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7010"/>
    <a:srgbClr val="8D6119"/>
    <a:srgbClr val="876A19"/>
    <a:srgbClr val="BC8571"/>
    <a:srgbClr val="EDA68A"/>
    <a:srgbClr val="FBC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184" y="488981"/>
            <a:ext cx="7295515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369" y="2667625"/>
            <a:ext cx="17065260" cy="6054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67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56991" y="9225259"/>
            <a:ext cx="16202025" cy="28575"/>
          </a:xfrm>
          <a:custGeom>
            <a:avLst/>
            <a:gdLst/>
            <a:ahLst/>
            <a:cxnLst/>
            <a:rect l="l" t="t" r="r" b="b"/>
            <a:pathLst>
              <a:path w="16202025" h="28575">
                <a:moveTo>
                  <a:pt x="16202025" y="28575"/>
                </a:moveTo>
                <a:lnTo>
                  <a:pt x="0" y="28575"/>
                </a:lnTo>
                <a:lnTo>
                  <a:pt x="0" y="0"/>
                </a:lnTo>
                <a:lnTo>
                  <a:pt x="16202025" y="0"/>
                </a:lnTo>
                <a:lnTo>
                  <a:pt x="16202025" y="28575"/>
                </a:lnTo>
                <a:close/>
              </a:path>
            </a:pathLst>
          </a:custGeom>
          <a:solidFill>
            <a:srgbClr val="2E1D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0600" y="190500"/>
            <a:ext cx="16430625" cy="9086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68705">
              <a:lnSpc>
                <a:spcPct val="125000"/>
              </a:lnSpc>
              <a:spcBef>
                <a:spcPts val="95"/>
              </a:spcBef>
            </a:pPr>
            <a:r>
              <a:rPr sz="3600" b="1" spc="-27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Ministry/Organization </a:t>
            </a:r>
            <a:r>
              <a:rPr sz="3600" b="1" spc="-385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Name:</a:t>
            </a:r>
            <a:r>
              <a:rPr lang="en-US" sz="3600" spc="-385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lang="en-US" sz="3600" spc="-37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Ministry </a:t>
            </a:r>
            <a:r>
              <a:rPr lang="en-US" sz="3600" spc="-25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of </a:t>
            </a:r>
            <a:r>
              <a:rPr lang="en-US" sz="3600" spc="-45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Skill </a:t>
            </a:r>
            <a:r>
              <a:rPr lang="en-US" sz="3600" spc="-41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Development</a:t>
            </a:r>
            <a:r>
              <a:rPr lang="en-US" sz="3600" spc="-47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lang="en-US" sz="3600" spc="-26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and  </a:t>
            </a:r>
            <a:r>
              <a:rPr lang="en-US" sz="3600" spc="-44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Entrepreneurship</a:t>
            </a:r>
            <a:r>
              <a:rPr lang="en-US" sz="3600" spc="-37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lang="en-US" sz="3600" spc="-3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(MSDE)</a:t>
            </a:r>
          </a:p>
          <a:p>
            <a:pPr marL="12700" marR="1068705">
              <a:lnSpc>
                <a:spcPct val="125000"/>
              </a:lnSpc>
              <a:spcBef>
                <a:spcPts val="95"/>
              </a:spcBef>
            </a:pP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700" marR="1772285">
              <a:lnSpc>
                <a:spcPct val="125000"/>
              </a:lnSpc>
            </a:pPr>
            <a:r>
              <a:rPr sz="3600" b="1" spc="-43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Problem </a:t>
            </a:r>
            <a:r>
              <a:rPr sz="3600" b="1" spc="-465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Statement </a:t>
            </a:r>
            <a:r>
              <a:rPr sz="3600" b="1" spc="-229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</a:t>
            </a:r>
            <a:r>
              <a:rPr sz="3600" spc="-229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3600" spc="-45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"There is </a:t>
            </a:r>
            <a:r>
              <a:rPr sz="3600" spc="-204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a </a:t>
            </a:r>
            <a:r>
              <a:rPr sz="3600" spc="-4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need </a:t>
            </a:r>
            <a:r>
              <a:rPr sz="3600" spc="-40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to </a:t>
            </a:r>
            <a:r>
              <a:rPr sz="3600" spc="-484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create </a:t>
            </a:r>
            <a:r>
              <a:rPr sz="3600" spc="-29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an </a:t>
            </a:r>
            <a:r>
              <a:rPr sz="3600" spc="-3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engaging,  </a:t>
            </a:r>
            <a:r>
              <a:rPr sz="3600" spc="-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supportive </a:t>
            </a:r>
            <a:r>
              <a:rPr sz="3600" spc="-33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alumni </a:t>
            </a:r>
            <a:r>
              <a:rPr sz="3600" spc="-53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network </a:t>
            </a:r>
            <a:r>
              <a:rPr sz="3600" spc="-56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which </a:t>
            </a:r>
            <a:r>
              <a:rPr sz="3600" spc="-45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is crucial </a:t>
            </a:r>
            <a:r>
              <a:rPr sz="3600" spc="-40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to </a:t>
            </a:r>
            <a:r>
              <a:rPr sz="3600" spc="-29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an</a:t>
            </a:r>
            <a:r>
              <a:rPr sz="3600" spc="27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3600" spc="-409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institutions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700" marR="5080">
              <a:lnSpc>
                <a:spcPct val="125000"/>
              </a:lnSpc>
            </a:pPr>
            <a:r>
              <a:rPr sz="3600" spc="-27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/organizations </a:t>
            </a:r>
            <a:r>
              <a:rPr sz="3600" spc="-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success. </a:t>
            </a:r>
            <a:r>
              <a:rPr sz="3600" spc="-39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Currently, </a:t>
            </a:r>
            <a:r>
              <a:rPr sz="3600" spc="-44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there </a:t>
            </a:r>
            <a:r>
              <a:rPr sz="3600" spc="-45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is </a:t>
            </a:r>
            <a:r>
              <a:rPr sz="3600" spc="-38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no </a:t>
            </a:r>
            <a:r>
              <a:rPr sz="3600" spc="-459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mechanism </a:t>
            </a:r>
            <a:r>
              <a:rPr sz="3600" spc="-28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for </a:t>
            </a:r>
            <a:r>
              <a:rPr sz="3600" spc="-44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the  </a:t>
            </a:r>
            <a:r>
              <a:rPr sz="3600" spc="-42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Directorate </a:t>
            </a:r>
            <a:r>
              <a:rPr sz="3600" spc="-40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to </a:t>
            </a:r>
            <a:r>
              <a:rPr sz="3600" spc="-50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keep </a:t>
            </a:r>
            <a:r>
              <a:rPr sz="3600" spc="-204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a </a:t>
            </a:r>
            <a:r>
              <a:rPr sz="3600" spc="-49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track </a:t>
            </a:r>
            <a:r>
              <a:rPr sz="3600" spc="-25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of </a:t>
            </a:r>
            <a:r>
              <a:rPr sz="3600" spc="-44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the </a:t>
            </a:r>
            <a:r>
              <a:rPr sz="3600" spc="-4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trainees </a:t>
            </a:r>
            <a:r>
              <a:rPr sz="3600" spc="-37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passing </a:t>
            </a:r>
            <a:r>
              <a:rPr sz="3600" spc="-4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out </a:t>
            </a:r>
            <a:r>
              <a:rPr sz="3600" spc="-39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year </a:t>
            </a:r>
            <a:r>
              <a:rPr sz="3600" spc="-33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by </a:t>
            </a:r>
            <a:r>
              <a:rPr sz="3600" spc="-32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year."  </a:t>
            </a:r>
            <a:endParaRPr lang="en-US" sz="3600" spc="-325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700" marR="5080">
              <a:lnSpc>
                <a:spcPct val="125000"/>
              </a:lnSpc>
            </a:pPr>
            <a:endParaRPr lang="en-US" sz="4150" spc="-325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700" marR="5080">
              <a:lnSpc>
                <a:spcPct val="125000"/>
              </a:lnSpc>
            </a:pPr>
            <a:r>
              <a:rPr sz="3600" b="1" spc="-48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Team </a:t>
            </a:r>
            <a:r>
              <a:rPr sz="3600" b="1" spc="-47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Leader </a:t>
            </a:r>
            <a:r>
              <a:rPr sz="3600" b="1" spc="-425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Name</a:t>
            </a:r>
            <a:r>
              <a:rPr sz="3600" spc="-425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3600" spc="-229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 </a:t>
            </a:r>
            <a:r>
              <a:rPr sz="3600" spc="-509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Syed </a:t>
            </a:r>
            <a:r>
              <a:rPr sz="3600" spc="-29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Mazhar </a:t>
            </a:r>
            <a:r>
              <a:rPr sz="3600" spc="-3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Ali</a:t>
            </a:r>
            <a:r>
              <a:rPr sz="3600" spc="-15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3600" spc="-38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Raza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3600" b="1" spc="-43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Problem </a:t>
            </a:r>
            <a:r>
              <a:rPr sz="3600" b="1" spc="-42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Code </a:t>
            </a:r>
            <a:r>
              <a:rPr sz="3600" spc="-229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</a:t>
            </a:r>
            <a:r>
              <a:rPr sz="3600" spc="-25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3600" spc="-33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DB874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3600" b="1" spc="-40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College </a:t>
            </a:r>
            <a:r>
              <a:rPr sz="3600" b="1" spc="-42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Code</a:t>
            </a:r>
            <a:r>
              <a:rPr sz="3600" spc="-42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3600" spc="-229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 </a:t>
            </a:r>
            <a:r>
              <a:rPr sz="3600" spc="-24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Maharaja </a:t>
            </a:r>
            <a:r>
              <a:rPr sz="3600" spc="-39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Agrasen </a:t>
            </a:r>
            <a:r>
              <a:rPr sz="3600" spc="-434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Institute </a:t>
            </a:r>
            <a:r>
              <a:rPr sz="3600" spc="-25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of</a:t>
            </a:r>
            <a:r>
              <a:rPr sz="3600" spc="-434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3600" spc="-459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Technology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700" marR="312420">
              <a:lnSpc>
                <a:spcPct val="125000"/>
              </a:lnSpc>
            </a:pPr>
            <a:r>
              <a:rPr sz="3600" b="1" spc="-48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Team </a:t>
            </a:r>
            <a:r>
              <a:rPr sz="3600" b="1" spc="-395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Members</a:t>
            </a:r>
            <a:r>
              <a:rPr sz="3600" spc="-395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 </a:t>
            </a:r>
            <a:r>
              <a:rPr sz="3600" spc="-28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Darpan </a:t>
            </a:r>
            <a:r>
              <a:rPr sz="3600" spc="-3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Chanana, </a:t>
            </a:r>
            <a:r>
              <a:rPr sz="3600" spc="-36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Atulya </a:t>
            </a:r>
            <a:r>
              <a:rPr sz="3600" spc="-3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Gaur, </a:t>
            </a:r>
            <a:r>
              <a:rPr sz="3600" spc="-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Ayushi, </a:t>
            </a:r>
            <a:r>
              <a:rPr sz="3600" spc="-33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Chaitanya  </a:t>
            </a:r>
            <a:r>
              <a:rPr sz="3600" spc="-42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Bisht, </a:t>
            </a:r>
            <a:r>
              <a:rPr sz="3600" spc="-459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Ashutosh </a:t>
            </a:r>
            <a:r>
              <a:rPr sz="3600" spc="-41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Jha, </a:t>
            </a:r>
            <a:r>
              <a:rPr sz="3600" spc="-509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Syed </a:t>
            </a:r>
            <a:r>
              <a:rPr sz="3600" spc="-29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Mazhar </a:t>
            </a:r>
            <a:r>
              <a:rPr sz="3600" spc="-3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Ali</a:t>
            </a:r>
            <a:r>
              <a:rPr sz="3600" spc="-9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3600" spc="-38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Raza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4720" y="1"/>
            <a:ext cx="1145855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07032" y="0"/>
            <a:ext cx="95250" cy="10287000"/>
          </a:xfrm>
          <a:custGeom>
            <a:avLst/>
            <a:gdLst/>
            <a:ahLst/>
            <a:cxnLst/>
            <a:rect l="l" t="t" r="r" b="b"/>
            <a:pathLst>
              <a:path w="95250" h="10287000">
                <a:moveTo>
                  <a:pt x="0" y="0"/>
                </a:moveTo>
                <a:lnTo>
                  <a:pt x="95250" y="0"/>
                </a:lnTo>
                <a:lnTo>
                  <a:pt x="95250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532" y="0"/>
            <a:ext cx="95250" cy="10287000"/>
          </a:xfrm>
          <a:custGeom>
            <a:avLst/>
            <a:gdLst/>
            <a:ahLst/>
            <a:cxnLst/>
            <a:rect l="l" t="t" r="r" b="b"/>
            <a:pathLst>
              <a:path w="95250" h="10287000">
                <a:moveTo>
                  <a:pt x="0" y="0"/>
                </a:moveTo>
                <a:lnTo>
                  <a:pt x="95250" y="0"/>
                </a:lnTo>
                <a:lnTo>
                  <a:pt x="95250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936" y="3490362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3936" y="4004712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3936" y="5033412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3936" y="6062112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3936" y="7090812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3936" y="7605162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3936" y="8633862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6436" y="1684409"/>
            <a:ext cx="16520794" cy="774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4220">
              <a:lnSpc>
                <a:spcPct val="116399"/>
              </a:lnSpc>
              <a:spcBef>
                <a:spcPts val="100"/>
              </a:spcBef>
            </a:pPr>
            <a:r>
              <a:rPr sz="2900" spc="-15" dirty="0">
                <a:latin typeface="Noto Sans"/>
                <a:cs typeface="Noto Sans"/>
              </a:rPr>
              <a:t>Due </a:t>
            </a:r>
            <a:r>
              <a:rPr sz="2900" spc="-20" dirty="0">
                <a:latin typeface="Noto Sans"/>
                <a:cs typeface="Noto Sans"/>
              </a:rPr>
              <a:t>to the unavailability </a:t>
            </a:r>
            <a:r>
              <a:rPr sz="2900" spc="-15" dirty="0">
                <a:latin typeface="Noto Sans"/>
                <a:cs typeface="Noto Sans"/>
              </a:rPr>
              <a:t>of a </a:t>
            </a:r>
            <a:r>
              <a:rPr sz="2900" spc="-20" dirty="0">
                <a:latin typeface="Noto Sans"/>
                <a:cs typeface="Noto Sans"/>
              </a:rPr>
              <a:t>Centralised Alumni </a:t>
            </a:r>
            <a:r>
              <a:rPr sz="2900" spc="-25" dirty="0">
                <a:latin typeface="Noto Sans"/>
                <a:cs typeface="Noto Sans"/>
              </a:rPr>
              <a:t>track system, </a:t>
            </a:r>
            <a:r>
              <a:rPr sz="2900" spc="-20" dirty="0">
                <a:latin typeface="Noto Sans"/>
                <a:cs typeface="Noto Sans"/>
              </a:rPr>
              <a:t>we </a:t>
            </a:r>
            <a:r>
              <a:rPr sz="2900" spc="-15" dirty="0">
                <a:latin typeface="Noto Sans"/>
                <a:cs typeface="Noto Sans"/>
              </a:rPr>
              <a:t>come up </a:t>
            </a:r>
            <a:r>
              <a:rPr sz="2900" spc="-25" dirty="0">
                <a:latin typeface="Noto Sans"/>
                <a:cs typeface="Noto Sans"/>
              </a:rPr>
              <a:t>with </a:t>
            </a:r>
            <a:r>
              <a:rPr sz="2900" spc="-20" dirty="0">
                <a:latin typeface="Noto Sans"/>
                <a:cs typeface="Noto Sans"/>
              </a:rPr>
              <a:t>the solution  </a:t>
            </a:r>
            <a:r>
              <a:rPr sz="2900" b="1" spc="-10" dirty="0">
                <a:latin typeface="Noto Sans"/>
                <a:cs typeface="Noto Sans"/>
              </a:rPr>
              <a:t>AlumNET</a:t>
            </a:r>
            <a:r>
              <a:rPr sz="2900" spc="-10" dirty="0">
                <a:latin typeface="Noto Sans"/>
                <a:cs typeface="Noto Sans"/>
              </a:rPr>
              <a:t>. </a:t>
            </a:r>
            <a:r>
              <a:rPr sz="2900" spc="-15" dirty="0">
                <a:latin typeface="Noto Sans"/>
                <a:cs typeface="Noto Sans"/>
              </a:rPr>
              <a:t>Our online </a:t>
            </a:r>
            <a:r>
              <a:rPr sz="2900" spc="-20" dirty="0">
                <a:latin typeface="Noto Sans"/>
                <a:cs typeface="Noto Sans"/>
              </a:rPr>
              <a:t>portal contains the </a:t>
            </a:r>
            <a:r>
              <a:rPr sz="2900" spc="-40" dirty="0">
                <a:latin typeface="Noto Sans"/>
                <a:cs typeface="Noto Sans"/>
              </a:rPr>
              <a:t>following </a:t>
            </a:r>
            <a:r>
              <a:rPr sz="2900" spc="-20" dirty="0">
                <a:latin typeface="Noto Sans"/>
                <a:cs typeface="Noto Sans"/>
              </a:rPr>
              <a:t>features </a:t>
            </a:r>
            <a:r>
              <a:rPr sz="2900" spc="-15" dirty="0">
                <a:latin typeface="Noto Sans"/>
                <a:cs typeface="Noto Sans"/>
              </a:rPr>
              <a:t>and </a:t>
            </a:r>
            <a:r>
              <a:rPr sz="2900" spc="-25" dirty="0">
                <a:latin typeface="Noto Sans"/>
                <a:cs typeface="Noto Sans"/>
              </a:rPr>
              <a:t>will </a:t>
            </a:r>
            <a:r>
              <a:rPr sz="2900" spc="-15" dirty="0">
                <a:latin typeface="Noto Sans"/>
                <a:cs typeface="Noto Sans"/>
              </a:rPr>
              <a:t>join </a:t>
            </a:r>
            <a:r>
              <a:rPr sz="2900" spc="-25" dirty="0">
                <a:latin typeface="Noto Sans"/>
                <a:cs typeface="Noto Sans"/>
              </a:rPr>
              <a:t>that </a:t>
            </a:r>
            <a:r>
              <a:rPr sz="2900" spc="-45" dirty="0">
                <a:latin typeface="Noto Sans"/>
                <a:cs typeface="Noto Sans"/>
              </a:rPr>
              <a:t>missing </a:t>
            </a:r>
            <a:r>
              <a:rPr sz="2900" spc="-25" dirty="0">
                <a:latin typeface="Noto Sans"/>
                <a:cs typeface="Noto Sans"/>
              </a:rPr>
              <a:t>link  </a:t>
            </a:r>
            <a:r>
              <a:rPr sz="2900" spc="-20" dirty="0">
                <a:latin typeface="Noto Sans"/>
                <a:cs typeface="Noto Sans"/>
              </a:rPr>
              <a:t>between Admin </a:t>
            </a:r>
            <a:r>
              <a:rPr sz="2900" spc="-15" dirty="0">
                <a:latin typeface="Noto Sans"/>
                <a:cs typeface="Noto Sans"/>
              </a:rPr>
              <a:t>and</a:t>
            </a:r>
            <a:r>
              <a:rPr sz="2900" spc="20" dirty="0">
                <a:latin typeface="Noto Sans"/>
                <a:cs typeface="Noto Sans"/>
              </a:rPr>
              <a:t> </a:t>
            </a:r>
            <a:r>
              <a:rPr sz="2900" spc="-20" dirty="0">
                <a:latin typeface="Noto Sans"/>
                <a:cs typeface="Noto Sans"/>
              </a:rPr>
              <a:t>Alumni.</a:t>
            </a:r>
            <a:endParaRPr sz="2900" dirty="0">
              <a:latin typeface="Noto Sans"/>
              <a:cs typeface="Noto Sans"/>
            </a:endParaRPr>
          </a:p>
          <a:p>
            <a:pPr marL="638810" marR="5080" algn="just">
              <a:lnSpc>
                <a:spcPct val="116399"/>
              </a:lnSpc>
            </a:pPr>
            <a:r>
              <a:rPr sz="2900" spc="-15" dirty="0">
                <a:latin typeface="Noto Sans"/>
                <a:cs typeface="Noto Sans"/>
              </a:rPr>
              <a:t>The </a:t>
            </a:r>
            <a:r>
              <a:rPr sz="2900" spc="-20" dirty="0">
                <a:latin typeface="Noto Sans"/>
                <a:cs typeface="Noto Sans"/>
              </a:rPr>
              <a:t>portal </a:t>
            </a:r>
            <a:r>
              <a:rPr sz="2900" spc="-25" dirty="0">
                <a:latin typeface="Noto Sans"/>
                <a:cs typeface="Noto Sans"/>
              </a:rPr>
              <a:t>will </a:t>
            </a:r>
            <a:r>
              <a:rPr sz="2900" spc="-20" dirty="0">
                <a:latin typeface="Noto Sans"/>
                <a:cs typeface="Noto Sans"/>
              </a:rPr>
              <a:t>contain </a:t>
            </a:r>
            <a:r>
              <a:rPr sz="2900" spc="-15" dirty="0">
                <a:latin typeface="Noto Sans"/>
                <a:cs typeface="Noto Sans"/>
              </a:rPr>
              <a:t>a </a:t>
            </a:r>
            <a:r>
              <a:rPr sz="2900" b="1" spc="-5" dirty="0">
                <a:latin typeface="Noto Sans"/>
                <a:cs typeface="Noto Sans"/>
              </a:rPr>
              <a:t>centralized dashboard </a:t>
            </a:r>
            <a:r>
              <a:rPr sz="2900" spc="-25" dirty="0">
                <a:latin typeface="Noto Sans"/>
                <a:cs typeface="Noto Sans"/>
              </a:rPr>
              <a:t>that will </a:t>
            </a:r>
            <a:r>
              <a:rPr sz="2900" spc="-20" dirty="0">
                <a:latin typeface="Noto Sans"/>
                <a:cs typeface="Noto Sans"/>
              </a:rPr>
              <a:t>maintain the details </a:t>
            </a:r>
            <a:r>
              <a:rPr sz="2900" spc="-15" dirty="0">
                <a:latin typeface="Noto Sans"/>
                <a:cs typeface="Noto Sans"/>
              </a:rPr>
              <a:t>of </a:t>
            </a:r>
            <a:r>
              <a:rPr sz="2900" spc="-25" dirty="0">
                <a:latin typeface="Noto Sans"/>
                <a:cs typeface="Noto Sans"/>
              </a:rPr>
              <a:t>activity </a:t>
            </a:r>
            <a:r>
              <a:rPr sz="2900" spc="-50" dirty="0">
                <a:latin typeface="Noto Sans"/>
                <a:cs typeface="Noto Sans"/>
              </a:rPr>
              <a:t>logs.  </a:t>
            </a:r>
            <a:r>
              <a:rPr sz="2900" spc="-45" dirty="0">
                <a:latin typeface="Noto Sans"/>
                <a:cs typeface="Noto Sans"/>
              </a:rPr>
              <a:t>Through </a:t>
            </a:r>
            <a:r>
              <a:rPr sz="2900" spc="-20" dirty="0">
                <a:latin typeface="Noto Sans"/>
                <a:cs typeface="Noto Sans"/>
              </a:rPr>
              <a:t>the portal Alumni </a:t>
            </a:r>
            <a:r>
              <a:rPr sz="2900" spc="-25" dirty="0">
                <a:latin typeface="Noto Sans"/>
                <a:cs typeface="Noto Sans"/>
              </a:rPr>
              <a:t>will </a:t>
            </a:r>
            <a:r>
              <a:rPr sz="2900" spc="-15" dirty="0">
                <a:latin typeface="Noto Sans"/>
                <a:cs typeface="Noto Sans"/>
              </a:rPr>
              <a:t>be able </a:t>
            </a:r>
            <a:r>
              <a:rPr sz="2900" spc="-20" dirty="0">
                <a:latin typeface="Noto Sans"/>
                <a:cs typeface="Noto Sans"/>
              </a:rPr>
              <a:t>to </a:t>
            </a:r>
            <a:r>
              <a:rPr sz="2900" b="1" spc="-30" dirty="0">
                <a:latin typeface="Noto Sans"/>
                <a:cs typeface="Noto Sans"/>
              </a:rPr>
              <a:t>register </a:t>
            </a:r>
            <a:r>
              <a:rPr sz="2900" b="1" spc="-15" dirty="0">
                <a:latin typeface="Noto Sans"/>
                <a:cs typeface="Noto Sans"/>
              </a:rPr>
              <a:t>themselves</a:t>
            </a:r>
            <a:r>
              <a:rPr sz="2900" spc="-15" dirty="0">
                <a:latin typeface="Noto Sans"/>
                <a:cs typeface="Noto Sans"/>
              </a:rPr>
              <a:t>, </a:t>
            </a:r>
            <a:r>
              <a:rPr sz="2900" spc="-20" dirty="0">
                <a:latin typeface="Noto Sans"/>
                <a:cs typeface="Noto Sans"/>
              </a:rPr>
              <a:t>even the </a:t>
            </a:r>
            <a:r>
              <a:rPr sz="2900" spc="-15" dirty="0">
                <a:latin typeface="Noto Sans"/>
                <a:cs typeface="Noto Sans"/>
              </a:rPr>
              <a:t>previous </a:t>
            </a:r>
            <a:r>
              <a:rPr sz="2900" spc="-35" dirty="0">
                <a:latin typeface="Noto Sans"/>
                <a:cs typeface="Noto Sans"/>
              </a:rPr>
              <a:t>registered  </a:t>
            </a:r>
            <a:r>
              <a:rPr sz="2900" spc="-20" dirty="0">
                <a:latin typeface="Noto Sans"/>
                <a:cs typeface="Noto Sans"/>
              </a:rPr>
              <a:t>Alumni can </a:t>
            </a:r>
            <a:r>
              <a:rPr sz="2900" b="1" spc="-5" dirty="0">
                <a:latin typeface="Noto Sans"/>
                <a:cs typeface="Noto Sans"/>
              </a:rPr>
              <a:t>update their information</a:t>
            </a:r>
            <a:r>
              <a:rPr sz="2900" b="1" spc="20" dirty="0">
                <a:latin typeface="Noto Sans"/>
                <a:cs typeface="Noto Sans"/>
              </a:rPr>
              <a:t> </a:t>
            </a:r>
            <a:r>
              <a:rPr sz="2900" spc="-35" dirty="0">
                <a:latin typeface="Noto Sans"/>
                <a:cs typeface="Noto Sans"/>
              </a:rPr>
              <a:t>accordingly.</a:t>
            </a:r>
            <a:endParaRPr sz="2900" dirty="0">
              <a:latin typeface="Noto Sans"/>
              <a:cs typeface="Noto Sans"/>
            </a:endParaRPr>
          </a:p>
          <a:p>
            <a:pPr marL="638810" algn="just">
              <a:lnSpc>
                <a:spcPct val="100000"/>
              </a:lnSpc>
              <a:spcBef>
                <a:spcPts val="565"/>
              </a:spcBef>
            </a:pPr>
            <a:r>
              <a:rPr sz="2900" spc="-15" dirty="0">
                <a:latin typeface="Noto Sans"/>
                <a:cs typeface="Noto Sans"/>
              </a:rPr>
              <a:t>Since </a:t>
            </a:r>
            <a:r>
              <a:rPr sz="2900" spc="-20" dirty="0">
                <a:latin typeface="Noto Sans"/>
                <a:cs typeface="Noto Sans"/>
              </a:rPr>
              <a:t>Authentication </a:t>
            </a:r>
            <a:r>
              <a:rPr sz="2900" spc="-15" dirty="0">
                <a:latin typeface="Noto Sans"/>
                <a:cs typeface="Noto Sans"/>
              </a:rPr>
              <a:t>is one of </a:t>
            </a:r>
            <a:r>
              <a:rPr sz="2900" spc="-20" dirty="0">
                <a:latin typeface="Noto Sans"/>
                <a:cs typeface="Noto Sans"/>
              </a:rPr>
              <a:t>the important features. </a:t>
            </a:r>
            <a:r>
              <a:rPr sz="2900" spc="-25" dirty="0">
                <a:latin typeface="Noto Sans"/>
                <a:cs typeface="Noto Sans"/>
              </a:rPr>
              <a:t>Hence, </a:t>
            </a:r>
            <a:r>
              <a:rPr sz="2900" spc="-20" dirty="0">
                <a:latin typeface="Noto Sans"/>
                <a:cs typeface="Noto Sans"/>
              </a:rPr>
              <a:t>we </a:t>
            </a:r>
            <a:r>
              <a:rPr sz="2900" spc="-25" dirty="0">
                <a:latin typeface="Noto Sans"/>
                <a:cs typeface="Noto Sans"/>
              </a:rPr>
              <a:t>will </a:t>
            </a:r>
            <a:r>
              <a:rPr sz="2900" spc="-15" dirty="0">
                <a:latin typeface="Noto Sans"/>
                <a:cs typeface="Noto Sans"/>
              </a:rPr>
              <a:t>provide</a:t>
            </a:r>
            <a:r>
              <a:rPr sz="2900" spc="160" dirty="0">
                <a:latin typeface="Noto Sans"/>
                <a:cs typeface="Noto Sans"/>
              </a:rPr>
              <a:t> </a:t>
            </a:r>
            <a:r>
              <a:rPr sz="2900" spc="-20" dirty="0">
                <a:latin typeface="Noto Sans"/>
                <a:cs typeface="Noto Sans"/>
              </a:rPr>
              <a:t>an</a:t>
            </a:r>
            <a:endParaRPr sz="2900" dirty="0">
              <a:latin typeface="Noto Sans"/>
              <a:cs typeface="Noto Sans"/>
            </a:endParaRPr>
          </a:p>
          <a:p>
            <a:pPr marL="638810" algn="just">
              <a:lnSpc>
                <a:spcPct val="100000"/>
              </a:lnSpc>
              <a:spcBef>
                <a:spcPts val="570"/>
              </a:spcBef>
            </a:pPr>
            <a:r>
              <a:rPr sz="2900" b="1" spc="-5" dirty="0">
                <a:latin typeface="Noto Sans"/>
                <a:cs typeface="Noto Sans"/>
              </a:rPr>
              <a:t>Authentication process </a:t>
            </a:r>
            <a:r>
              <a:rPr sz="2900" b="1" spc="-35" dirty="0">
                <a:latin typeface="Noto Sans"/>
                <a:cs typeface="Noto Sans"/>
              </a:rPr>
              <a:t>through </a:t>
            </a:r>
            <a:r>
              <a:rPr sz="2900" b="1" spc="-30" dirty="0">
                <a:latin typeface="Noto Sans"/>
                <a:cs typeface="Noto Sans"/>
              </a:rPr>
              <a:t>LinkedIn </a:t>
            </a:r>
            <a:r>
              <a:rPr sz="2900" b="1" spc="-5" dirty="0">
                <a:latin typeface="Noto Sans"/>
                <a:cs typeface="Noto Sans"/>
              </a:rPr>
              <a:t>and</a:t>
            </a:r>
            <a:r>
              <a:rPr sz="2900" b="1" spc="45" dirty="0">
                <a:latin typeface="Noto Sans"/>
                <a:cs typeface="Noto Sans"/>
              </a:rPr>
              <a:t> </a:t>
            </a:r>
            <a:r>
              <a:rPr sz="2900" b="1" spc="-10" dirty="0">
                <a:latin typeface="Noto Sans"/>
                <a:cs typeface="Noto Sans"/>
              </a:rPr>
              <a:t>Email</a:t>
            </a:r>
            <a:r>
              <a:rPr sz="2900" spc="-10" dirty="0">
                <a:latin typeface="Noto Sans"/>
                <a:cs typeface="Noto Sans"/>
              </a:rPr>
              <a:t>.</a:t>
            </a:r>
            <a:endParaRPr sz="2900" dirty="0">
              <a:latin typeface="Noto Sans"/>
              <a:cs typeface="Noto Sans"/>
            </a:endParaRPr>
          </a:p>
          <a:p>
            <a:pPr marL="638810" marR="300990">
              <a:lnSpc>
                <a:spcPct val="116399"/>
              </a:lnSpc>
            </a:pPr>
            <a:r>
              <a:rPr sz="2900" spc="-15" dirty="0">
                <a:latin typeface="Noto Sans"/>
                <a:cs typeface="Noto Sans"/>
              </a:rPr>
              <a:t>The </a:t>
            </a:r>
            <a:r>
              <a:rPr sz="2900" spc="-20" dirty="0">
                <a:latin typeface="Noto Sans"/>
                <a:cs typeface="Noto Sans"/>
              </a:rPr>
              <a:t>details can </a:t>
            </a:r>
            <a:r>
              <a:rPr sz="2900" spc="-15" dirty="0">
                <a:latin typeface="Noto Sans"/>
                <a:cs typeface="Noto Sans"/>
              </a:rPr>
              <a:t>be </a:t>
            </a:r>
            <a:r>
              <a:rPr sz="2900" spc="-20" dirty="0">
                <a:latin typeface="Noto Sans"/>
                <a:cs typeface="Noto Sans"/>
              </a:rPr>
              <a:t>viewed </a:t>
            </a:r>
            <a:r>
              <a:rPr sz="2900" spc="-45" dirty="0">
                <a:latin typeface="Noto Sans"/>
                <a:cs typeface="Noto Sans"/>
              </a:rPr>
              <a:t>through </a:t>
            </a:r>
            <a:r>
              <a:rPr sz="2900" spc="-20" dirty="0">
                <a:latin typeface="Noto Sans"/>
                <a:cs typeface="Noto Sans"/>
              </a:rPr>
              <a:t>various criteria like: </a:t>
            </a:r>
            <a:r>
              <a:rPr sz="2900" spc="-45" dirty="0">
                <a:latin typeface="Noto Sans"/>
                <a:cs typeface="Noto Sans"/>
              </a:rPr>
              <a:t>passing </a:t>
            </a:r>
            <a:r>
              <a:rPr sz="2900" spc="-30" dirty="0">
                <a:latin typeface="Noto Sans"/>
                <a:cs typeface="Noto Sans"/>
              </a:rPr>
              <a:t>year, </a:t>
            </a:r>
            <a:r>
              <a:rPr sz="2900" spc="-25" dirty="0">
                <a:latin typeface="Noto Sans"/>
                <a:cs typeface="Noto Sans"/>
              </a:rPr>
              <a:t>placements, institutes,  </a:t>
            </a:r>
            <a:r>
              <a:rPr sz="2900" spc="-15" dirty="0">
                <a:latin typeface="Noto Sans"/>
                <a:cs typeface="Noto Sans"/>
              </a:rPr>
              <a:t>and </a:t>
            </a:r>
            <a:r>
              <a:rPr sz="2900" spc="-20" dirty="0">
                <a:latin typeface="Noto Sans"/>
                <a:cs typeface="Noto Sans"/>
              </a:rPr>
              <a:t>much</a:t>
            </a:r>
            <a:r>
              <a:rPr sz="2900" dirty="0">
                <a:latin typeface="Noto Sans"/>
                <a:cs typeface="Noto Sans"/>
              </a:rPr>
              <a:t> </a:t>
            </a:r>
            <a:r>
              <a:rPr sz="2900" spc="-15" dirty="0">
                <a:latin typeface="Noto Sans"/>
                <a:cs typeface="Noto Sans"/>
              </a:rPr>
              <a:t>more.</a:t>
            </a:r>
            <a:endParaRPr sz="2900" dirty="0">
              <a:latin typeface="Noto Sans"/>
              <a:cs typeface="Noto Sans"/>
            </a:endParaRPr>
          </a:p>
          <a:p>
            <a:pPr marL="638810" marR="175260">
              <a:lnSpc>
                <a:spcPct val="116399"/>
              </a:lnSpc>
            </a:pPr>
            <a:r>
              <a:rPr sz="2900" b="1" spc="-35" dirty="0">
                <a:latin typeface="Noto Sans"/>
                <a:cs typeface="Noto Sans"/>
              </a:rPr>
              <a:t>Sending </a:t>
            </a:r>
            <a:r>
              <a:rPr sz="2900" b="1" spc="-5" dirty="0">
                <a:latin typeface="Noto Sans"/>
                <a:cs typeface="Noto Sans"/>
              </a:rPr>
              <a:t>emails and </a:t>
            </a:r>
            <a:r>
              <a:rPr sz="2900" b="1" spc="-25" dirty="0">
                <a:latin typeface="Noto Sans"/>
                <a:cs typeface="Noto Sans"/>
              </a:rPr>
              <a:t>messages, </a:t>
            </a:r>
            <a:r>
              <a:rPr sz="2900" b="1" spc="-45" dirty="0">
                <a:latin typeface="Noto Sans"/>
                <a:cs typeface="Noto Sans"/>
              </a:rPr>
              <a:t>group </a:t>
            </a:r>
            <a:r>
              <a:rPr sz="2900" b="1" spc="-5" dirty="0">
                <a:latin typeface="Noto Sans"/>
                <a:cs typeface="Noto Sans"/>
              </a:rPr>
              <a:t>chats are the most prominent part of our </a:t>
            </a:r>
            <a:r>
              <a:rPr sz="2900" b="1" spc="-10" dirty="0">
                <a:latin typeface="Noto Sans"/>
                <a:cs typeface="Noto Sans"/>
              </a:rPr>
              <a:t>portal</a:t>
            </a:r>
            <a:r>
              <a:rPr sz="2900" spc="-10" dirty="0">
                <a:latin typeface="Noto Sans"/>
                <a:cs typeface="Noto Sans"/>
              </a:rPr>
              <a:t>.  </a:t>
            </a:r>
            <a:r>
              <a:rPr sz="2900" spc="-15" dirty="0">
                <a:latin typeface="Noto Sans"/>
                <a:cs typeface="Noto Sans"/>
              </a:rPr>
              <a:t>This all-in-one </a:t>
            </a:r>
            <a:r>
              <a:rPr sz="2900" spc="-20" dirty="0">
                <a:latin typeface="Noto Sans"/>
                <a:cs typeface="Noto Sans"/>
              </a:rPr>
              <a:t>portal </a:t>
            </a:r>
            <a:r>
              <a:rPr sz="2900" spc="-15" dirty="0">
                <a:latin typeface="Noto Sans"/>
                <a:cs typeface="Noto Sans"/>
              </a:rPr>
              <a:t>is </a:t>
            </a:r>
            <a:r>
              <a:rPr sz="2900" spc="-20" dirty="0">
                <a:latin typeface="Noto Sans"/>
                <a:cs typeface="Noto Sans"/>
              </a:rPr>
              <a:t>not limited to </a:t>
            </a:r>
            <a:r>
              <a:rPr sz="2900" spc="-30" dirty="0">
                <a:latin typeface="Noto Sans"/>
                <a:cs typeface="Noto Sans"/>
              </a:rPr>
              <a:t>Alumni, </a:t>
            </a:r>
            <a:r>
              <a:rPr sz="2900" spc="-25" dirty="0">
                <a:latin typeface="Noto Sans"/>
                <a:cs typeface="Noto Sans"/>
              </a:rPr>
              <a:t>it will </a:t>
            </a:r>
            <a:r>
              <a:rPr sz="2900" spc="-20" dirty="0">
                <a:latin typeface="Noto Sans"/>
                <a:cs typeface="Noto Sans"/>
              </a:rPr>
              <a:t>allow the </a:t>
            </a:r>
            <a:r>
              <a:rPr sz="2900" b="1" spc="-5" dirty="0">
                <a:latin typeface="Noto Sans"/>
                <a:cs typeface="Noto Sans"/>
              </a:rPr>
              <a:t>current student to </a:t>
            </a:r>
            <a:r>
              <a:rPr sz="2900" b="1" spc="-30" dirty="0">
                <a:latin typeface="Noto Sans"/>
                <a:cs typeface="Noto Sans"/>
              </a:rPr>
              <a:t>register  </a:t>
            </a:r>
            <a:r>
              <a:rPr sz="2900" b="1" spc="-5" dirty="0">
                <a:latin typeface="Noto Sans"/>
                <a:cs typeface="Noto Sans"/>
              </a:rPr>
              <a:t>themselves </a:t>
            </a:r>
            <a:r>
              <a:rPr sz="2900" spc="-15" dirty="0">
                <a:latin typeface="Noto Sans"/>
                <a:cs typeface="Noto Sans"/>
              </a:rPr>
              <a:t>and </a:t>
            </a:r>
            <a:r>
              <a:rPr sz="2900" spc="-25" dirty="0">
                <a:latin typeface="Noto Sans"/>
                <a:cs typeface="Noto Sans"/>
              </a:rPr>
              <a:t>will </a:t>
            </a:r>
            <a:r>
              <a:rPr sz="2900" spc="-15" dirty="0">
                <a:latin typeface="Noto Sans"/>
                <a:cs typeface="Noto Sans"/>
              </a:rPr>
              <a:t>help </a:t>
            </a:r>
            <a:r>
              <a:rPr sz="2900" spc="-20" dirty="0">
                <a:latin typeface="Noto Sans"/>
                <a:cs typeface="Noto Sans"/>
              </a:rPr>
              <a:t>them to interact </a:t>
            </a:r>
            <a:r>
              <a:rPr sz="2900" spc="-25" dirty="0">
                <a:latin typeface="Noto Sans"/>
                <a:cs typeface="Noto Sans"/>
              </a:rPr>
              <a:t>with</a:t>
            </a:r>
            <a:r>
              <a:rPr sz="2900" spc="75" dirty="0">
                <a:latin typeface="Noto Sans"/>
                <a:cs typeface="Noto Sans"/>
              </a:rPr>
              <a:t> </a:t>
            </a:r>
            <a:r>
              <a:rPr sz="2900" spc="-20" dirty="0">
                <a:latin typeface="Noto Sans"/>
                <a:cs typeface="Noto Sans"/>
              </a:rPr>
              <a:t>alumni.</a:t>
            </a:r>
            <a:endParaRPr sz="2900" dirty="0">
              <a:latin typeface="Noto Sans"/>
              <a:cs typeface="Noto Sans"/>
            </a:endParaRPr>
          </a:p>
          <a:p>
            <a:pPr marL="638810" marR="1186815">
              <a:lnSpc>
                <a:spcPct val="116399"/>
              </a:lnSpc>
            </a:pPr>
            <a:r>
              <a:rPr sz="2900" spc="-35" dirty="0">
                <a:latin typeface="Noto Sans"/>
                <a:cs typeface="Noto Sans"/>
              </a:rPr>
              <a:t>Considering </a:t>
            </a:r>
            <a:r>
              <a:rPr sz="2900" spc="-20" dirty="0">
                <a:latin typeface="Noto Sans"/>
                <a:cs typeface="Noto Sans"/>
              </a:rPr>
              <a:t>the fact any mischievous behavior can </a:t>
            </a:r>
            <a:r>
              <a:rPr sz="2900" spc="-15" dirty="0">
                <a:latin typeface="Noto Sans"/>
                <a:cs typeface="Noto Sans"/>
              </a:rPr>
              <a:t>happen </a:t>
            </a:r>
            <a:r>
              <a:rPr sz="2900" spc="-20" dirty="0">
                <a:latin typeface="Noto Sans"/>
                <a:cs typeface="Noto Sans"/>
              </a:rPr>
              <a:t>features </a:t>
            </a:r>
            <a:r>
              <a:rPr sz="2900" spc="-15" dirty="0">
                <a:latin typeface="Noto Sans"/>
                <a:cs typeface="Noto Sans"/>
              </a:rPr>
              <a:t>such as </a:t>
            </a:r>
            <a:r>
              <a:rPr sz="2900" spc="-40" dirty="0">
                <a:latin typeface="Noto Sans"/>
                <a:cs typeface="Noto Sans"/>
              </a:rPr>
              <a:t>reporting  </a:t>
            </a:r>
            <a:r>
              <a:rPr sz="2900" spc="-15" dirty="0">
                <a:latin typeface="Noto Sans"/>
                <a:cs typeface="Noto Sans"/>
              </a:rPr>
              <a:t>unprofessional </a:t>
            </a:r>
            <a:r>
              <a:rPr sz="2900" spc="-20" dirty="0">
                <a:latin typeface="Noto Sans"/>
                <a:cs typeface="Noto Sans"/>
              </a:rPr>
              <a:t>behavior </a:t>
            </a:r>
            <a:r>
              <a:rPr sz="2900" spc="-15" dirty="0">
                <a:latin typeface="Noto Sans"/>
                <a:cs typeface="Noto Sans"/>
              </a:rPr>
              <a:t>and </a:t>
            </a:r>
            <a:r>
              <a:rPr sz="2900" spc="-40" dirty="0">
                <a:latin typeface="Noto Sans"/>
                <a:cs typeface="Noto Sans"/>
              </a:rPr>
              <a:t>blocking </a:t>
            </a:r>
            <a:r>
              <a:rPr sz="2900" spc="-15" dirty="0">
                <a:latin typeface="Noto Sans"/>
                <a:cs typeface="Noto Sans"/>
              </a:rPr>
              <a:t>spam </a:t>
            </a:r>
            <a:r>
              <a:rPr sz="2900" spc="-20" dirty="0">
                <a:latin typeface="Noto Sans"/>
                <a:cs typeface="Noto Sans"/>
              </a:rPr>
              <a:t>content </a:t>
            </a:r>
            <a:r>
              <a:rPr sz="2900" spc="-25" dirty="0">
                <a:latin typeface="Noto Sans"/>
                <a:cs typeface="Noto Sans"/>
              </a:rPr>
              <a:t>will </a:t>
            </a:r>
            <a:r>
              <a:rPr sz="2900" spc="-15" dirty="0">
                <a:latin typeface="Noto Sans"/>
                <a:cs typeface="Noto Sans"/>
              </a:rPr>
              <a:t>be</a:t>
            </a:r>
            <a:r>
              <a:rPr sz="2900" spc="105" dirty="0">
                <a:latin typeface="Noto Sans"/>
                <a:cs typeface="Noto Sans"/>
              </a:rPr>
              <a:t> </a:t>
            </a:r>
            <a:r>
              <a:rPr sz="2900" spc="-15" dirty="0">
                <a:latin typeface="Noto Sans"/>
                <a:cs typeface="Noto Sans"/>
              </a:rPr>
              <a:t>provided.</a:t>
            </a:r>
            <a:endParaRPr sz="2900" dirty="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9118" y="397822"/>
            <a:ext cx="144748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Prototype/Solution </a:t>
            </a:r>
            <a:r>
              <a:rPr spc="145" dirty="0"/>
              <a:t>to </a:t>
            </a:r>
            <a:r>
              <a:rPr spc="-55" dirty="0"/>
              <a:t>the</a:t>
            </a:r>
            <a:r>
              <a:rPr spc="-1065" dirty="0"/>
              <a:t> </a:t>
            </a:r>
            <a:r>
              <a:rPr spc="-375" dirty="0"/>
              <a:t>Problem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595333" y="113293"/>
            <a:ext cx="14668500" cy="10173970"/>
            <a:chOff x="595333" y="113293"/>
            <a:chExt cx="14668500" cy="10173970"/>
          </a:xfrm>
        </p:grpSpPr>
        <p:sp>
          <p:nvSpPr>
            <p:cNvPr id="12" name="object 12"/>
            <p:cNvSpPr/>
            <p:nvPr/>
          </p:nvSpPr>
          <p:spPr>
            <a:xfrm>
              <a:off x="2512133" y="113293"/>
              <a:ext cx="11458559" cy="101737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95333" y="1580476"/>
              <a:ext cx="14668500" cy="0"/>
            </a:xfrm>
            <a:custGeom>
              <a:avLst/>
              <a:gdLst/>
              <a:ahLst/>
              <a:cxnLst/>
              <a:rect l="l" t="t" r="r" b="b"/>
              <a:pathLst>
                <a:path w="14668500">
                  <a:moveTo>
                    <a:pt x="0" y="0"/>
                  </a:moveTo>
                  <a:lnTo>
                    <a:pt x="1466850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580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278312" y="1333500"/>
            <a:ext cx="12764589" cy="7531104"/>
            <a:chOff x="2247624" y="1324895"/>
            <a:chExt cx="12764589" cy="7531104"/>
          </a:xfrm>
        </p:grpSpPr>
        <p:sp>
          <p:nvSpPr>
            <p:cNvPr id="4" name="object 4"/>
            <p:cNvSpPr/>
            <p:nvPr/>
          </p:nvSpPr>
          <p:spPr>
            <a:xfrm>
              <a:off x="4693712" y="1324895"/>
              <a:ext cx="8457136" cy="7531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302765" y="2317964"/>
              <a:ext cx="1895655" cy="1903322"/>
            </a:xfrm>
            <a:prstGeom prst="ellipse">
              <a:avLst/>
            </a:prstGeom>
            <a:blipFill>
              <a:blip r:embed="rId3" cstate="print"/>
              <a:srcRect/>
              <a:stretch>
                <a:fillRect t="-202" b="-202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2999512" y="2239295"/>
              <a:ext cx="1976519" cy="1910908"/>
            </a:xfrm>
            <a:prstGeom prst="ellipse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247624" y="5807999"/>
              <a:ext cx="1933574" cy="1990709"/>
            </a:xfrm>
            <a:prstGeom prst="ellipse">
              <a:avLst/>
            </a:prstGeom>
            <a:blipFill>
              <a:blip r:embed="rId5" cstate="print"/>
              <a:srcRect/>
              <a:stretch>
                <a:fillRect t="-1477" b="-1477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2963328" y="5807999"/>
              <a:ext cx="2048885" cy="1990709"/>
            </a:xfrm>
            <a:prstGeom prst="ellipse">
              <a:avLst/>
            </a:prstGeom>
            <a:blipFill>
              <a:blip r:embed="rId6" cstate="print"/>
              <a:srcRect/>
              <a:stretch>
                <a:fillRect l="-36769" t="-1" r="-37053" b="979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8184" y="488981"/>
            <a:ext cx="72955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45" dirty="0"/>
              <a:t>Technology</a:t>
            </a:r>
            <a:r>
              <a:rPr sz="4800" spc="-430" dirty="0"/>
              <a:t> </a:t>
            </a:r>
            <a:r>
              <a:rPr sz="4800" spc="-190" dirty="0"/>
              <a:t>Stack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92168" y="1446039"/>
            <a:ext cx="30206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50" dirty="0">
                <a:latin typeface="Arial"/>
                <a:cs typeface="Arial"/>
              </a:rPr>
              <a:t>FRONT</a:t>
            </a:r>
            <a:r>
              <a:rPr lang="en-US" sz="3600" b="1" spc="50" dirty="0">
                <a:solidFill>
                  <a:schemeClr val="bg1"/>
                </a:solidFill>
                <a:latin typeface="Arial"/>
                <a:cs typeface="Arial"/>
              </a:rPr>
              <a:t>END</a:t>
            </a:r>
            <a:endParaRPr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245" y="7981803"/>
            <a:ext cx="7959725" cy="153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2700"/>
              </a:lnSpc>
              <a:spcBef>
                <a:spcPts val="100"/>
              </a:spcBef>
            </a:pPr>
            <a:r>
              <a:rPr sz="2700" spc="45" dirty="0">
                <a:solidFill>
                  <a:schemeClr val="bg1"/>
                </a:solidFill>
                <a:latin typeface="Arial"/>
                <a:cs typeface="Arial"/>
              </a:rPr>
              <a:t>React-router</a:t>
            </a:r>
            <a:r>
              <a:rPr sz="2700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700" spc="120" dirty="0">
                <a:solidFill>
                  <a:schemeClr val="bg1"/>
                </a:solidFill>
                <a:latin typeface="Arial"/>
                <a:cs typeface="Arial"/>
              </a:rPr>
              <a:t>library</a:t>
            </a:r>
            <a:r>
              <a:rPr sz="2700" spc="-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700" spc="13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2700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Arial"/>
                <a:cs typeface="Arial"/>
              </a:rPr>
              <a:t>enabling</a:t>
            </a:r>
            <a:r>
              <a:rPr sz="2700" spc="-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700" spc="110" dirty="0">
                <a:solidFill>
                  <a:schemeClr val="bg1"/>
                </a:solidFill>
                <a:latin typeface="Arial"/>
                <a:cs typeface="Arial"/>
              </a:rPr>
              <a:t>routing</a:t>
            </a:r>
            <a:r>
              <a:rPr sz="2700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700" spc="175" dirty="0">
                <a:solidFill>
                  <a:schemeClr val="bg1"/>
                </a:solidFill>
                <a:latin typeface="Arial"/>
                <a:cs typeface="Arial"/>
              </a:rPr>
              <a:t>within</a:t>
            </a:r>
            <a:r>
              <a:rPr sz="2700" spc="-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700" spc="65" dirty="0">
                <a:solidFill>
                  <a:schemeClr val="bg1"/>
                </a:solidFill>
                <a:latin typeface="Arial"/>
                <a:cs typeface="Arial"/>
              </a:rPr>
              <a:t>the  </a:t>
            </a:r>
            <a:r>
              <a:rPr sz="2700" spc="60" dirty="0">
                <a:solidFill>
                  <a:schemeClr val="bg1"/>
                </a:solidFill>
                <a:latin typeface="Arial"/>
                <a:cs typeface="Arial"/>
              </a:rPr>
              <a:t>application </a:t>
            </a:r>
            <a:r>
              <a:rPr sz="2700" spc="5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2700" spc="40" dirty="0">
                <a:solidFill>
                  <a:schemeClr val="bg1"/>
                </a:solidFill>
                <a:latin typeface="Arial"/>
                <a:cs typeface="Arial"/>
              </a:rPr>
              <a:t>creating </a:t>
            </a:r>
            <a:r>
              <a:rPr sz="2700" spc="10" dirty="0">
                <a:solidFill>
                  <a:schemeClr val="bg1"/>
                </a:solidFill>
                <a:latin typeface="Arial"/>
                <a:cs typeface="Arial"/>
              </a:rPr>
              <a:t>single </a:t>
            </a:r>
            <a:r>
              <a:rPr sz="2700" spc="-85" dirty="0">
                <a:solidFill>
                  <a:schemeClr val="bg1"/>
                </a:solidFill>
                <a:latin typeface="Arial"/>
                <a:cs typeface="Arial"/>
              </a:rPr>
              <a:t>page </a:t>
            </a:r>
            <a:r>
              <a:rPr sz="2700" spc="20" dirty="0">
                <a:solidFill>
                  <a:schemeClr val="bg1"/>
                </a:solidFill>
                <a:latin typeface="Arial"/>
                <a:cs typeface="Arial"/>
              </a:rPr>
              <a:t>web </a:t>
            </a:r>
            <a:r>
              <a:rPr sz="2700" spc="-5" dirty="0">
                <a:solidFill>
                  <a:schemeClr val="bg1"/>
                </a:solidFill>
                <a:latin typeface="Arial"/>
                <a:cs typeface="Arial"/>
              </a:rPr>
              <a:t>app </a:t>
            </a:r>
            <a:r>
              <a:rPr sz="2700" spc="70" dirty="0">
                <a:solidFill>
                  <a:schemeClr val="bg1"/>
                </a:solidFill>
                <a:latin typeface="Arial"/>
                <a:cs typeface="Arial"/>
              </a:rPr>
              <a:t>by  preventing </a:t>
            </a:r>
            <a:r>
              <a:rPr sz="2700" spc="-85" dirty="0">
                <a:solidFill>
                  <a:schemeClr val="bg1"/>
                </a:solidFill>
                <a:latin typeface="Arial"/>
                <a:cs typeface="Arial"/>
              </a:rPr>
              <a:t>page</a:t>
            </a:r>
            <a:r>
              <a:rPr sz="2700" spc="-3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700" spc="40" dirty="0">
                <a:solidFill>
                  <a:schemeClr val="bg1"/>
                </a:solidFill>
                <a:latin typeface="Arial"/>
                <a:cs typeface="Arial"/>
              </a:rPr>
              <a:t>refresh</a:t>
            </a:r>
            <a:endParaRPr sz="2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622" y="4322922"/>
            <a:ext cx="5441315" cy="1021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6960" marR="5080" indent="-1064895">
              <a:lnSpc>
                <a:spcPct val="122800"/>
              </a:lnSpc>
              <a:spcBef>
                <a:spcPts val="95"/>
              </a:spcBef>
            </a:pPr>
            <a:r>
              <a:rPr sz="2800" spc="-30" dirty="0">
                <a:solidFill>
                  <a:schemeClr val="bg1"/>
                </a:solidFill>
                <a:latin typeface="Arial"/>
                <a:cs typeface="Arial"/>
              </a:rPr>
              <a:t>Reactjs </a:t>
            </a:r>
            <a:r>
              <a:rPr sz="2800" spc="135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2800" spc="-5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chemeClr val="bg1"/>
                </a:solidFill>
                <a:latin typeface="Arial"/>
                <a:cs typeface="Arial"/>
              </a:rPr>
              <a:t>building </a:t>
            </a:r>
            <a:r>
              <a:rPr sz="2800" spc="-155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2800" spc="60" dirty="0">
                <a:solidFill>
                  <a:schemeClr val="bg1"/>
                </a:solidFill>
                <a:latin typeface="Arial"/>
                <a:cs typeface="Arial"/>
              </a:rPr>
              <a:t>component-  </a:t>
            </a:r>
            <a:r>
              <a:rPr sz="2800" spc="-85" dirty="0">
                <a:solidFill>
                  <a:schemeClr val="bg1"/>
                </a:solidFill>
                <a:latin typeface="Arial"/>
                <a:cs typeface="Arial"/>
              </a:rPr>
              <a:t>based </a:t>
            </a:r>
            <a:r>
              <a:rPr sz="2800" spc="10" dirty="0">
                <a:solidFill>
                  <a:schemeClr val="bg1"/>
                </a:solidFill>
                <a:latin typeface="Arial"/>
                <a:cs typeface="Arial"/>
              </a:rPr>
              <a:t>user</a:t>
            </a:r>
            <a:r>
              <a:rPr sz="2800" spc="-2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chemeClr val="bg1"/>
                </a:solidFill>
                <a:latin typeface="Arial"/>
                <a:cs typeface="Arial"/>
              </a:rPr>
              <a:t>interface.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12550" y="4229891"/>
            <a:ext cx="6318250" cy="1021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830" marR="5080" indent="-151765">
              <a:lnSpc>
                <a:spcPct val="122800"/>
              </a:lnSpc>
              <a:spcBef>
                <a:spcPts val="95"/>
              </a:spcBef>
            </a:pPr>
            <a:r>
              <a:rPr lang="en-US" sz="2800" spc="-5" dirty="0">
                <a:solidFill>
                  <a:schemeClr val="bg1"/>
                </a:solidFill>
                <a:latin typeface="Arial"/>
                <a:cs typeface="Arial"/>
              </a:rPr>
              <a:t>Redux</a:t>
            </a:r>
            <a:r>
              <a:rPr lang="en-US" sz="2800" spc="-1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spc="125" dirty="0">
                <a:solidFill>
                  <a:schemeClr val="bg1"/>
                </a:solidFill>
                <a:latin typeface="Arial"/>
                <a:cs typeface="Arial"/>
              </a:rPr>
              <a:t>library</a:t>
            </a:r>
            <a:r>
              <a:rPr lang="en-US" sz="2800" spc="-1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spc="135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lang="en-US" sz="2800" spc="-1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spc="80" dirty="0">
                <a:solidFill>
                  <a:schemeClr val="bg1"/>
                </a:solidFill>
                <a:latin typeface="Arial"/>
                <a:cs typeface="Arial"/>
              </a:rPr>
              <a:t>storing</a:t>
            </a:r>
            <a:r>
              <a:rPr lang="en-US" sz="2800" spc="-1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spc="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sz="2800" spc="-1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spc="10" dirty="0">
                <a:solidFill>
                  <a:schemeClr val="bg1"/>
                </a:solidFill>
                <a:latin typeface="Arial"/>
                <a:cs typeface="Arial"/>
              </a:rPr>
              <a:t>managing  </a:t>
            </a:r>
            <a:r>
              <a:rPr lang="en-US" sz="2800" spc="-15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800" spc="-1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spc="60" dirty="0">
                <a:solidFill>
                  <a:schemeClr val="bg1"/>
                </a:solidFill>
                <a:latin typeface="Arial"/>
                <a:cs typeface="Arial"/>
              </a:rPr>
              <a:t>central</a:t>
            </a:r>
            <a:r>
              <a:rPr lang="en-US" sz="2800" spc="-1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spc="15" dirty="0">
                <a:solidFill>
                  <a:schemeClr val="bg1"/>
                </a:solidFill>
                <a:latin typeface="Arial"/>
                <a:cs typeface="Arial"/>
              </a:rPr>
              <a:t>state</a:t>
            </a:r>
            <a:r>
              <a:rPr lang="en-US" sz="2800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spc="7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en-US" sz="2800" spc="-1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spc="5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lang="en-US" sz="2800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spc="16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lang="en-US" sz="2800" spc="-1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spc="7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en-US" sz="2800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spc="70" dirty="0">
                <a:solidFill>
                  <a:schemeClr val="bg1"/>
                </a:solidFill>
                <a:latin typeface="Arial"/>
                <a:cs typeface="Arial"/>
              </a:rPr>
              <a:t>frontend.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00585" y="8018200"/>
            <a:ext cx="3628390" cy="1021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" marR="5080" indent="-37465">
              <a:lnSpc>
                <a:spcPct val="122800"/>
              </a:lnSpc>
              <a:spcBef>
                <a:spcPts val="95"/>
              </a:spcBef>
            </a:pPr>
            <a:r>
              <a:rPr sz="2800" spc="15" dirty="0">
                <a:solidFill>
                  <a:schemeClr val="bg1"/>
                </a:solidFill>
                <a:latin typeface="Arial"/>
                <a:cs typeface="Arial"/>
              </a:rPr>
              <a:t>Axios </a:t>
            </a:r>
            <a:r>
              <a:rPr sz="2800" spc="135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2800" spc="-5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chemeClr val="bg1"/>
                </a:solidFill>
                <a:latin typeface="Arial"/>
                <a:cs typeface="Arial"/>
              </a:rPr>
              <a:t>fetching </a:t>
            </a:r>
            <a:r>
              <a:rPr sz="2800" spc="5" dirty="0">
                <a:solidFill>
                  <a:schemeClr val="bg1"/>
                </a:solidFill>
                <a:latin typeface="Arial"/>
                <a:cs typeface="Arial"/>
              </a:rPr>
              <a:t>data  </a:t>
            </a:r>
            <a:r>
              <a:rPr sz="2800" spc="145" dirty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sz="2800" spc="-5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chemeClr val="bg1"/>
                </a:solidFill>
                <a:latin typeface="Arial"/>
                <a:cs typeface="Arial"/>
              </a:rPr>
              <a:t>APIs </a:t>
            </a:r>
            <a:r>
              <a:rPr sz="2800" spc="110" dirty="0">
                <a:solidFill>
                  <a:schemeClr val="bg1"/>
                </a:solidFill>
                <a:latin typeface="Arial"/>
                <a:cs typeface="Arial"/>
              </a:rPr>
              <a:t>or </a:t>
            </a:r>
            <a:r>
              <a:rPr sz="2800" spc="-25" dirty="0">
                <a:solidFill>
                  <a:schemeClr val="bg1"/>
                </a:solidFill>
                <a:latin typeface="Arial"/>
                <a:cs typeface="Arial"/>
              </a:rPr>
              <a:t>backend.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 flipV="1">
            <a:off x="438184" y="1104900"/>
            <a:ext cx="6115016" cy="257630"/>
          </a:xfrm>
          <a:custGeom>
            <a:avLst/>
            <a:gdLst/>
            <a:ahLst/>
            <a:cxnLst/>
            <a:rect l="l" t="t" r="r" b="b"/>
            <a:pathLst>
              <a:path w="7458709">
                <a:moveTo>
                  <a:pt x="0" y="0"/>
                </a:moveTo>
                <a:lnTo>
                  <a:pt x="7458160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5400" y="354178"/>
            <a:ext cx="16230207" cy="9932822"/>
            <a:chOff x="1282054" y="354177"/>
            <a:chExt cx="16230207" cy="9932822"/>
          </a:xfrm>
        </p:grpSpPr>
        <p:sp>
          <p:nvSpPr>
            <p:cNvPr id="3" name="object 3"/>
            <p:cNvSpPr/>
            <p:nvPr/>
          </p:nvSpPr>
          <p:spPr>
            <a:xfrm>
              <a:off x="3541535" y="354177"/>
              <a:ext cx="11458559" cy="99328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1084" y="2232816"/>
              <a:ext cx="2848143" cy="18415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445672" y="1792700"/>
              <a:ext cx="2080478" cy="21435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3169254" y="6639421"/>
              <a:ext cx="4343007" cy="1450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282054" y="6747750"/>
              <a:ext cx="4343007" cy="13675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56963" y="335128"/>
            <a:ext cx="458125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b="1" spc="-120" dirty="0">
                <a:latin typeface="Arial"/>
                <a:cs typeface="Arial"/>
              </a:rPr>
              <a:t>BACK</a:t>
            </a:r>
            <a:r>
              <a:rPr lang="en-US" sz="5400" b="1" spc="-120" dirty="0">
                <a:solidFill>
                  <a:srgbClr val="C00000"/>
                </a:solidFill>
                <a:latin typeface="Arial"/>
                <a:cs typeface="Arial"/>
              </a:rPr>
              <a:t>END</a:t>
            </a:r>
            <a:endParaRPr sz="5400" b="1" spc="-12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4211407"/>
            <a:ext cx="5297805" cy="155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2900"/>
              </a:lnSpc>
              <a:spcBef>
                <a:spcPts val="100"/>
              </a:spcBef>
            </a:pPr>
            <a:r>
              <a:rPr sz="2800" spc="-30" dirty="0">
                <a:solidFill>
                  <a:srgbClr val="C00000"/>
                </a:solidFill>
                <a:latin typeface="Arial"/>
                <a:cs typeface="Arial"/>
              </a:rPr>
              <a:t>Node.js 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2800" spc="-40" dirty="0">
                <a:solidFill>
                  <a:srgbClr val="C00000"/>
                </a:solidFill>
                <a:latin typeface="Arial"/>
                <a:cs typeface="Arial"/>
              </a:rPr>
              <a:t>Express.js 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for  </a:t>
            </a:r>
            <a:r>
              <a:rPr sz="2800" spc="120" dirty="0">
                <a:solidFill>
                  <a:srgbClr val="C00000"/>
                </a:solidFill>
                <a:latin typeface="Arial"/>
                <a:cs typeface="Arial"/>
              </a:rPr>
              <a:t>running</a:t>
            </a:r>
            <a:r>
              <a:rPr sz="2800" spc="-1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800" spc="-1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r>
              <a:rPr sz="2800" spc="-1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800" spc="-1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C00000"/>
                </a:solidFill>
                <a:latin typeface="Arial"/>
                <a:cs typeface="Arial"/>
              </a:rPr>
              <a:t>writing  </a:t>
            </a:r>
            <a:r>
              <a:rPr sz="2800" spc="7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800" spc="-1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C00000"/>
                </a:solidFill>
                <a:latin typeface="Arial"/>
                <a:cs typeface="Arial"/>
              </a:rPr>
              <a:t>middleware.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512" y="8252297"/>
            <a:ext cx="6585584" cy="159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228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MongoDB</a:t>
            </a:r>
            <a:r>
              <a:rPr sz="2800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28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8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Arial"/>
                <a:cs typeface="Arial"/>
              </a:rPr>
              <a:t>database.</a:t>
            </a:r>
            <a:r>
              <a:rPr sz="28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r>
              <a:rPr sz="2800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are</a:t>
            </a:r>
            <a:r>
              <a:rPr sz="28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C00000"/>
                </a:solidFill>
                <a:latin typeface="Arial"/>
                <a:cs typeface="Arial"/>
              </a:rPr>
              <a:t>using 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MongoDB </a:t>
            </a:r>
            <a:r>
              <a:rPr sz="2800" spc="15" dirty="0">
                <a:solidFill>
                  <a:srgbClr val="C00000"/>
                </a:solidFill>
                <a:latin typeface="Arial"/>
                <a:cs typeface="Arial"/>
              </a:rPr>
              <a:t>Atlas </a:t>
            </a:r>
            <a:r>
              <a:rPr sz="2800" spc="135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2800" spc="80" dirty="0">
                <a:solidFill>
                  <a:srgbClr val="C00000"/>
                </a:solidFill>
                <a:latin typeface="Arial"/>
                <a:cs typeface="Arial"/>
              </a:rPr>
              <a:t>storing 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and  </a:t>
            </a:r>
            <a:r>
              <a:rPr sz="2800" spc="90" dirty="0">
                <a:solidFill>
                  <a:srgbClr val="C00000"/>
                </a:solidFill>
                <a:latin typeface="Arial"/>
                <a:cs typeface="Arial"/>
              </a:rPr>
              <a:t>maintaining</a:t>
            </a:r>
            <a:r>
              <a:rPr sz="2800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2800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800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C00000"/>
                </a:solidFill>
                <a:latin typeface="Arial"/>
                <a:cs typeface="Arial"/>
              </a:rPr>
              <a:t>alumni</a:t>
            </a:r>
            <a:r>
              <a:rPr sz="2800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800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students.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6963" y="4074410"/>
            <a:ext cx="3934460" cy="1021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9060">
              <a:lnSpc>
                <a:spcPct val="122800"/>
              </a:lnSpc>
              <a:spcBef>
                <a:spcPts val="95"/>
              </a:spcBef>
            </a:pPr>
            <a:r>
              <a:rPr sz="2800" spc="-15" dirty="0">
                <a:solidFill>
                  <a:srgbClr val="C00000"/>
                </a:solidFill>
                <a:latin typeface="Arial"/>
                <a:cs typeface="Arial"/>
              </a:rPr>
              <a:t>Socket.io </a:t>
            </a:r>
            <a:r>
              <a:rPr sz="2800" spc="135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enabling </a:t>
            </a:r>
            <a:r>
              <a:rPr sz="2800" spc="-155" dirty="0">
                <a:solidFill>
                  <a:srgbClr val="C00000"/>
                </a:solidFill>
                <a:latin typeface="Arial"/>
                <a:cs typeface="Arial"/>
              </a:rPr>
              <a:t>a  </a:t>
            </a:r>
            <a:r>
              <a:rPr sz="2800" spc="30" dirty="0">
                <a:solidFill>
                  <a:srgbClr val="C00000"/>
                </a:solidFill>
                <a:latin typeface="Arial"/>
                <a:cs typeface="Arial"/>
              </a:rPr>
              <a:t>chat </a:t>
            </a:r>
            <a:r>
              <a:rPr sz="2800" spc="15" dirty="0">
                <a:solidFill>
                  <a:srgbClr val="C00000"/>
                </a:solidFill>
                <a:latin typeface="Arial"/>
                <a:cs typeface="Arial"/>
              </a:rPr>
              <a:t>system </a:t>
            </a:r>
            <a:r>
              <a:rPr sz="2800" spc="160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800" spc="-5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AlumNet.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61617" y="8311428"/>
            <a:ext cx="6303645" cy="1021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4030" marR="5080" indent="-481965">
              <a:lnSpc>
                <a:spcPct val="122800"/>
              </a:lnSpc>
              <a:spcBef>
                <a:spcPts val="95"/>
              </a:spcBef>
            </a:pPr>
            <a:r>
              <a:rPr sz="2800" spc="-204" dirty="0">
                <a:solidFill>
                  <a:srgbClr val="C00000"/>
                </a:solidFill>
                <a:latin typeface="Arial"/>
                <a:cs typeface="Arial"/>
              </a:rPr>
              <a:t>JSON </a:t>
            </a:r>
            <a:r>
              <a:rPr sz="2800" spc="-60" dirty="0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2800" spc="15" dirty="0">
                <a:solidFill>
                  <a:srgbClr val="C00000"/>
                </a:solidFill>
                <a:latin typeface="Arial"/>
                <a:cs typeface="Arial"/>
              </a:rPr>
              <a:t>Token </a:t>
            </a:r>
            <a:r>
              <a:rPr sz="2800" spc="-140" dirty="0">
                <a:solidFill>
                  <a:srgbClr val="C00000"/>
                </a:solidFill>
                <a:latin typeface="Arial"/>
                <a:cs typeface="Arial"/>
              </a:rPr>
              <a:t>(JWT) </a:t>
            </a:r>
            <a:r>
              <a:rPr sz="2800" spc="135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2800" spc="-4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C00000"/>
                </a:solidFill>
                <a:latin typeface="Arial"/>
                <a:cs typeface="Arial"/>
              </a:rPr>
              <a:t>registration,  </a:t>
            </a:r>
            <a:r>
              <a:rPr sz="2800" spc="40" dirty="0">
                <a:solidFill>
                  <a:srgbClr val="C00000"/>
                </a:solidFill>
                <a:latin typeface="Arial"/>
                <a:cs typeface="Arial"/>
              </a:rPr>
              <a:t>login, 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2800" spc="75" dirty="0">
                <a:solidFill>
                  <a:srgbClr val="C00000"/>
                </a:solidFill>
                <a:latin typeface="Arial"/>
                <a:cs typeface="Arial"/>
              </a:rPr>
              <a:t>authentication</a:t>
            </a:r>
            <a:r>
              <a:rPr sz="2800" spc="-50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feature.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373092" y="2081854"/>
            <a:ext cx="2080478" cy="21274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725400" y="4247439"/>
            <a:ext cx="5264785" cy="1021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815">
              <a:lnSpc>
                <a:spcPct val="122800"/>
              </a:lnSpc>
              <a:spcBef>
                <a:spcPts val="95"/>
              </a:spcBef>
            </a:pPr>
            <a:r>
              <a:rPr sz="2800" spc="-55" dirty="0">
                <a:solidFill>
                  <a:srgbClr val="C00000"/>
                </a:solidFill>
                <a:latin typeface="Arial"/>
                <a:cs typeface="Arial"/>
              </a:rPr>
              <a:t>Firebase </a:t>
            </a:r>
            <a:r>
              <a:rPr sz="2800" spc="135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2800" spc="85" dirty="0">
                <a:solidFill>
                  <a:srgbClr val="C00000"/>
                </a:solidFill>
                <a:latin typeface="Arial"/>
                <a:cs typeface="Arial"/>
              </a:rPr>
              <a:t>tracking 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analytics,  </a:t>
            </a:r>
            <a:r>
              <a:rPr sz="2800" spc="75" dirty="0">
                <a:solidFill>
                  <a:srgbClr val="C00000"/>
                </a:solidFill>
                <a:latin typeface="Arial"/>
                <a:cs typeface="Arial"/>
              </a:rPr>
              <a:t>reporting,</a:t>
            </a:r>
            <a:r>
              <a:rPr sz="2800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800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C00000"/>
                </a:solidFill>
                <a:latin typeface="Arial"/>
                <a:cs typeface="Arial"/>
              </a:rPr>
              <a:t>fixing</a:t>
            </a:r>
            <a:r>
              <a:rPr sz="2800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app</a:t>
            </a:r>
            <a:r>
              <a:rPr sz="2800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C00000"/>
                </a:solidFill>
                <a:latin typeface="Arial"/>
                <a:cs typeface="Arial"/>
              </a:rPr>
              <a:t>crashes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10243" y="2476500"/>
            <a:ext cx="17065260" cy="10375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20" marR="5080" indent="-514350">
              <a:lnSpc>
                <a:spcPct val="114900"/>
              </a:lnSpc>
              <a:spcBef>
                <a:spcPts val="100"/>
              </a:spcBef>
              <a:buAutoNum type="arabicPeriod"/>
              <a:tabLst>
                <a:tab pos="752475" algn="l"/>
              </a:tabLst>
            </a:pPr>
            <a:r>
              <a:rPr lang="en-US" b="1" spc="-10" dirty="0"/>
              <a:t>For Institutes</a:t>
            </a: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2800" b="1" i="0" cap="all" dirty="0">
                <a:solidFill>
                  <a:srgbClr val="E21E30"/>
                </a:solidFill>
                <a:effectLst/>
                <a:latin typeface="Montserrat" panose="00000500000000000000" pitchFamily="2" charset="0"/>
              </a:rPr>
              <a:t>SOFTWARE SOLUTION FOR CLEAN ALUMNI CONTACT DATA</a:t>
            </a:r>
            <a:endParaRPr lang="en-US" sz="2800" b="1" i="0" cap="all" dirty="0">
              <a:solidFill>
                <a:srgbClr val="E21E30"/>
              </a:solidFill>
              <a:effectLst/>
              <a:latin typeface="Montserrat" panose="020B0604020202020204" pitchFamily="2" charset="0"/>
            </a:endParaRP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2800" b="1" i="0" cap="all" dirty="0">
                <a:solidFill>
                  <a:srgbClr val="E21E30"/>
                </a:solidFill>
                <a:effectLst/>
                <a:latin typeface="Montserrat" panose="020B0604020202020204" pitchFamily="2" charset="0"/>
              </a:rPr>
              <a:t>FINANCIAL SUPPORT FOR THE INSTITUTION</a:t>
            </a: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2800" b="1" i="0" cap="all" dirty="0">
                <a:solidFill>
                  <a:srgbClr val="E21E30"/>
                </a:solidFill>
                <a:effectLst/>
                <a:latin typeface="Montserrat" panose="00000500000000000000" pitchFamily="2" charset="0"/>
              </a:rPr>
              <a:t>INCREASED EMPLOYABILITY FOR THE STUDENT</a:t>
            </a: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2800" b="1" i="0" cap="all" dirty="0">
                <a:solidFill>
                  <a:srgbClr val="E21E30"/>
                </a:solidFill>
                <a:effectLst/>
                <a:latin typeface="Montserrat" panose="00000500000000000000" pitchFamily="2" charset="0"/>
              </a:rPr>
              <a:t>MUTUAL SUPPORT from alumni and institute to students</a:t>
            </a: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2800" b="1" cap="all" dirty="0">
                <a:solidFill>
                  <a:srgbClr val="E21E30"/>
                </a:solidFill>
                <a:latin typeface="Montserrat" panose="00000500000000000000" pitchFamily="2" charset="0"/>
              </a:rPr>
              <a:t>Leveraging on the success of alumni</a:t>
            </a:r>
            <a:endParaRPr lang="en-US" sz="2800" b="1" i="0" cap="all" dirty="0">
              <a:solidFill>
                <a:srgbClr val="E21E30"/>
              </a:solidFill>
              <a:effectLst/>
              <a:latin typeface="Montserrat" panose="00000500000000000000" pitchFamily="2" charset="0"/>
            </a:endParaRP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endParaRPr lang="en-US" sz="2800" b="1" i="0" cap="all" dirty="0">
              <a:solidFill>
                <a:srgbClr val="E21E30"/>
              </a:solidFill>
              <a:effectLst/>
              <a:latin typeface="Montserrat" panose="00000500000000000000" pitchFamily="2" charset="0"/>
            </a:endParaRPr>
          </a:p>
          <a:p>
            <a:pPr marL="382270" marR="5080" algn="l">
              <a:lnSpc>
                <a:spcPct val="114900"/>
              </a:lnSpc>
              <a:spcBef>
                <a:spcPts val="100"/>
              </a:spcBef>
              <a:tabLst>
                <a:tab pos="752475" algn="l"/>
              </a:tabLst>
            </a:pPr>
            <a:endParaRPr lang="en-US" sz="2800" b="1" i="0" cap="all" dirty="0">
              <a:solidFill>
                <a:srgbClr val="E21E30"/>
              </a:solidFill>
              <a:effectLst/>
              <a:latin typeface="Montserrat" panose="00000500000000000000" pitchFamily="2" charset="0"/>
            </a:endParaRPr>
          </a:p>
          <a:p>
            <a:pPr marL="382270" marR="5080">
              <a:lnSpc>
                <a:spcPct val="114900"/>
              </a:lnSpc>
              <a:spcBef>
                <a:spcPts val="100"/>
              </a:spcBef>
              <a:tabLst>
                <a:tab pos="752475" algn="l"/>
              </a:tabLst>
            </a:pPr>
            <a:r>
              <a:rPr lang="en-US" b="1" spc="-10" dirty="0"/>
              <a:t>2. For Alumni</a:t>
            </a: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2800" b="1" i="0" cap="all" dirty="0">
                <a:solidFill>
                  <a:srgbClr val="E21E30"/>
                </a:solidFill>
                <a:effectLst/>
                <a:latin typeface="Montserrat" panose="00000500000000000000" pitchFamily="2" charset="0"/>
              </a:rPr>
              <a:t>Alumni network offer networking opportunities</a:t>
            </a: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2800" b="1" i="0" cap="all" dirty="0">
                <a:solidFill>
                  <a:srgbClr val="E21E30"/>
                </a:solidFill>
                <a:effectLst/>
                <a:latin typeface="Montserrat" panose="020B0604020202020204" pitchFamily="2" charset="0"/>
              </a:rPr>
              <a:t>Participating in alumni events</a:t>
            </a: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2800" b="1" cap="all" dirty="0">
                <a:solidFill>
                  <a:srgbClr val="E21E30"/>
                </a:solidFill>
                <a:latin typeface="Montserrat" panose="020B0604020202020204" pitchFamily="2" charset="0"/>
              </a:rPr>
              <a:t>Discounts from various businesses owned by the alumni</a:t>
            </a: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2800" b="1" i="0" cap="all" dirty="0">
                <a:solidFill>
                  <a:srgbClr val="E21E30"/>
                </a:solidFill>
                <a:effectLst/>
                <a:latin typeface="Montserrat" panose="020B0604020202020204" pitchFamily="2" charset="0"/>
              </a:rPr>
              <a:t>Alumni can partic</a:t>
            </a:r>
            <a:r>
              <a:rPr lang="en-US" sz="2800" b="1" cap="all" dirty="0">
                <a:solidFill>
                  <a:srgbClr val="E21E30"/>
                </a:solidFill>
                <a:latin typeface="Montserrat" panose="020B0604020202020204" pitchFamily="2" charset="0"/>
              </a:rPr>
              <a:t>ipate in a variety of volunteer opportunities through </a:t>
            </a:r>
            <a:r>
              <a:rPr lang="en-US" sz="2800" b="1" cap="all" dirty="0" err="1">
                <a:solidFill>
                  <a:srgbClr val="E21E30"/>
                </a:solidFill>
                <a:latin typeface="Montserrat" panose="020B0604020202020204" pitchFamily="2" charset="0"/>
              </a:rPr>
              <a:t>alumnet</a:t>
            </a:r>
            <a:endParaRPr lang="en-US" sz="2800" b="1" i="0" cap="all" dirty="0">
              <a:solidFill>
                <a:srgbClr val="E21E30"/>
              </a:solidFill>
              <a:effectLst/>
              <a:latin typeface="Montserrat" panose="020B0604020202020204" pitchFamily="2" charset="0"/>
            </a:endParaRPr>
          </a:p>
          <a:p>
            <a:pPr marL="382270" marR="5080" algn="l">
              <a:lnSpc>
                <a:spcPct val="114900"/>
              </a:lnSpc>
              <a:spcBef>
                <a:spcPts val="100"/>
              </a:spcBef>
              <a:tabLst>
                <a:tab pos="752475" algn="l"/>
              </a:tabLst>
            </a:pPr>
            <a:endParaRPr lang="en-US" b="1" i="0" cap="all" dirty="0">
              <a:solidFill>
                <a:srgbClr val="E21E30"/>
              </a:solidFill>
              <a:effectLst/>
              <a:latin typeface="Montserrat" panose="00000500000000000000" pitchFamily="2" charset="0"/>
            </a:endParaRP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endParaRPr lang="en-US" b="1" i="0" cap="all" dirty="0">
              <a:solidFill>
                <a:srgbClr val="E21E30"/>
              </a:solidFill>
              <a:effectLst/>
              <a:latin typeface="Montserrat" panose="00000500000000000000" pitchFamily="2" charset="0"/>
            </a:endParaRPr>
          </a:p>
          <a:p>
            <a:br>
              <a:rPr lang="en-US" dirty="0"/>
            </a:br>
            <a:endParaRPr lang="en-US" b="1" i="0" cap="all" dirty="0">
              <a:solidFill>
                <a:srgbClr val="E21E30"/>
              </a:solidFill>
              <a:effectLst/>
              <a:latin typeface="Montserrat" panose="00000500000000000000" pitchFamily="2" charset="0"/>
            </a:endParaRPr>
          </a:p>
          <a:p>
            <a:pPr marL="382270" marR="5080" algn="l">
              <a:lnSpc>
                <a:spcPct val="114900"/>
              </a:lnSpc>
              <a:spcBef>
                <a:spcPts val="100"/>
              </a:spcBef>
              <a:tabLst>
                <a:tab pos="752475" algn="l"/>
              </a:tabLst>
            </a:pPr>
            <a:endParaRPr lang="en-US" b="1" i="0" cap="all" dirty="0">
              <a:solidFill>
                <a:srgbClr val="E21E30"/>
              </a:solidFill>
              <a:effectLst/>
              <a:latin typeface="Montserrat" panose="020B0604020202020204" pitchFamily="2" charset="0"/>
            </a:endParaRPr>
          </a:p>
          <a:p>
            <a:pPr marL="382270" marR="5080">
              <a:lnSpc>
                <a:spcPct val="114900"/>
              </a:lnSpc>
              <a:spcBef>
                <a:spcPts val="100"/>
              </a:spcBef>
              <a:tabLst>
                <a:tab pos="752475" algn="l"/>
              </a:tabLst>
            </a:pP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990" y="758825"/>
            <a:ext cx="113582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20" dirty="0"/>
              <a:t>Use Case Description</a:t>
            </a:r>
            <a:endParaRPr spc="-520" dirty="0"/>
          </a:p>
        </p:txBody>
      </p:sp>
      <p:grpSp>
        <p:nvGrpSpPr>
          <p:cNvPr id="4" name="object 4"/>
          <p:cNvGrpSpPr/>
          <p:nvPr/>
        </p:nvGrpSpPr>
        <p:grpSpPr>
          <a:xfrm>
            <a:off x="751990" y="0"/>
            <a:ext cx="14120163" cy="10286999"/>
            <a:chOff x="751990" y="0"/>
            <a:chExt cx="14120163" cy="10286999"/>
          </a:xfrm>
        </p:grpSpPr>
        <p:sp>
          <p:nvSpPr>
            <p:cNvPr id="5" name="object 5"/>
            <p:cNvSpPr/>
            <p:nvPr/>
          </p:nvSpPr>
          <p:spPr>
            <a:xfrm>
              <a:off x="3413594" y="0"/>
              <a:ext cx="1145855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751990" y="1943100"/>
              <a:ext cx="12097385" cy="0"/>
            </a:xfrm>
            <a:custGeom>
              <a:avLst/>
              <a:gdLst/>
              <a:ahLst/>
              <a:cxnLst/>
              <a:rect l="l" t="t" r="r" b="b"/>
              <a:pathLst>
                <a:path w="12097385">
                  <a:moveTo>
                    <a:pt x="0" y="0"/>
                  </a:moveTo>
                  <a:lnTo>
                    <a:pt x="12096771" y="0"/>
                  </a:lnTo>
                </a:path>
              </a:pathLst>
            </a:custGeom>
            <a:ln w="9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6628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11369" y="2667625"/>
            <a:ext cx="17065260" cy="3416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marR="5080">
              <a:lnSpc>
                <a:spcPct val="114900"/>
              </a:lnSpc>
              <a:spcBef>
                <a:spcPts val="100"/>
              </a:spcBef>
              <a:tabLst>
                <a:tab pos="752475" algn="l"/>
              </a:tabLst>
            </a:pPr>
            <a:r>
              <a:rPr lang="en-US" b="1" spc="-10" dirty="0"/>
              <a:t>3. For Students</a:t>
            </a: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3200" b="1" i="0" cap="all" dirty="0">
                <a:solidFill>
                  <a:srgbClr val="E21E30"/>
                </a:solidFill>
                <a:effectLst/>
                <a:latin typeface="Montserrat" panose="00000500000000000000" pitchFamily="2" charset="0"/>
              </a:rPr>
              <a:t>Appropriate guidance </a:t>
            </a: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3200" b="1" cap="all" dirty="0">
                <a:solidFill>
                  <a:srgbClr val="E21E30"/>
                </a:solidFill>
                <a:latin typeface="Montserrat" panose="020B0604020202020204" pitchFamily="2" charset="0"/>
              </a:rPr>
              <a:t>Referrals for internships and jobs</a:t>
            </a:r>
            <a:endParaRPr lang="en-US" sz="3200" b="1" i="0" cap="all" dirty="0">
              <a:solidFill>
                <a:srgbClr val="E21E30"/>
              </a:solidFill>
              <a:effectLst/>
              <a:latin typeface="Montserrat" panose="020B0604020202020204" pitchFamily="2" charset="0"/>
            </a:endParaRP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3200" b="1" cap="all" dirty="0">
                <a:solidFill>
                  <a:srgbClr val="E21E30"/>
                </a:solidFill>
                <a:latin typeface="Montserrat" panose="020B0604020202020204" pitchFamily="2" charset="0"/>
              </a:rPr>
              <a:t>NETWORKING AND EXPOSURE OPPURTUNITIES</a:t>
            </a: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3200" b="1" i="0" cap="all" dirty="0">
                <a:solidFill>
                  <a:srgbClr val="E21E30"/>
                </a:solidFill>
                <a:effectLst/>
                <a:latin typeface="Montserrat" panose="020B0604020202020204" pitchFamily="2" charset="0"/>
              </a:rPr>
              <a:t>He</a:t>
            </a:r>
            <a:r>
              <a:rPr lang="en-US" sz="3200" b="1" cap="all" dirty="0">
                <a:solidFill>
                  <a:srgbClr val="E21E30"/>
                </a:solidFill>
                <a:latin typeface="Montserrat" panose="020B0604020202020204" pitchFamily="2" charset="0"/>
              </a:rPr>
              <a:t>lping new talent in brand building</a:t>
            </a:r>
          </a:p>
          <a:p>
            <a:pPr marL="839470" marR="5080" indent="-457200" algn="l">
              <a:lnSpc>
                <a:spcPct val="1149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2475" algn="l"/>
              </a:tabLst>
            </a:pPr>
            <a:r>
              <a:rPr lang="en-US" sz="3200" b="1" i="0" cap="all" dirty="0">
                <a:solidFill>
                  <a:srgbClr val="E21E30"/>
                </a:solidFill>
                <a:effectLst/>
                <a:latin typeface="Montserrat" panose="020B0604020202020204" pitchFamily="2" charset="0"/>
              </a:rPr>
              <a:t>Access to vario</a:t>
            </a:r>
            <a:r>
              <a:rPr lang="en-US" sz="3200" b="1" cap="all" dirty="0">
                <a:solidFill>
                  <a:srgbClr val="E21E30"/>
                </a:solidFill>
                <a:latin typeface="Montserrat" panose="020B0604020202020204" pitchFamily="2" charset="0"/>
              </a:rPr>
              <a:t>us college resources at one place</a:t>
            </a:r>
            <a:endParaRPr lang="en-US" sz="3200" b="1" i="0" cap="all" dirty="0">
              <a:solidFill>
                <a:srgbClr val="E21E30"/>
              </a:solidFill>
              <a:effectLst/>
              <a:latin typeface="Montserrat" panose="020B0604020202020204" pitchFamily="2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755" y="1019202"/>
            <a:ext cx="113582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20" dirty="0"/>
              <a:t>Use Case Description</a:t>
            </a:r>
            <a:endParaRPr sz="5400" spc="-520" dirty="0"/>
          </a:p>
        </p:txBody>
      </p:sp>
      <p:grpSp>
        <p:nvGrpSpPr>
          <p:cNvPr id="4" name="object 4"/>
          <p:cNvGrpSpPr/>
          <p:nvPr/>
        </p:nvGrpSpPr>
        <p:grpSpPr>
          <a:xfrm>
            <a:off x="639944" y="1"/>
            <a:ext cx="14129688" cy="10286999"/>
            <a:chOff x="742465" y="0"/>
            <a:chExt cx="14129688" cy="10286999"/>
          </a:xfrm>
        </p:grpSpPr>
        <p:sp>
          <p:nvSpPr>
            <p:cNvPr id="5" name="object 5"/>
            <p:cNvSpPr/>
            <p:nvPr/>
          </p:nvSpPr>
          <p:spPr>
            <a:xfrm>
              <a:off x="3413594" y="0"/>
              <a:ext cx="1145855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742465" y="2136778"/>
              <a:ext cx="12097385" cy="0"/>
            </a:xfrm>
            <a:custGeom>
              <a:avLst/>
              <a:gdLst/>
              <a:ahLst/>
              <a:cxnLst/>
              <a:rect l="l" t="t" r="r" b="b"/>
              <a:pathLst>
                <a:path w="12097385">
                  <a:moveTo>
                    <a:pt x="0" y="0"/>
                  </a:moveTo>
                  <a:lnTo>
                    <a:pt x="12096771" y="0"/>
                  </a:lnTo>
                </a:path>
              </a:pathLst>
            </a:custGeom>
            <a:ln w="9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759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11369" y="2667625"/>
            <a:ext cx="17065260" cy="6584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1840" marR="5080" indent="-369570">
              <a:lnSpc>
                <a:spcPct val="114900"/>
              </a:lnSpc>
              <a:spcBef>
                <a:spcPts val="100"/>
              </a:spcBef>
              <a:buAutoNum type="arabicPeriod"/>
              <a:tabLst>
                <a:tab pos="752475" algn="l"/>
              </a:tabLst>
            </a:pPr>
            <a:r>
              <a:rPr spc="-15" dirty="0"/>
              <a:t>The </a:t>
            </a:r>
            <a:r>
              <a:rPr spc="-20" dirty="0"/>
              <a:t>main and most important </a:t>
            </a:r>
            <a:r>
              <a:rPr spc="-60" dirty="0"/>
              <a:t>thing </a:t>
            </a:r>
            <a:r>
              <a:rPr spc="-15" dirty="0"/>
              <a:t>is </a:t>
            </a:r>
            <a:r>
              <a:rPr b="1" spc="-5" dirty="0">
                <a:latin typeface="Noto Sans"/>
                <a:cs typeface="Noto Sans"/>
              </a:rPr>
              <a:t>verification of the </a:t>
            </a:r>
            <a:r>
              <a:rPr b="1" spc="-20" dirty="0">
                <a:latin typeface="Noto Sans"/>
                <a:cs typeface="Noto Sans"/>
              </a:rPr>
              <a:t>user</a:t>
            </a:r>
            <a:r>
              <a:rPr spc="-20" dirty="0"/>
              <a:t>,</a:t>
            </a:r>
            <a:r>
              <a:rPr lang="en-US" spc="-20" dirty="0"/>
              <a:t> and large number of verifications can be a show-stopper. Here, it </a:t>
            </a:r>
            <a:r>
              <a:rPr spc="-20" dirty="0"/>
              <a:t>will </a:t>
            </a:r>
            <a:r>
              <a:rPr spc="-15" dirty="0"/>
              <a:t>be done  </a:t>
            </a:r>
            <a:r>
              <a:rPr spc="-50" dirty="0"/>
              <a:t>through </a:t>
            </a:r>
            <a:r>
              <a:rPr spc="-20" dirty="0"/>
              <a:t>email and </a:t>
            </a:r>
            <a:r>
              <a:rPr spc="-40" dirty="0"/>
              <a:t>LinkedIn </a:t>
            </a:r>
            <a:r>
              <a:rPr spc="-25" dirty="0"/>
              <a:t>that </a:t>
            </a:r>
            <a:r>
              <a:rPr spc="-20" dirty="0"/>
              <a:t>will </a:t>
            </a:r>
            <a:r>
              <a:rPr spc="-15" dirty="0"/>
              <a:t>be </a:t>
            </a:r>
            <a:r>
              <a:rPr spc="-20" dirty="0"/>
              <a:t>saved </a:t>
            </a:r>
            <a:r>
              <a:rPr spc="-15" dirty="0"/>
              <a:t>in </a:t>
            </a:r>
            <a:r>
              <a:rPr spc="-20" dirty="0"/>
              <a:t>the </a:t>
            </a:r>
            <a:r>
              <a:rPr spc="-45" dirty="0"/>
              <a:t>college </a:t>
            </a:r>
            <a:r>
              <a:rPr spc="-20" dirty="0"/>
              <a:t>database. </a:t>
            </a:r>
            <a:r>
              <a:rPr spc="-15" dirty="0"/>
              <a:t>The </a:t>
            </a:r>
            <a:r>
              <a:rPr spc="-20" dirty="0"/>
              <a:t>alumni will </a:t>
            </a:r>
            <a:r>
              <a:rPr spc="-85" dirty="0"/>
              <a:t>get  </a:t>
            </a:r>
            <a:r>
              <a:rPr spc="-20" dirty="0"/>
              <a:t>an email </a:t>
            </a:r>
            <a:r>
              <a:rPr spc="-15" dirty="0"/>
              <a:t>of </a:t>
            </a:r>
            <a:r>
              <a:rPr spc="-20" dirty="0"/>
              <a:t>its successful account</a:t>
            </a:r>
            <a:r>
              <a:rPr spc="65" dirty="0"/>
              <a:t> </a:t>
            </a:r>
            <a:r>
              <a:rPr spc="-15" dirty="0"/>
              <a:t>completion.</a:t>
            </a:r>
          </a:p>
          <a:p>
            <a:pPr marL="751840" marR="165735" indent="-369570">
              <a:lnSpc>
                <a:spcPct val="114900"/>
              </a:lnSpc>
              <a:buAutoNum type="arabicPeriod"/>
              <a:tabLst>
                <a:tab pos="752475" algn="l"/>
              </a:tabLst>
            </a:pPr>
            <a:r>
              <a:rPr spc="-35" dirty="0"/>
              <a:t>Considering </a:t>
            </a:r>
            <a:r>
              <a:rPr spc="-20" dirty="0"/>
              <a:t>the </a:t>
            </a:r>
            <a:r>
              <a:rPr spc="-25" dirty="0"/>
              <a:t>fact </a:t>
            </a:r>
            <a:r>
              <a:rPr spc="-20" dirty="0"/>
              <a:t>malicious and mischievous </a:t>
            </a:r>
            <a:r>
              <a:rPr spc="-50" dirty="0"/>
              <a:t>things </a:t>
            </a:r>
            <a:r>
              <a:rPr spc="-20" dirty="0"/>
              <a:t>can </a:t>
            </a:r>
            <a:r>
              <a:rPr spc="-15" dirty="0"/>
              <a:t>occur. </a:t>
            </a:r>
            <a:r>
              <a:rPr spc="-100" dirty="0"/>
              <a:t>In </a:t>
            </a:r>
            <a:r>
              <a:rPr spc="-20" dirty="0"/>
              <a:t>the </a:t>
            </a:r>
            <a:r>
              <a:rPr spc="-25" dirty="0"/>
              <a:t>portal, </a:t>
            </a:r>
            <a:r>
              <a:rPr spc="-20" dirty="0"/>
              <a:t>there will  </a:t>
            </a:r>
            <a:r>
              <a:rPr spc="-15" dirty="0"/>
              <a:t>be </a:t>
            </a:r>
            <a:r>
              <a:rPr spc="-20" dirty="0"/>
              <a:t>a report feature available. </a:t>
            </a:r>
            <a:r>
              <a:rPr spc="-15" dirty="0"/>
              <a:t>Even </a:t>
            </a:r>
            <a:r>
              <a:rPr spc="-50" dirty="0"/>
              <a:t>though </a:t>
            </a:r>
            <a:r>
              <a:rPr spc="-20" dirty="0"/>
              <a:t>we will include the </a:t>
            </a:r>
            <a:r>
              <a:rPr spc="-50" dirty="0"/>
              <a:t>things </a:t>
            </a:r>
            <a:r>
              <a:rPr spc="-20" dirty="0"/>
              <a:t>like a block </a:t>
            </a:r>
            <a:r>
              <a:rPr spc="-15" dirty="0"/>
              <a:t>from  </a:t>
            </a:r>
            <a:r>
              <a:rPr spc="-20" dirty="0"/>
              <a:t>community feature </a:t>
            </a:r>
            <a:r>
              <a:rPr spc="-15" dirty="0"/>
              <a:t>as </a:t>
            </a:r>
            <a:r>
              <a:rPr spc="-20" dirty="0"/>
              <a:t>well if a number </a:t>
            </a:r>
            <a:r>
              <a:rPr spc="-15" dirty="0"/>
              <a:t>of </a:t>
            </a:r>
            <a:r>
              <a:rPr spc="-20" dirty="0"/>
              <a:t>times </a:t>
            </a:r>
            <a:r>
              <a:rPr spc="-25" dirty="0"/>
              <a:t>that </a:t>
            </a:r>
            <a:r>
              <a:rPr spc="-50" dirty="0"/>
              <a:t>things </a:t>
            </a:r>
            <a:r>
              <a:rPr spc="-20" dirty="0"/>
              <a:t>will occur </a:t>
            </a:r>
            <a:r>
              <a:rPr spc="-15" dirty="0"/>
              <a:t>from </a:t>
            </a:r>
            <a:r>
              <a:rPr spc="-20" dirty="0"/>
              <a:t>a </a:t>
            </a:r>
            <a:r>
              <a:rPr spc="-15" dirty="0"/>
              <a:t>user</a:t>
            </a:r>
            <a:r>
              <a:rPr spc="290" dirty="0"/>
              <a:t> </a:t>
            </a:r>
            <a:r>
              <a:rPr spc="-15" dirty="0"/>
              <a:t>side.</a:t>
            </a:r>
          </a:p>
          <a:p>
            <a:pPr marL="70485">
              <a:lnSpc>
                <a:spcPct val="100000"/>
              </a:lnSpc>
              <a:spcBef>
                <a:spcPts val="35"/>
              </a:spcBef>
            </a:pPr>
            <a:endParaRPr sz="3850" dirty="0"/>
          </a:p>
          <a:p>
            <a:pPr marL="83185">
              <a:lnSpc>
                <a:spcPct val="100000"/>
              </a:lnSpc>
            </a:pPr>
            <a:r>
              <a:rPr spc="-15" dirty="0"/>
              <a:t>For Dependencies </a:t>
            </a:r>
            <a:r>
              <a:rPr spc="-20" dirty="0"/>
              <a:t>below </a:t>
            </a:r>
            <a:r>
              <a:rPr spc="-50" dirty="0"/>
              <a:t>things </a:t>
            </a:r>
            <a:r>
              <a:rPr spc="-20" dirty="0"/>
              <a:t>are</a:t>
            </a:r>
            <a:r>
              <a:rPr spc="70" dirty="0"/>
              <a:t> </a:t>
            </a:r>
            <a:r>
              <a:rPr spc="-20" dirty="0"/>
              <a:t>must:</a:t>
            </a:r>
          </a:p>
          <a:p>
            <a:pPr marL="751840" indent="-36957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752475" algn="l"/>
              </a:tabLst>
            </a:pPr>
            <a:r>
              <a:rPr spc="-30" dirty="0"/>
              <a:t>Google-based </a:t>
            </a:r>
            <a:r>
              <a:rPr spc="-20" dirty="0"/>
              <a:t>Authentication </a:t>
            </a:r>
            <a:r>
              <a:rPr spc="-55" dirty="0"/>
              <a:t>along </a:t>
            </a:r>
            <a:r>
              <a:rPr spc="-25" dirty="0"/>
              <a:t>with </a:t>
            </a:r>
            <a:r>
              <a:rPr spc="-20" dirty="0"/>
              <a:t>an </a:t>
            </a:r>
            <a:r>
              <a:rPr spc="-15" dirty="0"/>
              <a:t>in-built </a:t>
            </a:r>
            <a:r>
              <a:rPr spc="-55" dirty="0"/>
              <a:t>login </a:t>
            </a:r>
            <a:r>
              <a:rPr spc="-20" dirty="0"/>
              <a:t>and </a:t>
            </a:r>
            <a:r>
              <a:rPr spc="-35" dirty="0"/>
              <a:t>registration</a:t>
            </a:r>
            <a:r>
              <a:rPr spc="215" dirty="0"/>
              <a:t> </a:t>
            </a:r>
            <a:r>
              <a:rPr spc="-20" dirty="0"/>
              <a:t>system.</a:t>
            </a:r>
          </a:p>
          <a:p>
            <a:pPr marL="751840" indent="-36957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752475" algn="l"/>
              </a:tabLst>
            </a:pPr>
            <a:r>
              <a:rPr spc="-15" dirty="0"/>
              <a:t>Need of </a:t>
            </a:r>
            <a:r>
              <a:rPr spc="-45" dirty="0"/>
              <a:t>college </a:t>
            </a:r>
            <a:r>
              <a:rPr spc="-20" dirty="0"/>
              <a:t>alumni’s database </a:t>
            </a:r>
            <a:r>
              <a:rPr spc="-15" dirty="0"/>
              <a:t>for </a:t>
            </a:r>
            <a:r>
              <a:rPr spc="-20" dirty="0"/>
              <a:t>data</a:t>
            </a:r>
            <a:r>
              <a:rPr spc="95" dirty="0"/>
              <a:t> </a:t>
            </a:r>
            <a:r>
              <a:rPr spc="-20" dirty="0"/>
              <a:t>verification.</a:t>
            </a:r>
          </a:p>
          <a:p>
            <a:pPr marL="751840" indent="-36957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752475" algn="l"/>
              </a:tabLst>
            </a:pPr>
            <a:r>
              <a:rPr spc="-20" dirty="0"/>
              <a:t>Data connection</a:t>
            </a:r>
            <a:r>
              <a:rPr spc="5" dirty="0"/>
              <a:t> </a:t>
            </a:r>
            <a:r>
              <a:rPr spc="-10" dirty="0"/>
              <a:t>(3G/4G)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755" y="1019202"/>
            <a:ext cx="113582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/>
              <a:t>Dependencies/Show-Stopper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42465" y="0"/>
            <a:ext cx="14130019" cy="10287000"/>
            <a:chOff x="742465" y="0"/>
            <a:chExt cx="14130019" cy="10287000"/>
          </a:xfrm>
        </p:grpSpPr>
        <p:sp>
          <p:nvSpPr>
            <p:cNvPr id="5" name="object 5"/>
            <p:cNvSpPr/>
            <p:nvPr/>
          </p:nvSpPr>
          <p:spPr>
            <a:xfrm>
              <a:off x="3413594" y="0"/>
              <a:ext cx="1145855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2465" y="2136778"/>
              <a:ext cx="12097385" cy="0"/>
            </a:xfrm>
            <a:custGeom>
              <a:avLst/>
              <a:gdLst/>
              <a:ahLst/>
              <a:cxnLst/>
              <a:rect l="l" t="t" r="r" b="b"/>
              <a:pathLst>
                <a:path w="12097385">
                  <a:moveTo>
                    <a:pt x="0" y="0"/>
                  </a:moveTo>
                  <a:lnTo>
                    <a:pt x="12096771" y="0"/>
                  </a:lnTo>
                </a:path>
              </a:pathLst>
            </a:custGeom>
            <a:ln w="9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186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58217" y="1960356"/>
            <a:ext cx="7929410" cy="6361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67</TotalTime>
  <Words>662</Words>
  <Application>Microsoft Office PowerPoint</Application>
  <PresentationFormat>Custom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Montserrat</vt:lpstr>
      <vt:lpstr>Noto Sans</vt:lpstr>
      <vt:lpstr>Verdana</vt:lpstr>
      <vt:lpstr>Wingdings</vt:lpstr>
      <vt:lpstr>Office Theme</vt:lpstr>
      <vt:lpstr>PowerPoint Presentation</vt:lpstr>
      <vt:lpstr>Prototype/Solution to the Problem</vt:lpstr>
      <vt:lpstr>Technology Stack</vt:lpstr>
      <vt:lpstr>BACKEND</vt:lpstr>
      <vt:lpstr>Use Case Description</vt:lpstr>
      <vt:lpstr>Use Case Description</vt:lpstr>
      <vt:lpstr>Dependencies/Show-Stopper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</dc:title>
  <dc:creator>Atulya Gaur</dc:creator>
  <cp:keywords>DAE6mz_cdBQ,BAElGar3PVU</cp:keywords>
  <cp:lastModifiedBy>syed zafar</cp:lastModifiedBy>
  <cp:revision>2</cp:revision>
  <dcterms:created xsi:type="dcterms:W3CDTF">2022-03-11T14:25:19Z</dcterms:created>
  <dcterms:modified xsi:type="dcterms:W3CDTF">2022-03-19T17:26:21Z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2022-03-11T00:00:00Z</vt:filetime>
  </property>
  <property fmtid="{D5CDD505-2E9C-101B-9397-08002B2CF9AE}" pid="3" name="Creator">
    <vt:lpwstr>Canva</vt:lpwstr>
  </property>
  <property fmtid="{D5CDD505-2E9C-101B-9397-08002B2CF9AE}" pid="4" name="LastSaved">
    <vt:filetime>2022-03-11T00:00:00Z</vt:filetime>
  </property>
</Properties>
</file>