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4"/>
  </p:sldMasterIdLst>
  <p:notesMasterIdLst>
    <p:notesMasterId r:id="rId19"/>
  </p:notesMasterIdLst>
  <p:sldIdLst>
    <p:sldId id="261" r:id="rId5"/>
    <p:sldId id="262" r:id="rId6"/>
    <p:sldId id="265" r:id="rId7"/>
    <p:sldId id="263" r:id="rId8"/>
    <p:sldId id="264" r:id="rId9"/>
    <p:sldId id="267" r:id="rId10"/>
    <p:sldId id="266" r:id="rId11"/>
    <p:sldId id="268" r:id="rId12"/>
    <p:sldId id="269" r:id="rId13"/>
    <p:sldId id="270" r:id="rId14"/>
    <p:sldId id="271" r:id="rId15"/>
    <p:sldId id="272" r:id="rId16"/>
    <p:sldId id="273" r:id="rId17"/>
    <p:sldId id="274" r:id="rId18"/>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1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33A75990-A4A1-4DDE-AA8D-73E60A452DD0}" type="datetimeFigureOut">
              <a:rPr lang="en-US" smtClean="0"/>
              <a:t>4/7/2023</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275CD8D-B1D9-4658-A4F0-38CA8D83ED5D}" type="slidenum">
              <a:rPr lang="en-US" smtClean="0"/>
              <a:t>‹#›</a:t>
            </a:fld>
            <a:endParaRPr lang="en-US" dirty="0"/>
          </a:p>
        </p:txBody>
      </p:sp>
    </p:spTree>
    <p:extLst>
      <p:ext uri="{BB962C8B-B14F-4D97-AF65-F5344CB8AC3E}">
        <p14:creationId xmlns:p14="http://schemas.microsoft.com/office/powerpoint/2010/main" val="383098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08C238F-B856-42A4-BC32-194DCC130D5F}" type="datetime1">
              <a:rPr lang="en-US" smtClean="0"/>
              <a:t>4/7/2023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90300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872680-3826-48D8-A0B9-F293E3A564DD}" type="datetime1">
              <a:rPr lang="en-US" smtClean="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554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7B94D-50C4-4558-AAA1-857DDB1A21EF}"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13062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7B94D-50C4-4558-AAA1-857DDB1A21EF}"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89669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7B94D-50C4-4558-AAA1-857DDB1A21EF}"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97446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7B94D-50C4-4558-AAA1-857DDB1A21EF}"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1927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7B94D-50C4-4558-AAA1-857DDB1A21EF}"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57817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8D02C8-8352-4A2E-A3CD-139A8583C932}"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708489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80581-4B77-41E9-BE55-C3C9C3900A2A}"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666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C1CB5-A088-4DB4-8A5C-B084F9B2B528}"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5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1328-ADC8-435B-8F5C-D339CD9DD487}" type="datetime1">
              <a:rPr lang="en-US" smtClean="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110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256410-64C5-4311-8359-FDA6B61ABBAE}" type="datetime1">
              <a:rPr lang="en-US" smtClean="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4613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18B01E-6E1B-4AFC-A690-27C447C9486E}" type="datetime1">
              <a:rPr lang="en-US" smtClean="0"/>
              <a:t>4/7/2023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322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52F3D2-503A-4E49-99AD-125A054E178F}" type="datetime1">
              <a:rPr lang="en-US" smtClean="0"/>
              <a:t>4/7/2023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308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7166207-223C-48E4-AE22-548ABC801447}" type="datetime1">
              <a:rPr lang="en-US" smtClean="0"/>
              <a:t>4/7/2023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754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941151-B38C-4230-91F0-8A3BB69A056C}" type="datetime1">
              <a:rPr lang="en-US" smtClean="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608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F6EA29-EE45-46F5-8084-6929433FA14E}" type="datetime1">
              <a:rPr lang="en-US" smtClean="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472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67B94D-50C4-4558-AAA1-857DDB1A21EF}" type="datetime1">
              <a:rPr lang="en-US" smtClean="0"/>
              <a:t>4/7/2023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538309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6017-D224-40AE-B921-67525450151A}"/>
              </a:ext>
            </a:extLst>
          </p:cNvPr>
          <p:cNvSpPr>
            <a:spLocks noGrp="1"/>
          </p:cNvSpPr>
          <p:nvPr>
            <p:ph type="ctrTitle"/>
          </p:nvPr>
        </p:nvSpPr>
        <p:spPr>
          <a:xfrm>
            <a:off x="6544455" y="2471120"/>
            <a:ext cx="4780636" cy="953030"/>
          </a:xfrm>
        </p:spPr>
        <p:txBody>
          <a:bodyPr>
            <a:normAutofit/>
          </a:bodyPr>
          <a:lstStyle/>
          <a:p>
            <a:pPr algn="ctr"/>
            <a:r>
              <a:rPr lang="en-US" b="1" dirty="0" err="1">
                <a:solidFill>
                  <a:srgbClr val="FFFF00"/>
                </a:solidFill>
              </a:rPr>
              <a:t>Chatgpt</a:t>
            </a:r>
            <a:endParaRPr lang="en-US" b="1" dirty="0">
              <a:solidFill>
                <a:srgbClr val="FFFF00"/>
              </a:solidFill>
            </a:endParaRPr>
          </a:p>
        </p:txBody>
      </p:sp>
      <p:sp>
        <p:nvSpPr>
          <p:cNvPr id="3" name="Subtitle 2">
            <a:extLst>
              <a:ext uri="{FF2B5EF4-FFF2-40B4-BE49-F238E27FC236}">
                <a16:creationId xmlns:a16="http://schemas.microsoft.com/office/drawing/2014/main" id="{51F013D4-CBD9-4FC1-AF91-2301A704488B}"/>
              </a:ext>
            </a:extLst>
          </p:cNvPr>
          <p:cNvSpPr>
            <a:spLocks noGrp="1"/>
          </p:cNvSpPr>
          <p:nvPr>
            <p:ph type="subTitle" idx="1"/>
          </p:nvPr>
        </p:nvSpPr>
        <p:spPr>
          <a:xfrm>
            <a:off x="6544455" y="3910365"/>
            <a:ext cx="5095096" cy="652721"/>
          </a:xfrm>
        </p:spPr>
        <p:txBody>
          <a:bodyPr>
            <a:normAutofit/>
          </a:bodyPr>
          <a:lstStyle/>
          <a:p>
            <a:pPr algn="ctr"/>
            <a:r>
              <a:rPr lang="en-US" dirty="0"/>
              <a:t>A giant neural network of 175 billion parameters</a:t>
            </a:r>
          </a:p>
        </p:txBody>
      </p:sp>
      <p:pic>
        <p:nvPicPr>
          <p:cNvPr id="1026" name="Picture 2" descr="robot using a chatbot to talk to humans">
            <a:extLst>
              <a:ext uri="{FF2B5EF4-FFF2-40B4-BE49-F238E27FC236}">
                <a16:creationId xmlns:a16="http://schemas.microsoft.com/office/drawing/2014/main" id="{8E470FF5-BBCD-553C-0091-33090CC8C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526" y="638175"/>
            <a:ext cx="5767874" cy="576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192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2737C6-D24D-1B66-2FD3-0894072748BD}"/>
              </a:ext>
            </a:extLst>
          </p:cNvPr>
          <p:cNvSpPr/>
          <p:nvPr/>
        </p:nvSpPr>
        <p:spPr>
          <a:xfrm>
            <a:off x="-323602" y="488839"/>
            <a:ext cx="6309387" cy="707886"/>
          </a:xfrm>
          <a:prstGeom prst="rect">
            <a:avLst/>
          </a:prstGeom>
          <a:noFill/>
        </p:spPr>
        <p:txBody>
          <a:bodyPr wrap="square" lIns="91440" tIns="45720" rIns="91440" bIns="45720">
            <a:spAutoFit/>
          </a:bodyPr>
          <a:lstStyle/>
          <a:p>
            <a:pPr algn="ctr"/>
            <a:r>
              <a:rPr lang="en-US" sz="4000" b="1" dirty="0">
                <a:ln w="12700" cmpd="sng">
                  <a:solidFill>
                    <a:schemeClr val="accent4"/>
                  </a:solidFill>
                  <a:prstDash val="solid"/>
                </a:ln>
                <a:solidFill>
                  <a:schemeClr val="accent5">
                    <a:lumMod val="40000"/>
                    <a:lumOff val="60000"/>
                  </a:schemeClr>
                </a:solidFill>
              </a:rPr>
              <a:t>Query, Key &amp; Values</a:t>
            </a:r>
          </a:p>
        </p:txBody>
      </p:sp>
      <p:sp>
        <p:nvSpPr>
          <p:cNvPr id="5" name="TextBox 4">
            <a:extLst>
              <a:ext uri="{FF2B5EF4-FFF2-40B4-BE49-F238E27FC236}">
                <a16:creationId xmlns:a16="http://schemas.microsoft.com/office/drawing/2014/main" id="{5AC250BB-D6C8-B199-F671-57E4C153A8C6}"/>
              </a:ext>
            </a:extLst>
          </p:cNvPr>
          <p:cNvSpPr txBox="1"/>
          <p:nvPr/>
        </p:nvSpPr>
        <p:spPr>
          <a:xfrm>
            <a:off x="232303" y="1840609"/>
            <a:ext cx="5627322" cy="1323439"/>
          </a:xfrm>
          <a:prstGeom prst="rect">
            <a:avLst/>
          </a:prstGeom>
          <a:noFill/>
        </p:spPr>
        <p:txBody>
          <a:bodyPr wrap="square" rtlCol="0">
            <a:spAutoFit/>
          </a:bodyPr>
          <a:lstStyle/>
          <a:p>
            <a:pPr algn="just"/>
            <a:r>
              <a:rPr lang="en-US" sz="1600" dirty="0">
                <a:solidFill>
                  <a:schemeClr val="accent3">
                    <a:lumMod val="40000"/>
                    <a:lumOff val="60000"/>
                  </a:schemeClr>
                </a:solidFill>
                <a:latin typeface="source-serif-pro"/>
              </a:rPr>
              <a:t>The issue with Self-Attention is that nothing is being trained. But maybe if we add some trainable parameters, the network can then learn some patterns which give much better context. This trainable parameter can be a matrix whose values are trained. So the idea of Query, Key, and Values was introduced.</a:t>
            </a:r>
            <a:endParaRPr lang="en-AE" sz="1600" dirty="0">
              <a:solidFill>
                <a:schemeClr val="accent3">
                  <a:lumMod val="40000"/>
                  <a:lumOff val="60000"/>
                </a:schemeClr>
              </a:solidFill>
            </a:endParaRPr>
          </a:p>
        </p:txBody>
      </p:sp>
      <p:sp>
        <p:nvSpPr>
          <p:cNvPr id="6" name="TextBox 5">
            <a:extLst>
              <a:ext uri="{FF2B5EF4-FFF2-40B4-BE49-F238E27FC236}">
                <a16:creationId xmlns:a16="http://schemas.microsoft.com/office/drawing/2014/main" id="{2273AAEF-253D-6318-C9D9-88334EF171AF}"/>
              </a:ext>
            </a:extLst>
          </p:cNvPr>
          <p:cNvSpPr txBox="1"/>
          <p:nvPr/>
        </p:nvSpPr>
        <p:spPr>
          <a:xfrm>
            <a:off x="232303" y="3693952"/>
            <a:ext cx="5459371" cy="2062103"/>
          </a:xfrm>
          <a:prstGeom prst="rect">
            <a:avLst/>
          </a:prstGeom>
          <a:noFill/>
        </p:spPr>
        <p:txBody>
          <a:bodyPr wrap="square" rtlCol="0">
            <a:spAutoFit/>
          </a:bodyPr>
          <a:lstStyle>
            <a:defPPr>
              <a:defRPr lang="en-US"/>
            </a:defPPr>
            <a:lvl1pPr algn="just">
              <a:defRPr sz="1600">
                <a:solidFill>
                  <a:schemeClr val="accent3">
                    <a:lumMod val="40000"/>
                    <a:lumOff val="60000"/>
                  </a:schemeClr>
                </a:solidFill>
                <a:latin typeface="source-serif-pro"/>
              </a:defRPr>
            </a:lvl1pPr>
          </a:lstStyle>
          <a:p>
            <a:r>
              <a:rPr lang="en-US" dirty="0">
                <a:solidFill>
                  <a:schemeClr val="accent5">
                    <a:lumMod val="40000"/>
                    <a:lumOff val="60000"/>
                  </a:schemeClr>
                </a:solidFill>
              </a:rPr>
              <a:t>Let's again consider the previous sentence — “</a:t>
            </a:r>
            <a:r>
              <a:rPr lang="en-US" i="1" dirty="0">
                <a:solidFill>
                  <a:schemeClr val="accent5">
                    <a:lumMod val="40000"/>
                    <a:lumOff val="60000"/>
                  </a:schemeClr>
                </a:solidFill>
              </a:rPr>
              <a:t>Bark is very cute and he is a dog</a:t>
            </a:r>
            <a:r>
              <a:rPr lang="en-US" dirty="0">
                <a:solidFill>
                  <a:schemeClr val="accent5">
                    <a:lumMod val="40000"/>
                    <a:lumOff val="60000"/>
                  </a:schemeClr>
                </a:solidFill>
              </a:rPr>
              <a:t>”. We saw earlier that the initial word embeddings (</a:t>
            </a:r>
            <a:r>
              <a:rPr lang="en-US" i="1" dirty="0">
                <a:solidFill>
                  <a:schemeClr val="accent5">
                    <a:lumMod val="40000"/>
                    <a:lumOff val="60000"/>
                  </a:schemeClr>
                </a:solidFill>
              </a:rPr>
              <a:t>V</a:t>
            </a:r>
            <a:r>
              <a:rPr lang="en-US" dirty="0">
                <a:solidFill>
                  <a:schemeClr val="accent5">
                    <a:lumMod val="40000"/>
                    <a:lumOff val="60000"/>
                  </a:schemeClr>
                </a:solidFill>
              </a:rPr>
              <a:t>) are used 3 times. 1st as a dot product between the first word embedding and all other words (including itself, 2nd) in the sentence to obtain the weights, and then multiplying them again (3rd time) to the weights, to obtain the final embedding with context. These 3 occurrences of the V’s can be replaced by the three terms </a:t>
            </a:r>
            <a:r>
              <a:rPr lang="en-US" b="1" dirty="0">
                <a:solidFill>
                  <a:schemeClr val="accent5">
                    <a:lumMod val="40000"/>
                    <a:lumOff val="60000"/>
                  </a:schemeClr>
                </a:solidFill>
              </a:rPr>
              <a:t>Query</a:t>
            </a:r>
            <a:r>
              <a:rPr lang="en-US" dirty="0">
                <a:solidFill>
                  <a:schemeClr val="accent5">
                    <a:lumMod val="40000"/>
                    <a:lumOff val="60000"/>
                  </a:schemeClr>
                </a:solidFill>
              </a:rPr>
              <a:t>, </a:t>
            </a:r>
            <a:r>
              <a:rPr lang="en-US" b="1" dirty="0">
                <a:solidFill>
                  <a:schemeClr val="accent5">
                    <a:lumMod val="40000"/>
                    <a:lumOff val="60000"/>
                  </a:schemeClr>
                </a:solidFill>
              </a:rPr>
              <a:t>Keys</a:t>
            </a:r>
            <a:r>
              <a:rPr lang="en-US" dirty="0">
                <a:solidFill>
                  <a:schemeClr val="accent5">
                    <a:lumMod val="40000"/>
                    <a:lumOff val="60000"/>
                  </a:schemeClr>
                </a:solidFill>
              </a:rPr>
              <a:t>, and </a:t>
            </a:r>
            <a:r>
              <a:rPr lang="en-US" b="1" dirty="0">
                <a:solidFill>
                  <a:schemeClr val="accent5">
                    <a:lumMod val="40000"/>
                    <a:lumOff val="60000"/>
                  </a:schemeClr>
                </a:solidFill>
              </a:rPr>
              <a:t>Values</a:t>
            </a:r>
            <a:r>
              <a:rPr lang="en-US" dirty="0">
                <a:solidFill>
                  <a:schemeClr val="accent5">
                    <a:lumMod val="40000"/>
                    <a:lumOff val="60000"/>
                  </a:schemeClr>
                </a:solidFill>
              </a:rPr>
              <a:t>.</a:t>
            </a:r>
            <a:endParaRPr lang="en-US" b="1" dirty="0">
              <a:solidFill>
                <a:schemeClr val="accent5">
                  <a:lumMod val="40000"/>
                  <a:lumOff val="60000"/>
                </a:schemeClr>
              </a:solidFill>
            </a:endParaRPr>
          </a:p>
        </p:txBody>
      </p:sp>
      <p:sp>
        <p:nvSpPr>
          <p:cNvPr id="7" name="TextBox 6">
            <a:extLst>
              <a:ext uri="{FF2B5EF4-FFF2-40B4-BE49-F238E27FC236}">
                <a16:creationId xmlns:a16="http://schemas.microsoft.com/office/drawing/2014/main" id="{D9C01294-C400-A6FE-98E9-BD1EC4862CF8}"/>
              </a:ext>
            </a:extLst>
          </p:cNvPr>
          <p:cNvSpPr txBox="1"/>
          <p:nvPr/>
        </p:nvSpPr>
        <p:spPr>
          <a:xfrm>
            <a:off x="6332377" y="1101945"/>
            <a:ext cx="5627320" cy="2062103"/>
          </a:xfrm>
          <a:prstGeom prst="rect">
            <a:avLst/>
          </a:prstGeom>
          <a:noFill/>
        </p:spPr>
        <p:txBody>
          <a:bodyPr wrap="square" rtlCol="0">
            <a:spAutoFit/>
          </a:bodyPr>
          <a:lstStyle>
            <a:defPPr>
              <a:defRPr lang="en-US"/>
            </a:defPPr>
            <a:lvl1pPr algn="just">
              <a:defRPr sz="1600">
                <a:solidFill>
                  <a:schemeClr val="accent3">
                    <a:lumMod val="40000"/>
                    <a:lumOff val="60000"/>
                  </a:schemeClr>
                </a:solidFill>
                <a:latin typeface="source-serif-pro"/>
              </a:defRPr>
            </a:lvl1pPr>
          </a:lstStyle>
          <a:p>
            <a:r>
              <a:rPr lang="en-US" dirty="0">
                <a:solidFill>
                  <a:schemeClr val="accent3">
                    <a:lumMod val="20000"/>
                    <a:lumOff val="80000"/>
                  </a:schemeClr>
                </a:solidFill>
              </a:rPr>
              <a:t>Let's say we want to make all the words similar with respect to the first word V1. We then send V1 as the Query word. This query word will then do a dot product with all the words in the sentence (V1 to V9) — and these are the Keys. So the combination of the </a:t>
            </a:r>
            <a:r>
              <a:rPr lang="en-US" b="1" dirty="0">
                <a:solidFill>
                  <a:schemeClr val="accent3">
                    <a:lumMod val="20000"/>
                    <a:lumOff val="80000"/>
                  </a:schemeClr>
                </a:solidFill>
              </a:rPr>
              <a:t>Query </a:t>
            </a:r>
            <a:r>
              <a:rPr lang="en-US" dirty="0">
                <a:solidFill>
                  <a:schemeClr val="accent3">
                    <a:lumMod val="20000"/>
                    <a:lumOff val="80000"/>
                  </a:schemeClr>
                </a:solidFill>
              </a:rPr>
              <a:t>and the </a:t>
            </a:r>
            <a:r>
              <a:rPr lang="en-US" b="1" dirty="0">
                <a:solidFill>
                  <a:schemeClr val="accent3">
                    <a:lumMod val="20000"/>
                    <a:lumOff val="80000"/>
                  </a:schemeClr>
                </a:solidFill>
              </a:rPr>
              <a:t>Keys</a:t>
            </a:r>
            <a:r>
              <a:rPr lang="en-US" dirty="0">
                <a:solidFill>
                  <a:schemeClr val="accent3">
                    <a:lumMod val="20000"/>
                    <a:lumOff val="80000"/>
                  </a:schemeClr>
                </a:solidFill>
              </a:rPr>
              <a:t> give us the weights. These weights are then multiplied with all the words again (V1 to V9) which act as </a:t>
            </a:r>
            <a:r>
              <a:rPr lang="en-US" b="1" dirty="0">
                <a:solidFill>
                  <a:schemeClr val="accent3">
                    <a:lumMod val="20000"/>
                    <a:lumOff val="80000"/>
                  </a:schemeClr>
                </a:solidFill>
              </a:rPr>
              <a:t>Values</a:t>
            </a:r>
            <a:r>
              <a:rPr lang="en-US" dirty="0">
                <a:solidFill>
                  <a:schemeClr val="accent3">
                    <a:lumMod val="20000"/>
                    <a:lumOff val="80000"/>
                  </a:schemeClr>
                </a:solidFill>
              </a:rPr>
              <a:t>. There we have it, the </a:t>
            </a:r>
            <a:r>
              <a:rPr lang="en-US" dirty="0">
                <a:solidFill>
                  <a:srgbClr val="FFFF00"/>
                </a:solidFill>
              </a:rPr>
              <a:t>Query, Keys, and the Values</a:t>
            </a:r>
            <a:r>
              <a:rPr lang="en-US" dirty="0">
                <a:solidFill>
                  <a:schemeClr val="accent3">
                    <a:lumMod val="20000"/>
                    <a:lumOff val="80000"/>
                  </a:schemeClr>
                </a:solidFill>
              </a:rPr>
              <a:t>. </a:t>
            </a:r>
            <a:endParaRPr lang="en-US" b="1" dirty="0">
              <a:solidFill>
                <a:schemeClr val="accent3">
                  <a:lumMod val="20000"/>
                  <a:lumOff val="80000"/>
                </a:schemeClr>
              </a:solidFill>
            </a:endParaRPr>
          </a:p>
        </p:txBody>
      </p:sp>
      <p:pic>
        <p:nvPicPr>
          <p:cNvPr id="4098" name="Picture 2">
            <a:extLst>
              <a:ext uri="{FF2B5EF4-FFF2-40B4-BE49-F238E27FC236}">
                <a16:creationId xmlns:a16="http://schemas.microsoft.com/office/drawing/2014/main" id="{8D218B40-ABEB-6929-DBE4-123C09C21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5508" y="2975034"/>
            <a:ext cx="3919805" cy="3693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55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098"/>
                                        </p:tgtEl>
                                        <p:attrNameLst>
                                          <p:attrName>style.visibility</p:attrName>
                                        </p:attrNameLst>
                                      </p:cBhvr>
                                      <p:to>
                                        <p:strVal val="visible"/>
                                      </p:to>
                                    </p:set>
                                    <p:animEffect transition="in" filter="wipe(down)">
                                      <p:cBhvr>
                                        <p:cTn id="33"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6777BE-5F20-EE9E-626E-26CC9E8D8415}"/>
              </a:ext>
            </a:extLst>
          </p:cNvPr>
          <p:cNvSpPr/>
          <p:nvPr/>
        </p:nvSpPr>
        <p:spPr>
          <a:xfrm>
            <a:off x="0" y="578547"/>
            <a:ext cx="5043393" cy="70788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dirty="0">
                <a:ln/>
                <a:solidFill>
                  <a:schemeClr val="accent5">
                    <a:lumMod val="60000"/>
                    <a:lumOff val="40000"/>
                  </a:schemeClr>
                </a:solidFill>
              </a:rPr>
              <a:t>Trainable Matrix</a:t>
            </a:r>
          </a:p>
        </p:txBody>
      </p:sp>
      <p:sp>
        <p:nvSpPr>
          <p:cNvPr id="6" name="TextBox 5">
            <a:extLst>
              <a:ext uri="{FF2B5EF4-FFF2-40B4-BE49-F238E27FC236}">
                <a16:creationId xmlns:a16="http://schemas.microsoft.com/office/drawing/2014/main" id="{4B855E94-E439-6F70-0054-92C6F94529D7}"/>
              </a:ext>
            </a:extLst>
          </p:cNvPr>
          <p:cNvSpPr txBox="1"/>
          <p:nvPr/>
        </p:nvSpPr>
        <p:spPr>
          <a:xfrm>
            <a:off x="372262" y="2028616"/>
            <a:ext cx="5456261" cy="2554545"/>
          </a:xfrm>
          <a:prstGeom prst="rect">
            <a:avLst/>
          </a:prstGeom>
          <a:noFill/>
        </p:spPr>
        <p:txBody>
          <a:bodyPr wrap="square" rtlCol="0">
            <a:spAutoFit/>
          </a:bodyPr>
          <a:lstStyle/>
          <a:p>
            <a:pPr algn="just"/>
            <a:r>
              <a:rPr lang="en-US" sz="1600" dirty="0">
                <a:solidFill>
                  <a:schemeClr val="accent5">
                    <a:lumMod val="20000"/>
                    <a:lumOff val="80000"/>
                  </a:schemeClr>
                </a:solidFill>
                <a:latin typeface="source-serif-pro"/>
              </a:rPr>
              <a:t>But we have not added any matrix that can be trained yet. We know, if a 1 x k shaped vector is multiplied with a k x k shaped matrix, we get a 1 x k shaped vector as output. Keeping this in mind let's just multiply each key from V1 to V10 (each of shape 1 x k), with a matrix Mk (Key matrix) of shape k x k. Similarly, the query vector is multiplied with a matrix </a:t>
            </a:r>
            <a:r>
              <a:rPr lang="en-US" sz="1600" dirty="0" err="1">
                <a:solidFill>
                  <a:schemeClr val="accent5">
                    <a:lumMod val="20000"/>
                    <a:lumOff val="80000"/>
                  </a:schemeClr>
                </a:solidFill>
                <a:latin typeface="source-serif-pro"/>
              </a:rPr>
              <a:t>Mq</a:t>
            </a:r>
            <a:r>
              <a:rPr lang="en-US" sz="1600" dirty="0">
                <a:solidFill>
                  <a:schemeClr val="accent5">
                    <a:lumMod val="20000"/>
                    <a:lumOff val="80000"/>
                  </a:schemeClr>
                </a:solidFill>
                <a:latin typeface="source-serif-pro"/>
              </a:rPr>
              <a:t> (Query matrix) and the Values vectors are multiplied with Values matrix Mv. All the values in these matrices Mk, </a:t>
            </a:r>
            <a:r>
              <a:rPr lang="en-US" sz="1600" dirty="0" err="1">
                <a:solidFill>
                  <a:schemeClr val="accent5">
                    <a:lumMod val="20000"/>
                    <a:lumOff val="80000"/>
                  </a:schemeClr>
                </a:solidFill>
                <a:latin typeface="source-serif-pro"/>
              </a:rPr>
              <a:t>Mq</a:t>
            </a:r>
            <a:r>
              <a:rPr lang="en-US" sz="1600" dirty="0">
                <a:solidFill>
                  <a:schemeClr val="accent5">
                    <a:lumMod val="20000"/>
                    <a:lumOff val="80000"/>
                  </a:schemeClr>
                </a:solidFill>
                <a:latin typeface="source-serif-pro"/>
              </a:rPr>
              <a:t>, and Mv can now be trained by the neural network, and give much better context than just using self-attention.</a:t>
            </a:r>
            <a:endParaRPr lang="en-AE" sz="1600" dirty="0">
              <a:solidFill>
                <a:schemeClr val="accent5">
                  <a:lumMod val="20000"/>
                  <a:lumOff val="80000"/>
                </a:schemeClr>
              </a:solidFill>
            </a:endParaRPr>
          </a:p>
        </p:txBody>
      </p:sp>
      <p:pic>
        <p:nvPicPr>
          <p:cNvPr id="5122" name="Picture 2">
            <a:extLst>
              <a:ext uri="{FF2B5EF4-FFF2-40B4-BE49-F238E27FC236}">
                <a16:creationId xmlns:a16="http://schemas.microsoft.com/office/drawing/2014/main" id="{BA74AA8C-AC46-5FB0-49A3-537DA48CC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3477" y="1286433"/>
            <a:ext cx="5318449" cy="523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07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barn(inVertical)">
                                      <p:cBhvr>
                                        <p:cTn id="19"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74DC3-A2DB-9745-6998-647060AA5571}"/>
              </a:ext>
            </a:extLst>
          </p:cNvPr>
          <p:cNvSpPr txBox="1"/>
          <p:nvPr/>
        </p:nvSpPr>
        <p:spPr>
          <a:xfrm>
            <a:off x="876591" y="1007644"/>
            <a:ext cx="5075853" cy="2462213"/>
          </a:xfrm>
          <a:prstGeom prst="rect">
            <a:avLst/>
          </a:prstGeom>
          <a:noFill/>
        </p:spPr>
        <p:txBody>
          <a:bodyPr wrap="square" rtlCol="0">
            <a:spAutoFit/>
          </a:bodyPr>
          <a:lstStyle>
            <a:defPPr>
              <a:defRPr lang="en-US"/>
            </a:defPPr>
            <a:lvl1pPr algn="just">
              <a:defRPr sz="1600">
                <a:solidFill>
                  <a:schemeClr val="accent3">
                    <a:lumMod val="40000"/>
                    <a:lumOff val="60000"/>
                  </a:schemeClr>
                </a:solidFill>
                <a:latin typeface="source-serif-pro"/>
              </a:defRPr>
            </a:lvl1pPr>
          </a:lstStyle>
          <a:p>
            <a:r>
              <a:rPr lang="en-US" sz="1400" dirty="0">
                <a:solidFill>
                  <a:schemeClr val="accent5">
                    <a:lumMod val="40000"/>
                    <a:lumOff val="60000"/>
                  </a:schemeClr>
                </a:solidFill>
              </a:rPr>
              <a:t>So, in a database, if we want to retrieve some value vi based on a query q and key ki, some operations can be done where we can use a query to identify a key that corresponds to a certain value. Attention can be thought to be a similar process to this database technique but in a more probabilistic manner. This is demonstrated in the figure below. Suppose we send a query into the database, some operations will find out which key in the database is the most similar to the query. Once the key is located, it will send out the value corresponding to that key as an output. In the figure, the operation finds that the Query is most similar to Key 5, and hence gives us the value 5 as output.</a:t>
            </a:r>
            <a:endParaRPr lang="en-US" sz="1400" b="1" dirty="0">
              <a:solidFill>
                <a:schemeClr val="accent5">
                  <a:lumMod val="40000"/>
                  <a:lumOff val="60000"/>
                </a:schemeClr>
              </a:solidFill>
            </a:endParaRPr>
          </a:p>
        </p:txBody>
      </p:sp>
      <p:sp>
        <p:nvSpPr>
          <p:cNvPr id="5" name="Rectangle 4">
            <a:extLst>
              <a:ext uri="{FF2B5EF4-FFF2-40B4-BE49-F238E27FC236}">
                <a16:creationId xmlns:a16="http://schemas.microsoft.com/office/drawing/2014/main" id="{461DFF51-374A-83FC-CE51-263291F73AED}"/>
              </a:ext>
            </a:extLst>
          </p:cNvPr>
          <p:cNvSpPr/>
          <p:nvPr/>
        </p:nvSpPr>
        <p:spPr>
          <a:xfrm>
            <a:off x="390525" y="120727"/>
            <a:ext cx="5043393" cy="70788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dirty="0">
                <a:ln/>
                <a:solidFill>
                  <a:schemeClr val="accent3">
                    <a:lumMod val="60000"/>
                    <a:lumOff val="40000"/>
                  </a:schemeClr>
                </a:solidFill>
              </a:rPr>
              <a:t>Database Analogy</a:t>
            </a:r>
          </a:p>
        </p:txBody>
      </p:sp>
      <p:pic>
        <p:nvPicPr>
          <p:cNvPr id="6146" name="Picture 2">
            <a:extLst>
              <a:ext uri="{FF2B5EF4-FFF2-40B4-BE49-F238E27FC236}">
                <a16:creationId xmlns:a16="http://schemas.microsoft.com/office/drawing/2014/main" id="{59A33545-25A1-674C-653B-D29705E8E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6790"/>
            <a:ext cx="4486275" cy="288659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FEFF9CFD-F5AF-1752-0F3E-8AEE520DB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591" y="4360432"/>
            <a:ext cx="4471215" cy="6438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1471E2A-E846-FB30-8B71-F98A525DC563}"/>
              </a:ext>
            </a:extLst>
          </p:cNvPr>
          <p:cNvSpPr txBox="1"/>
          <p:nvPr/>
        </p:nvSpPr>
        <p:spPr>
          <a:xfrm>
            <a:off x="5858467" y="3412418"/>
            <a:ext cx="5944562" cy="2862322"/>
          </a:xfrm>
          <a:prstGeom prst="rect">
            <a:avLst/>
          </a:prstGeom>
          <a:noFill/>
        </p:spPr>
        <p:txBody>
          <a:bodyPr wrap="square" rtlCol="0">
            <a:spAutoFit/>
          </a:bodyPr>
          <a:lstStyle/>
          <a:p>
            <a:pPr algn="just"/>
            <a:r>
              <a:rPr lang="en-US" sz="1500" dirty="0">
                <a:solidFill>
                  <a:schemeClr val="accent3">
                    <a:lumMod val="40000"/>
                    <a:lumOff val="60000"/>
                  </a:schemeClr>
                </a:solidFill>
                <a:latin typeface="source-serif-pro"/>
              </a:rPr>
              <a:t>The Attention mechanism is a neural architecture that mimics this process of retrieval.</a:t>
            </a:r>
          </a:p>
          <a:p>
            <a:pPr algn="just"/>
            <a:r>
              <a:rPr lang="en-US" sz="1500" dirty="0">
                <a:solidFill>
                  <a:schemeClr val="accent3">
                    <a:lumMod val="40000"/>
                    <a:lumOff val="60000"/>
                  </a:schemeClr>
                </a:solidFill>
                <a:latin typeface="source-serif-pro"/>
              </a:rPr>
              <a:t>1. The attention mechanism measures the similarity between the query q and each key-value ki.</a:t>
            </a:r>
          </a:p>
          <a:p>
            <a:pPr algn="just"/>
            <a:r>
              <a:rPr lang="en-US" sz="1500" dirty="0">
                <a:solidFill>
                  <a:schemeClr val="accent3">
                    <a:lumMod val="40000"/>
                    <a:lumOff val="60000"/>
                  </a:schemeClr>
                </a:solidFill>
                <a:latin typeface="source-serif-pro"/>
              </a:rPr>
              <a:t>2. This similarity returns a weight for each key value.</a:t>
            </a:r>
          </a:p>
          <a:p>
            <a:pPr algn="just"/>
            <a:r>
              <a:rPr lang="en-US" sz="1500" dirty="0">
                <a:solidFill>
                  <a:schemeClr val="accent3">
                    <a:lumMod val="40000"/>
                    <a:lumOff val="60000"/>
                  </a:schemeClr>
                </a:solidFill>
                <a:latin typeface="source-serif-pro"/>
              </a:rPr>
              <a:t>3. Finally, it produces an output that is the weighted combination of all the values in our database.</a:t>
            </a:r>
          </a:p>
          <a:p>
            <a:pPr algn="just"/>
            <a:r>
              <a:rPr lang="en-US" sz="1500" dirty="0">
                <a:solidFill>
                  <a:schemeClr val="accent3">
                    <a:lumMod val="40000"/>
                    <a:lumOff val="60000"/>
                  </a:schemeClr>
                </a:solidFill>
                <a:latin typeface="source-serif-pro"/>
              </a:rPr>
              <a:t>The only difference between database retrieval and attention in a sense is that in database retrieval we only get one value as input, but here we get a weighted combination of values. In the attention mechanism, if a query is most similar to say, key 1 and key 4, then both these keys will get the most weights, and the output will be a combination of value 1 and value 4.</a:t>
            </a:r>
            <a:endParaRPr lang="en-AE" sz="1500" dirty="0">
              <a:solidFill>
                <a:schemeClr val="accent3">
                  <a:lumMod val="40000"/>
                  <a:lumOff val="60000"/>
                </a:schemeClr>
              </a:solidFill>
              <a:latin typeface="source-serif-pro"/>
            </a:endParaRPr>
          </a:p>
        </p:txBody>
      </p:sp>
    </p:spTree>
    <p:extLst>
      <p:ext uri="{BB962C8B-B14F-4D97-AF65-F5344CB8AC3E}">
        <p14:creationId xmlns:p14="http://schemas.microsoft.com/office/powerpoint/2010/main" val="390749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animEffect transition="in" filter="barn(inVertical)">
                                      <p:cBhvr>
                                        <p:cTn id="19" dur="500"/>
                                        <p:tgtEl>
                                          <p:spTgt spid="614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148"/>
                                        </p:tgtEl>
                                        <p:attrNameLst>
                                          <p:attrName>style.visibility</p:attrName>
                                        </p:attrNameLst>
                                      </p:cBhvr>
                                      <p:to>
                                        <p:strVal val="visible"/>
                                      </p:to>
                                    </p:set>
                                    <p:animEffect transition="in" filter="wipe(down)">
                                      <p:cBhvr>
                                        <p:cTn id="24" dur="500"/>
                                        <p:tgtEl>
                                          <p:spTgt spid="614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DC5A52-6176-C1E5-1613-C5EE12D9AF29}"/>
              </a:ext>
            </a:extLst>
          </p:cNvPr>
          <p:cNvSpPr/>
          <p:nvPr/>
        </p:nvSpPr>
        <p:spPr>
          <a:xfrm>
            <a:off x="271281" y="254251"/>
            <a:ext cx="4505412" cy="70788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dirty="0">
                <a:ln/>
                <a:solidFill>
                  <a:schemeClr val="accent3">
                    <a:lumMod val="40000"/>
                    <a:lumOff val="60000"/>
                  </a:schemeClr>
                </a:solidFill>
              </a:rPr>
              <a:t>Attention Value</a:t>
            </a:r>
          </a:p>
        </p:txBody>
      </p:sp>
      <p:pic>
        <p:nvPicPr>
          <p:cNvPr id="7170" name="Picture 2">
            <a:extLst>
              <a:ext uri="{FF2B5EF4-FFF2-40B4-BE49-F238E27FC236}">
                <a16:creationId xmlns:a16="http://schemas.microsoft.com/office/drawing/2014/main" id="{EFDB2F76-9E9F-1D43-9C46-26A95BBA6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798" y="1403343"/>
            <a:ext cx="5915895" cy="47259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674CAA2-D502-B1FB-01A9-90ED7F2F5FD9}"/>
              </a:ext>
            </a:extLst>
          </p:cNvPr>
          <p:cNvSpPr txBox="1"/>
          <p:nvPr/>
        </p:nvSpPr>
        <p:spPr>
          <a:xfrm>
            <a:off x="6447570" y="423169"/>
            <a:ext cx="4879307" cy="932661"/>
          </a:xfrm>
          <a:prstGeom prst="rect">
            <a:avLst/>
          </a:prstGeom>
          <a:noFill/>
        </p:spPr>
        <p:txBody>
          <a:bodyPr wrap="square" rtlCol="0">
            <a:spAutoFit/>
          </a:bodyPr>
          <a:lstStyle>
            <a:defPPr>
              <a:defRPr lang="en-US"/>
            </a:defPPr>
            <a:lvl1pPr algn="just">
              <a:defRPr sz="1600">
                <a:solidFill>
                  <a:schemeClr val="accent3">
                    <a:lumMod val="40000"/>
                    <a:lumOff val="60000"/>
                  </a:schemeClr>
                </a:solidFill>
                <a:latin typeface="source-serif-pro"/>
              </a:defRPr>
            </a:lvl1pPr>
          </a:lstStyle>
          <a:p>
            <a:r>
              <a:rPr lang="en-US" sz="1800" dirty="0">
                <a:solidFill>
                  <a:schemeClr val="accent5">
                    <a:lumMod val="40000"/>
                    <a:lumOff val="60000"/>
                  </a:schemeClr>
                </a:solidFill>
              </a:rPr>
              <a:t>(The key values k are vectors, the Similarity values S are scalars, the weight values (</a:t>
            </a:r>
            <a:r>
              <a:rPr lang="en-US" sz="1800" dirty="0" err="1">
                <a:solidFill>
                  <a:schemeClr val="accent5">
                    <a:lumMod val="40000"/>
                    <a:lumOff val="60000"/>
                  </a:schemeClr>
                </a:solidFill>
              </a:rPr>
              <a:t>softmax</a:t>
            </a:r>
            <a:r>
              <a:rPr lang="en-US" sz="1800" dirty="0">
                <a:solidFill>
                  <a:schemeClr val="accent5">
                    <a:lumMod val="40000"/>
                    <a:lumOff val="60000"/>
                  </a:schemeClr>
                </a:solidFill>
              </a:rPr>
              <a:t>) values a are scalars, and the Values V are vectors)</a:t>
            </a:r>
            <a:endParaRPr lang="en-US" sz="1800" b="1" dirty="0">
              <a:solidFill>
                <a:schemeClr val="accent5">
                  <a:lumMod val="40000"/>
                  <a:lumOff val="60000"/>
                </a:schemeClr>
              </a:solidFill>
            </a:endParaRPr>
          </a:p>
        </p:txBody>
      </p:sp>
      <p:sp>
        <p:nvSpPr>
          <p:cNvPr id="6" name="Rectangle 5">
            <a:extLst>
              <a:ext uri="{FF2B5EF4-FFF2-40B4-BE49-F238E27FC236}">
                <a16:creationId xmlns:a16="http://schemas.microsoft.com/office/drawing/2014/main" id="{47DC998C-2392-5FF7-D61E-81BC92486302}"/>
              </a:ext>
            </a:extLst>
          </p:cNvPr>
          <p:cNvSpPr/>
          <p:nvPr/>
        </p:nvSpPr>
        <p:spPr>
          <a:xfrm>
            <a:off x="6447570" y="1403343"/>
            <a:ext cx="1415773" cy="553998"/>
          </a:xfrm>
          <a:prstGeom prst="rect">
            <a:avLst/>
          </a:prstGeom>
          <a:noFill/>
        </p:spPr>
        <p:txBody>
          <a:bodyPr wrap="none" lIns="91440" tIns="45720" rIns="91440" bIns="45720">
            <a:spAutoFit/>
          </a:bodyPr>
          <a:lstStyle/>
          <a:p>
            <a:pPr algn="ctr"/>
            <a:r>
              <a:rPr lang="en-US" sz="3000" b="1" cap="none" spc="50" dirty="0">
                <a:ln w="9525" cmpd="sng">
                  <a:solidFill>
                    <a:schemeClr val="accent1"/>
                  </a:solidFill>
                  <a:prstDash val="solid"/>
                </a:ln>
                <a:solidFill>
                  <a:srgbClr val="70AD47">
                    <a:tint val="1000"/>
                  </a:srgbClr>
                </a:solidFill>
                <a:effectLst>
                  <a:glow rad="38100">
                    <a:schemeClr val="accent1">
                      <a:alpha val="40000"/>
                    </a:schemeClr>
                  </a:glow>
                </a:effectLst>
              </a:rPr>
              <a:t>Step-1</a:t>
            </a:r>
          </a:p>
        </p:txBody>
      </p:sp>
      <p:sp>
        <p:nvSpPr>
          <p:cNvPr id="7" name="TextBox 6">
            <a:extLst>
              <a:ext uri="{FF2B5EF4-FFF2-40B4-BE49-F238E27FC236}">
                <a16:creationId xmlns:a16="http://schemas.microsoft.com/office/drawing/2014/main" id="{E753B0D3-0E75-E318-785A-68CA43376F42}"/>
              </a:ext>
            </a:extLst>
          </p:cNvPr>
          <p:cNvSpPr txBox="1"/>
          <p:nvPr/>
        </p:nvSpPr>
        <p:spPr>
          <a:xfrm>
            <a:off x="6447570" y="2004854"/>
            <a:ext cx="5524625" cy="1815882"/>
          </a:xfrm>
          <a:prstGeom prst="rect">
            <a:avLst/>
          </a:prstGeom>
          <a:noFill/>
        </p:spPr>
        <p:txBody>
          <a:bodyPr wrap="square" rtlCol="0">
            <a:spAutoFit/>
          </a:bodyPr>
          <a:lstStyle>
            <a:defPPr>
              <a:defRPr lang="en-US"/>
            </a:defPPr>
            <a:lvl1pPr algn="just">
              <a:defRPr sz="1600">
                <a:solidFill>
                  <a:schemeClr val="accent3">
                    <a:lumMod val="40000"/>
                    <a:lumOff val="60000"/>
                  </a:schemeClr>
                </a:solidFill>
                <a:latin typeface="source-serif-pro"/>
              </a:defRPr>
            </a:lvl1pPr>
          </a:lstStyle>
          <a:p>
            <a:r>
              <a:rPr lang="en-US" dirty="0">
                <a:solidFill>
                  <a:srgbClr val="FFFF00"/>
                </a:solidFill>
              </a:rPr>
              <a:t>Step 1 contains the keys and the query and the respective similarity measures. The query q influences the similarity. What we have are the query and the keys, and we calculate the similarity. The similarity is some function of the query q and the keys k. Both the query and the keys are some embedding vectors. Similarity S can be calculated using various methods as below.</a:t>
            </a:r>
            <a:endParaRPr lang="en-US" b="1" dirty="0">
              <a:solidFill>
                <a:srgbClr val="FFFF00"/>
              </a:solidFill>
            </a:endParaRPr>
          </a:p>
        </p:txBody>
      </p:sp>
      <p:pic>
        <p:nvPicPr>
          <p:cNvPr id="7172" name="Picture 4">
            <a:extLst>
              <a:ext uri="{FF2B5EF4-FFF2-40B4-BE49-F238E27FC236}">
                <a16:creationId xmlns:a16="http://schemas.microsoft.com/office/drawing/2014/main" id="{A2387669-8762-66F0-8A92-E94A3D9D9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0681" y="3694930"/>
            <a:ext cx="4991393" cy="2877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09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wipe(down)">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7172"/>
                                        </p:tgtEl>
                                        <p:attrNameLst>
                                          <p:attrName>style.visibility</p:attrName>
                                        </p:attrNameLst>
                                      </p:cBhvr>
                                      <p:to>
                                        <p:strVal val="visible"/>
                                      </p:to>
                                    </p:set>
                                    <p:animEffect transition="in" filter="barn(inVertical)">
                                      <p:cBhvr>
                                        <p:cTn id="36"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075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CF94-F108-4D92-8C4F-CD9273947A31}"/>
              </a:ext>
            </a:extLst>
          </p:cNvPr>
          <p:cNvSpPr>
            <a:spLocks noGrp="1"/>
          </p:cNvSpPr>
          <p:nvPr>
            <p:ph type="title"/>
          </p:nvPr>
        </p:nvSpPr>
        <p:spPr>
          <a:xfrm>
            <a:off x="6255989" y="175242"/>
            <a:ext cx="4417050" cy="1478570"/>
          </a:xfrm>
        </p:spPr>
        <p:txBody>
          <a:bodyPr>
            <a:normAutofit/>
          </a:bodyPr>
          <a:lstStyle/>
          <a:p>
            <a:pPr algn="just"/>
            <a:r>
              <a:rPr lang="en-US" sz="3200" dirty="0"/>
              <a:t>Neural networks</a:t>
            </a:r>
          </a:p>
        </p:txBody>
      </p:sp>
      <p:sp>
        <p:nvSpPr>
          <p:cNvPr id="3" name="Content Placeholder 2">
            <a:extLst>
              <a:ext uri="{FF2B5EF4-FFF2-40B4-BE49-F238E27FC236}">
                <a16:creationId xmlns:a16="http://schemas.microsoft.com/office/drawing/2014/main" id="{78399AB7-9E36-4EAD-B44A-9E0CEA24AACE}"/>
              </a:ext>
            </a:extLst>
          </p:cNvPr>
          <p:cNvSpPr>
            <a:spLocks noGrp="1"/>
          </p:cNvSpPr>
          <p:nvPr>
            <p:ph idx="1"/>
          </p:nvPr>
        </p:nvSpPr>
        <p:spPr>
          <a:xfrm>
            <a:off x="6813847" y="1989713"/>
            <a:ext cx="3950559" cy="3541714"/>
          </a:xfrm>
        </p:spPr>
        <p:txBody>
          <a:bodyPr>
            <a:normAutofit/>
          </a:bodyPr>
          <a:lstStyle/>
          <a:p>
            <a:pPr>
              <a:lnSpc>
                <a:spcPct val="110000"/>
              </a:lnSpc>
            </a:pPr>
            <a:r>
              <a:rPr lang="en-US" sz="1600" dirty="0"/>
              <a:t>ChatGPT is basically a neural network of type “Deep Learning Neural Networks”</a:t>
            </a:r>
          </a:p>
          <a:p>
            <a:pPr>
              <a:lnSpc>
                <a:spcPct val="110000"/>
              </a:lnSpc>
            </a:pPr>
            <a:r>
              <a:rPr lang="en-US" sz="1600" dirty="0"/>
              <a:t>It tries to represents natural language in the form of neural network language</a:t>
            </a:r>
          </a:p>
          <a:p>
            <a:pPr>
              <a:lnSpc>
                <a:spcPct val="110000"/>
              </a:lnSpc>
            </a:pPr>
            <a:r>
              <a:rPr lang="en-US" sz="1600" dirty="0"/>
              <a:t>One interesting analogy is to call ChatGPT a “Stochastic Parrot” or “Autocomplete on steroids” – we will see soon why is that?</a:t>
            </a:r>
          </a:p>
        </p:txBody>
      </p:sp>
      <p:graphicFrame>
        <p:nvGraphicFramePr>
          <p:cNvPr id="5" name="Object 4">
            <a:extLst>
              <a:ext uri="{FF2B5EF4-FFF2-40B4-BE49-F238E27FC236}">
                <a16:creationId xmlns:a16="http://schemas.microsoft.com/office/drawing/2014/main" id="{C91DD899-AA22-E924-C411-703D01E78588}"/>
              </a:ext>
            </a:extLst>
          </p:cNvPr>
          <p:cNvGraphicFramePr>
            <a:graphicFrameLocks noChangeAspect="1"/>
          </p:cNvGraphicFramePr>
          <p:nvPr>
            <p:extLst>
              <p:ext uri="{D42A27DB-BD31-4B8C-83A1-F6EECF244321}">
                <p14:modId xmlns:p14="http://schemas.microsoft.com/office/powerpoint/2010/main" val="1482349047"/>
              </p:ext>
            </p:extLst>
          </p:nvPr>
        </p:nvGraphicFramePr>
        <p:xfrm>
          <a:off x="699805" y="344124"/>
          <a:ext cx="4261555" cy="2827694"/>
        </p:xfrm>
        <a:graphic>
          <a:graphicData uri="http://schemas.openxmlformats.org/presentationml/2006/ole">
            <mc:AlternateContent xmlns:mc="http://schemas.openxmlformats.org/markup-compatibility/2006">
              <mc:Choice xmlns:v="urn:schemas-microsoft-com:vml" Requires="v">
                <p:oleObj r:id="rId2" imgW="4732200" imgH="3139560" progId="">
                  <p:embed/>
                </p:oleObj>
              </mc:Choice>
              <mc:Fallback>
                <p:oleObj r:id="rId2" imgW="4732200" imgH="3139560" progId="">
                  <p:embed/>
                  <p:pic>
                    <p:nvPicPr>
                      <p:cNvPr id="0" name=""/>
                      <p:cNvPicPr/>
                      <p:nvPr/>
                    </p:nvPicPr>
                    <p:blipFill>
                      <a:blip r:embed="rId3"/>
                      <a:stretch>
                        <a:fillRect/>
                      </a:stretch>
                    </p:blipFill>
                    <p:spPr>
                      <a:xfrm>
                        <a:off x="699805" y="344124"/>
                        <a:ext cx="4261555" cy="2827694"/>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EB401A5B-5449-9836-37B5-9F066B79DF6D}"/>
              </a:ext>
            </a:extLst>
          </p:cNvPr>
          <p:cNvGraphicFramePr>
            <a:graphicFrameLocks noChangeAspect="1"/>
          </p:cNvGraphicFramePr>
          <p:nvPr>
            <p:extLst>
              <p:ext uri="{D42A27DB-BD31-4B8C-83A1-F6EECF244321}">
                <p14:modId xmlns:p14="http://schemas.microsoft.com/office/powerpoint/2010/main" val="164310278"/>
              </p:ext>
            </p:extLst>
          </p:nvPr>
        </p:nvGraphicFramePr>
        <p:xfrm>
          <a:off x="1941854" y="3429000"/>
          <a:ext cx="4314135" cy="2827694"/>
        </p:xfrm>
        <a:graphic>
          <a:graphicData uri="http://schemas.openxmlformats.org/presentationml/2006/ole">
            <mc:AlternateContent xmlns:mc="http://schemas.openxmlformats.org/markup-compatibility/2006">
              <mc:Choice xmlns:v="urn:schemas-microsoft-com:vml" Requires="v">
                <p:oleObj r:id="rId4" imgW="4952880" imgH="3246120" progId="">
                  <p:embed/>
                </p:oleObj>
              </mc:Choice>
              <mc:Fallback>
                <p:oleObj r:id="rId4" imgW="4952880" imgH="3246120" progId="">
                  <p:embed/>
                  <p:pic>
                    <p:nvPicPr>
                      <p:cNvPr id="0" name=""/>
                      <p:cNvPicPr/>
                      <p:nvPr/>
                    </p:nvPicPr>
                    <p:blipFill>
                      <a:blip r:embed="rId5"/>
                      <a:stretch>
                        <a:fillRect/>
                      </a:stretch>
                    </p:blipFill>
                    <p:spPr>
                      <a:xfrm>
                        <a:off x="1941854" y="3429000"/>
                        <a:ext cx="4314135" cy="2827694"/>
                      </a:xfrm>
                      <a:prstGeom prst="rect">
                        <a:avLst/>
                      </a:prstGeom>
                    </p:spPr>
                  </p:pic>
                </p:oleObj>
              </mc:Fallback>
            </mc:AlternateContent>
          </a:graphicData>
        </a:graphic>
      </p:graphicFrame>
    </p:spTree>
    <p:extLst>
      <p:ext uri="{BB962C8B-B14F-4D97-AF65-F5344CB8AC3E}">
        <p14:creationId xmlns:p14="http://schemas.microsoft.com/office/powerpoint/2010/main" val="109484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additive="base">
                                        <p:cTn id="3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additive="base">
                                        <p:cTn id="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2354A6-AEA2-4C61-073C-6FB6F05AE520}"/>
              </a:ext>
            </a:extLst>
          </p:cNvPr>
          <p:cNvPicPr>
            <a:picLocks noChangeAspect="1"/>
          </p:cNvPicPr>
          <p:nvPr/>
        </p:nvPicPr>
        <p:blipFill>
          <a:blip r:embed="rId2"/>
          <a:stretch>
            <a:fillRect/>
          </a:stretch>
        </p:blipFill>
        <p:spPr>
          <a:xfrm>
            <a:off x="778717" y="1846003"/>
            <a:ext cx="4396786" cy="2362103"/>
          </a:xfrm>
          <a:prstGeom prst="rect">
            <a:avLst/>
          </a:prstGeom>
        </p:spPr>
      </p:pic>
      <p:pic>
        <p:nvPicPr>
          <p:cNvPr id="7" name="Picture 6">
            <a:extLst>
              <a:ext uri="{FF2B5EF4-FFF2-40B4-BE49-F238E27FC236}">
                <a16:creationId xmlns:a16="http://schemas.microsoft.com/office/drawing/2014/main" id="{9B71D7A8-3980-8F89-6432-A2DED9297BEA}"/>
              </a:ext>
            </a:extLst>
          </p:cNvPr>
          <p:cNvPicPr>
            <a:picLocks noChangeAspect="1"/>
          </p:cNvPicPr>
          <p:nvPr/>
        </p:nvPicPr>
        <p:blipFill>
          <a:blip r:embed="rId3"/>
          <a:stretch>
            <a:fillRect/>
          </a:stretch>
        </p:blipFill>
        <p:spPr>
          <a:xfrm>
            <a:off x="6985518" y="1846002"/>
            <a:ext cx="4333079" cy="2362103"/>
          </a:xfrm>
          <a:prstGeom prst="rect">
            <a:avLst/>
          </a:prstGeom>
        </p:spPr>
      </p:pic>
      <p:sp>
        <p:nvSpPr>
          <p:cNvPr id="8" name="Arrow: Right 7">
            <a:extLst>
              <a:ext uri="{FF2B5EF4-FFF2-40B4-BE49-F238E27FC236}">
                <a16:creationId xmlns:a16="http://schemas.microsoft.com/office/drawing/2014/main" id="{68EA5E88-BE90-E06B-5225-8FC94F1E0BBF}"/>
              </a:ext>
            </a:extLst>
          </p:cNvPr>
          <p:cNvSpPr/>
          <p:nvPr/>
        </p:nvSpPr>
        <p:spPr>
          <a:xfrm>
            <a:off x="5526157" y="2604052"/>
            <a:ext cx="1033669" cy="516835"/>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a:p>
        </p:txBody>
      </p:sp>
      <p:pic>
        <p:nvPicPr>
          <p:cNvPr id="10" name="Picture 9">
            <a:extLst>
              <a:ext uri="{FF2B5EF4-FFF2-40B4-BE49-F238E27FC236}">
                <a16:creationId xmlns:a16="http://schemas.microsoft.com/office/drawing/2014/main" id="{9E22D61F-CCA0-6D78-7BC4-F2C0C902448F}"/>
              </a:ext>
            </a:extLst>
          </p:cNvPr>
          <p:cNvPicPr>
            <a:picLocks noChangeAspect="1"/>
          </p:cNvPicPr>
          <p:nvPr/>
        </p:nvPicPr>
        <p:blipFill>
          <a:blip r:embed="rId4"/>
          <a:stretch>
            <a:fillRect/>
          </a:stretch>
        </p:blipFill>
        <p:spPr>
          <a:xfrm>
            <a:off x="3515891" y="4332608"/>
            <a:ext cx="4352926" cy="2433638"/>
          </a:xfrm>
          <a:prstGeom prst="rect">
            <a:avLst/>
          </a:prstGeom>
        </p:spPr>
      </p:pic>
      <p:sp>
        <p:nvSpPr>
          <p:cNvPr id="11" name="Rectangle 10">
            <a:extLst>
              <a:ext uri="{FF2B5EF4-FFF2-40B4-BE49-F238E27FC236}">
                <a16:creationId xmlns:a16="http://schemas.microsoft.com/office/drawing/2014/main" id="{768EE48A-B71D-F186-0932-D5181A8F1E43}"/>
              </a:ext>
            </a:extLst>
          </p:cNvPr>
          <p:cNvSpPr/>
          <p:nvPr/>
        </p:nvSpPr>
        <p:spPr>
          <a:xfrm>
            <a:off x="711377" y="398756"/>
            <a:ext cx="9629559"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Simple Machine Learning Model</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48334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F86BA-16D5-6CFB-F5B0-ADA96E2C25B7}"/>
              </a:ext>
            </a:extLst>
          </p:cNvPr>
          <p:cNvSpPr>
            <a:spLocks noGrp="1"/>
          </p:cNvSpPr>
          <p:nvPr>
            <p:ph type="title"/>
          </p:nvPr>
        </p:nvSpPr>
        <p:spPr>
          <a:xfrm>
            <a:off x="3106416" y="468417"/>
            <a:ext cx="4938868" cy="1024752"/>
          </a:xfrm>
        </p:spPr>
        <p:txBody>
          <a:bodyPr/>
          <a:lstStyle/>
          <a:p>
            <a:r>
              <a:rPr lang="en-AE" b="1" dirty="0">
                <a:solidFill>
                  <a:srgbClr val="FFFF00"/>
                </a:solidFill>
              </a:rPr>
              <a:t>Neural networks</a:t>
            </a:r>
          </a:p>
        </p:txBody>
      </p:sp>
      <p:sp>
        <p:nvSpPr>
          <p:cNvPr id="3" name="Content Placeholder 2">
            <a:extLst>
              <a:ext uri="{FF2B5EF4-FFF2-40B4-BE49-F238E27FC236}">
                <a16:creationId xmlns:a16="http://schemas.microsoft.com/office/drawing/2014/main" id="{A4926BB5-0EB7-5926-7B19-6682F82D0C1B}"/>
              </a:ext>
            </a:extLst>
          </p:cNvPr>
          <p:cNvSpPr>
            <a:spLocks noGrp="1"/>
          </p:cNvSpPr>
          <p:nvPr>
            <p:ph idx="1"/>
          </p:nvPr>
        </p:nvSpPr>
        <p:spPr>
          <a:xfrm>
            <a:off x="1282090" y="1611761"/>
            <a:ext cx="8673674" cy="1728598"/>
          </a:xfrm>
        </p:spPr>
        <p:txBody>
          <a:bodyPr/>
          <a:lstStyle/>
          <a:p>
            <a:pPr algn="l">
              <a:buFont typeface="Arial" panose="020B0604020202020204" pitchFamily="34" charset="0"/>
              <a:buChar char="•"/>
            </a:pPr>
            <a:r>
              <a:rPr lang="en-US" b="0" i="0" dirty="0">
                <a:solidFill>
                  <a:srgbClr val="FFFF00"/>
                </a:solidFill>
                <a:effectLst/>
                <a:latin typeface="Söhne"/>
              </a:rPr>
              <a:t>Neural networks are a type of machine learning algorithm that are inspired by the structure and function of the human brain</a:t>
            </a:r>
          </a:p>
          <a:p>
            <a:pPr algn="l">
              <a:buFont typeface="Arial" panose="020B0604020202020204" pitchFamily="34" charset="0"/>
              <a:buChar char="•"/>
            </a:pPr>
            <a:r>
              <a:rPr lang="en-US" b="0" i="0" dirty="0">
                <a:solidFill>
                  <a:srgbClr val="FFFF00"/>
                </a:solidFill>
                <a:effectLst/>
                <a:latin typeface="Söhne"/>
              </a:rPr>
              <a:t>They are used for a wide range of applications, including image recognition, natural language processing, and predictive analytics</a:t>
            </a:r>
          </a:p>
          <a:p>
            <a:endParaRPr lang="en-AE" dirty="0"/>
          </a:p>
        </p:txBody>
      </p:sp>
      <p:pic>
        <p:nvPicPr>
          <p:cNvPr id="1026" name="Picture 2">
            <a:extLst>
              <a:ext uri="{FF2B5EF4-FFF2-40B4-BE49-F238E27FC236}">
                <a16:creationId xmlns:a16="http://schemas.microsoft.com/office/drawing/2014/main" id="{74A39BE1-4144-E82A-EEBD-7449C7BE7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372" y="3428999"/>
            <a:ext cx="8621326" cy="2960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55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2B793A-6D57-D554-D65D-28CBC7805171}"/>
              </a:ext>
            </a:extLst>
          </p:cNvPr>
          <p:cNvSpPr txBox="1"/>
          <p:nvPr/>
        </p:nvSpPr>
        <p:spPr>
          <a:xfrm>
            <a:off x="2705955" y="424314"/>
            <a:ext cx="7103165" cy="523220"/>
          </a:xfrm>
          <a:prstGeom prst="rect">
            <a:avLst/>
          </a:prstGeom>
          <a:noFill/>
        </p:spPr>
        <p:txBody>
          <a:bodyPr wrap="square" rtlCol="0">
            <a:spAutoFit/>
          </a:bodyPr>
          <a:lstStyle/>
          <a:p>
            <a:r>
              <a:rPr lang="en-US" sz="2800" dirty="0">
                <a:solidFill>
                  <a:srgbClr val="FFFF00"/>
                </a:solidFill>
              </a:rPr>
              <a:t>What is Learning in Neural Nets?</a:t>
            </a:r>
            <a:endParaRPr lang="en-GB" sz="2800" dirty="0">
              <a:solidFill>
                <a:srgbClr val="FFFF00"/>
              </a:solidFill>
            </a:endParaRPr>
          </a:p>
        </p:txBody>
      </p:sp>
      <p:pic>
        <p:nvPicPr>
          <p:cNvPr id="6" name="Picture 5">
            <a:extLst>
              <a:ext uri="{FF2B5EF4-FFF2-40B4-BE49-F238E27FC236}">
                <a16:creationId xmlns:a16="http://schemas.microsoft.com/office/drawing/2014/main" id="{F2A03B17-CAFF-3772-6ED3-5FB9BC9650BB}"/>
              </a:ext>
            </a:extLst>
          </p:cNvPr>
          <p:cNvPicPr>
            <a:picLocks noChangeAspect="1"/>
          </p:cNvPicPr>
          <p:nvPr/>
        </p:nvPicPr>
        <p:blipFill>
          <a:blip r:embed="rId2"/>
          <a:stretch>
            <a:fillRect/>
          </a:stretch>
        </p:blipFill>
        <p:spPr>
          <a:xfrm>
            <a:off x="3038622" y="3255829"/>
            <a:ext cx="4182793" cy="3317677"/>
          </a:xfrm>
          <a:prstGeom prst="rect">
            <a:avLst/>
          </a:prstGeom>
        </p:spPr>
      </p:pic>
      <p:sp>
        <p:nvSpPr>
          <p:cNvPr id="7" name="Content Placeholder 2">
            <a:extLst>
              <a:ext uri="{FF2B5EF4-FFF2-40B4-BE49-F238E27FC236}">
                <a16:creationId xmlns:a16="http://schemas.microsoft.com/office/drawing/2014/main" id="{87E91A8F-4A37-34D8-5B9B-DF69CA0908BA}"/>
              </a:ext>
            </a:extLst>
          </p:cNvPr>
          <p:cNvSpPr>
            <a:spLocks noGrp="1"/>
          </p:cNvSpPr>
          <p:nvPr>
            <p:ph idx="1"/>
          </p:nvPr>
        </p:nvSpPr>
        <p:spPr>
          <a:xfrm>
            <a:off x="7765570" y="2083019"/>
            <a:ext cx="3950559" cy="4084515"/>
          </a:xfrm>
        </p:spPr>
        <p:txBody>
          <a:bodyPr>
            <a:normAutofit/>
          </a:bodyPr>
          <a:lstStyle/>
          <a:p>
            <a:pPr>
              <a:lnSpc>
                <a:spcPct val="110000"/>
              </a:lnSpc>
            </a:pPr>
            <a:r>
              <a:rPr lang="en-US" sz="1600" dirty="0">
                <a:solidFill>
                  <a:srgbClr val="FFFF00"/>
                </a:solidFill>
              </a:rPr>
              <a:t>Learning here means </a:t>
            </a:r>
            <a:r>
              <a:rPr lang="en-US" sz="1600" b="1" dirty="0">
                <a:solidFill>
                  <a:srgbClr val="FFFF00"/>
                </a:solidFill>
              </a:rPr>
              <a:t>“Finding weights that make the neural net successfully reproduce the examples given”</a:t>
            </a:r>
          </a:p>
          <a:p>
            <a:pPr>
              <a:lnSpc>
                <a:spcPct val="110000"/>
              </a:lnSpc>
            </a:pPr>
            <a:r>
              <a:rPr lang="en-US" sz="1600" dirty="0">
                <a:solidFill>
                  <a:srgbClr val="FFFF00"/>
                </a:solidFill>
              </a:rPr>
              <a:t>The basic idea is to supply lots of </a:t>
            </a:r>
            <a:r>
              <a:rPr lang="en-US" sz="1600" b="1" dirty="0">
                <a:solidFill>
                  <a:srgbClr val="FFFF00"/>
                </a:solidFill>
              </a:rPr>
              <a:t>“input → output” </a:t>
            </a:r>
            <a:r>
              <a:rPr lang="en-US" sz="1600" dirty="0">
                <a:solidFill>
                  <a:srgbClr val="FFFF00"/>
                </a:solidFill>
              </a:rPr>
              <a:t>examples to “learn from”—and then to try to find weights that will reproduce these examples.</a:t>
            </a:r>
          </a:p>
          <a:p>
            <a:pPr>
              <a:lnSpc>
                <a:spcPct val="110000"/>
              </a:lnSpc>
            </a:pPr>
            <a:r>
              <a:rPr lang="en-US" sz="1600" dirty="0">
                <a:solidFill>
                  <a:srgbClr val="FFFF00"/>
                </a:solidFill>
              </a:rPr>
              <a:t>Learning is measured by “How accurately target function is learnt by a neural network?</a:t>
            </a:r>
          </a:p>
          <a:p>
            <a:pPr>
              <a:lnSpc>
                <a:spcPct val="110000"/>
              </a:lnSpc>
            </a:pPr>
            <a:endParaRPr lang="en-US" sz="1600" dirty="0">
              <a:solidFill>
                <a:srgbClr val="FFFF00"/>
              </a:solidFill>
            </a:endParaRPr>
          </a:p>
        </p:txBody>
      </p:sp>
      <p:pic>
        <p:nvPicPr>
          <p:cNvPr id="9" name="Picture 8">
            <a:extLst>
              <a:ext uri="{FF2B5EF4-FFF2-40B4-BE49-F238E27FC236}">
                <a16:creationId xmlns:a16="http://schemas.microsoft.com/office/drawing/2014/main" id="{C137CF33-B07A-4117-D87B-B81975FD66B6}"/>
              </a:ext>
            </a:extLst>
          </p:cNvPr>
          <p:cNvPicPr>
            <a:picLocks noChangeAspect="1"/>
          </p:cNvPicPr>
          <p:nvPr/>
        </p:nvPicPr>
        <p:blipFill>
          <a:blip r:embed="rId3"/>
          <a:stretch>
            <a:fillRect/>
          </a:stretch>
        </p:blipFill>
        <p:spPr>
          <a:xfrm>
            <a:off x="3444345" y="1404059"/>
            <a:ext cx="2214121" cy="1357922"/>
          </a:xfrm>
          <a:prstGeom prst="rect">
            <a:avLst/>
          </a:prstGeom>
        </p:spPr>
      </p:pic>
      <p:sp>
        <p:nvSpPr>
          <p:cNvPr id="10" name="Arrow: Right 9">
            <a:extLst>
              <a:ext uri="{FF2B5EF4-FFF2-40B4-BE49-F238E27FC236}">
                <a16:creationId xmlns:a16="http://schemas.microsoft.com/office/drawing/2014/main" id="{A98B0191-6602-9932-F264-471EEB12453F}"/>
              </a:ext>
            </a:extLst>
          </p:cNvPr>
          <p:cNvSpPr/>
          <p:nvPr/>
        </p:nvSpPr>
        <p:spPr>
          <a:xfrm>
            <a:off x="2025748" y="1842868"/>
            <a:ext cx="1012874" cy="43609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C79691AF-F21E-2384-5306-12FA54E5E7E3}"/>
              </a:ext>
            </a:extLst>
          </p:cNvPr>
          <p:cNvSpPr/>
          <p:nvPr/>
        </p:nvSpPr>
        <p:spPr>
          <a:xfrm>
            <a:off x="128341" y="1571080"/>
            <a:ext cx="1897407" cy="707886"/>
          </a:xfrm>
          <a:prstGeom prst="rect">
            <a:avLst/>
          </a:prstGeom>
          <a:noFill/>
        </p:spPr>
        <p:txBody>
          <a:bodyPr wrap="square" lIns="91440" tIns="45720" rIns="91440" bIns="45720">
            <a:spAutoFit/>
          </a:bodyPr>
          <a:lstStyle/>
          <a:p>
            <a:pPr algn="ctr"/>
            <a:r>
              <a:rPr lang="en-US" sz="2000" b="1" cap="none" spc="0" dirty="0">
                <a:ln w="6600">
                  <a:solidFill>
                    <a:schemeClr val="accent2"/>
                  </a:solidFill>
                  <a:prstDash val="solid"/>
                </a:ln>
                <a:solidFill>
                  <a:srgbClr val="FFFFFF"/>
                </a:solidFill>
                <a:effectLst>
                  <a:outerShdw dist="38100" dir="2700000" algn="tl" rotWithShape="0">
                    <a:schemeClr val="accent2"/>
                  </a:outerShdw>
                </a:effectLst>
              </a:rPr>
              <a:t>Example function</a:t>
            </a:r>
          </a:p>
        </p:txBody>
      </p:sp>
      <p:sp>
        <p:nvSpPr>
          <p:cNvPr id="12" name="Rectangle 11">
            <a:extLst>
              <a:ext uri="{FF2B5EF4-FFF2-40B4-BE49-F238E27FC236}">
                <a16:creationId xmlns:a16="http://schemas.microsoft.com/office/drawing/2014/main" id="{F193F888-FB23-EAFB-6567-8B9C55B1A943}"/>
              </a:ext>
            </a:extLst>
          </p:cNvPr>
          <p:cNvSpPr/>
          <p:nvPr/>
        </p:nvSpPr>
        <p:spPr>
          <a:xfrm>
            <a:off x="0" y="4271257"/>
            <a:ext cx="1897407" cy="1015663"/>
          </a:xfrm>
          <a:prstGeom prst="rect">
            <a:avLst/>
          </a:prstGeom>
          <a:noFill/>
        </p:spPr>
        <p:txBody>
          <a:bodyPr wrap="square" lIns="91440" tIns="45720" rIns="91440" bIns="45720">
            <a:spAutoFit/>
          </a:bodyPr>
          <a:lstStyle/>
          <a:p>
            <a:pPr algn="ctr"/>
            <a:r>
              <a:rPr lang="en-US" sz="2000" b="1" cap="none" spc="0" dirty="0">
                <a:ln w="6600">
                  <a:solidFill>
                    <a:schemeClr val="accent2"/>
                  </a:solidFill>
                  <a:prstDash val="solid"/>
                </a:ln>
                <a:solidFill>
                  <a:srgbClr val="FFFFFF"/>
                </a:solidFill>
                <a:effectLst>
                  <a:outerShdw dist="38100" dir="2700000" algn="tl" rotWithShape="0">
                    <a:schemeClr val="accent2"/>
                  </a:outerShdw>
                </a:effectLst>
              </a:rPr>
              <a:t>Learning the function by neural net</a:t>
            </a:r>
          </a:p>
        </p:txBody>
      </p:sp>
      <p:sp>
        <p:nvSpPr>
          <p:cNvPr id="13" name="Arrow: Right 12">
            <a:extLst>
              <a:ext uri="{FF2B5EF4-FFF2-40B4-BE49-F238E27FC236}">
                <a16:creationId xmlns:a16="http://schemas.microsoft.com/office/drawing/2014/main" id="{5049E39B-B0F6-9CC4-9D7A-DE72AC17A2C2}"/>
              </a:ext>
            </a:extLst>
          </p:cNvPr>
          <p:cNvSpPr/>
          <p:nvPr/>
        </p:nvSpPr>
        <p:spPr>
          <a:xfrm>
            <a:off x="1897407" y="4495630"/>
            <a:ext cx="1012874" cy="43609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65777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bldP spid="10" grpId="0" animBg="1"/>
      <p:bldP spid="11" grpId="0"/>
      <p:bldP spid="12"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413119-87AA-0800-7937-6540684B50BB}"/>
              </a:ext>
            </a:extLst>
          </p:cNvPr>
          <p:cNvSpPr/>
          <p:nvPr/>
        </p:nvSpPr>
        <p:spPr>
          <a:xfrm>
            <a:off x="3678940" y="295693"/>
            <a:ext cx="3453189"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ChatGPT?</a:t>
            </a:r>
          </a:p>
        </p:txBody>
      </p:sp>
      <p:sp>
        <p:nvSpPr>
          <p:cNvPr id="5" name="TextBox 4">
            <a:extLst>
              <a:ext uri="{FF2B5EF4-FFF2-40B4-BE49-F238E27FC236}">
                <a16:creationId xmlns:a16="http://schemas.microsoft.com/office/drawing/2014/main" id="{33C67963-AB84-92E6-2BFA-512616A4532E}"/>
              </a:ext>
            </a:extLst>
          </p:cNvPr>
          <p:cNvSpPr txBox="1"/>
          <p:nvPr/>
        </p:nvSpPr>
        <p:spPr>
          <a:xfrm>
            <a:off x="376334" y="1629567"/>
            <a:ext cx="5029200" cy="923330"/>
          </a:xfrm>
          <a:prstGeom prst="rect">
            <a:avLst/>
          </a:prstGeom>
          <a:noFill/>
        </p:spPr>
        <p:txBody>
          <a:bodyPr wrap="square" rtlCol="0">
            <a:spAutoFit/>
          </a:bodyPr>
          <a:lstStyle/>
          <a:p>
            <a:r>
              <a:rPr lang="en-US" b="1" dirty="0"/>
              <a:t>Embeddings</a:t>
            </a:r>
          </a:p>
          <a:p>
            <a:r>
              <a:rPr lang="en-US" dirty="0"/>
              <a:t>- Text is represented as numbers because neural networks work on numbers only</a:t>
            </a:r>
            <a:endParaRPr lang="en-AE" dirty="0"/>
          </a:p>
        </p:txBody>
      </p:sp>
      <p:pic>
        <p:nvPicPr>
          <p:cNvPr id="7" name="Picture 6">
            <a:extLst>
              <a:ext uri="{FF2B5EF4-FFF2-40B4-BE49-F238E27FC236}">
                <a16:creationId xmlns:a16="http://schemas.microsoft.com/office/drawing/2014/main" id="{5635BEE1-063F-0600-16C1-0223429BB22B}"/>
              </a:ext>
            </a:extLst>
          </p:cNvPr>
          <p:cNvPicPr>
            <a:picLocks noChangeAspect="1"/>
          </p:cNvPicPr>
          <p:nvPr/>
        </p:nvPicPr>
        <p:blipFill>
          <a:blip r:embed="rId2"/>
          <a:stretch>
            <a:fillRect/>
          </a:stretch>
        </p:blipFill>
        <p:spPr>
          <a:xfrm>
            <a:off x="581607" y="2682012"/>
            <a:ext cx="3962401" cy="3941099"/>
          </a:xfrm>
          <a:prstGeom prst="rect">
            <a:avLst/>
          </a:prstGeom>
        </p:spPr>
      </p:pic>
      <p:sp>
        <p:nvSpPr>
          <p:cNvPr id="8" name="TextBox 7">
            <a:extLst>
              <a:ext uri="{FF2B5EF4-FFF2-40B4-BE49-F238E27FC236}">
                <a16:creationId xmlns:a16="http://schemas.microsoft.com/office/drawing/2014/main" id="{35A1C4ED-1223-F1DE-1010-62D832932564}"/>
              </a:ext>
            </a:extLst>
          </p:cNvPr>
          <p:cNvSpPr txBox="1"/>
          <p:nvPr/>
        </p:nvSpPr>
        <p:spPr>
          <a:xfrm>
            <a:off x="5900057" y="1814233"/>
            <a:ext cx="5029200" cy="1477328"/>
          </a:xfrm>
          <a:prstGeom prst="rect">
            <a:avLst/>
          </a:prstGeom>
          <a:noFill/>
        </p:spPr>
        <p:txBody>
          <a:bodyPr wrap="square" rtlCol="0">
            <a:spAutoFit/>
          </a:bodyPr>
          <a:lstStyle/>
          <a:p>
            <a:r>
              <a:rPr lang="en-US" b="1" dirty="0">
                <a:solidFill>
                  <a:srgbClr val="FFFF00"/>
                </a:solidFill>
              </a:rPr>
              <a:t>Nearby in meaning</a:t>
            </a:r>
          </a:p>
          <a:p>
            <a:pPr marL="285750" indent="-285750">
              <a:buFontTx/>
              <a:buChar char="-"/>
            </a:pPr>
            <a:r>
              <a:rPr lang="en-US" dirty="0">
                <a:solidFill>
                  <a:srgbClr val="FFFF00"/>
                </a:solidFill>
              </a:rPr>
              <a:t>Roughly 5 billion words from the web</a:t>
            </a:r>
          </a:p>
          <a:p>
            <a:pPr marL="285750" indent="-285750">
              <a:buFontTx/>
              <a:buChar char="-"/>
            </a:pPr>
            <a:r>
              <a:rPr lang="en-US" dirty="0">
                <a:solidFill>
                  <a:srgbClr val="FFFF00"/>
                </a:solidFill>
              </a:rPr>
              <a:t>Alligator is close to crocodile</a:t>
            </a:r>
          </a:p>
          <a:p>
            <a:pPr marL="285750" indent="-285750">
              <a:buFontTx/>
              <a:buChar char="-"/>
            </a:pPr>
            <a:r>
              <a:rPr lang="en-US" dirty="0">
                <a:solidFill>
                  <a:srgbClr val="FFFF00"/>
                </a:solidFill>
              </a:rPr>
              <a:t>One number is assigned to each of the most common 50,000 ENGLISH words</a:t>
            </a:r>
            <a:endParaRPr lang="en-AE" dirty="0">
              <a:solidFill>
                <a:srgbClr val="FFFF00"/>
              </a:solidFill>
            </a:endParaRPr>
          </a:p>
        </p:txBody>
      </p:sp>
      <p:sp>
        <p:nvSpPr>
          <p:cNvPr id="9" name="TextBox 8">
            <a:extLst>
              <a:ext uri="{FF2B5EF4-FFF2-40B4-BE49-F238E27FC236}">
                <a16:creationId xmlns:a16="http://schemas.microsoft.com/office/drawing/2014/main" id="{CBD1FC0E-F4E3-F0FC-4DA4-411A3D1C7571}"/>
              </a:ext>
            </a:extLst>
          </p:cNvPr>
          <p:cNvSpPr txBox="1"/>
          <p:nvPr/>
        </p:nvSpPr>
        <p:spPr>
          <a:xfrm>
            <a:off x="5306008" y="3819106"/>
            <a:ext cx="6052457" cy="1754326"/>
          </a:xfrm>
          <a:prstGeom prst="rect">
            <a:avLst/>
          </a:prstGeom>
          <a:noFill/>
        </p:spPr>
        <p:txBody>
          <a:bodyPr wrap="square" rtlCol="0">
            <a:spAutoFit/>
          </a:bodyPr>
          <a:lstStyle/>
          <a:p>
            <a:r>
              <a:rPr lang="en-US" b="1" dirty="0">
                <a:solidFill>
                  <a:schemeClr val="accent6">
                    <a:lumMod val="20000"/>
                    <a:lumOff val="80000"/>
                  </a:schemeClr>
                </a:solidFill>
              </a:rPr>
              <a:t>GPT-3 Network</a:t>
            </a:r>
          </a:p>
          <a:p>
            <a:pPr marL="285750" indent="-285750">
              <a:buFontTx/>
              <a:buChar char="-"/>
            </a:pPr>
            <a:r>
              <a:rPr lang="en-US" dirty="0">
                <a:solidFill>
                  <a:schemeClr val="accent6">
                    <a:lumMod val="20000"/>
                    <a:lumOff val="80000"/>
                  </a:schemeClr>
                </a:solidFill>
              </a:rPr>
              <a:t>Specialized neural network trained on 175 billion weights</a:t>
            </a:r>
          </a:p>
          <a:p>
            <a:pPr marL="285750" indent="-285750">
              <a:buFontTx/>
              <a:buChar char="-"/>
            </a:pPr>
            <a:r>
              <a:rPr lang="en-US" dirty="0">
                <a:solidFill>
                  <a:schemeClr val="accent6">
                    <a:lumMod val="20000"/>
                    <a:lumOff val="80000"/>
                  </a:schemeClr>
                </a:solidFill>
              </a:rPr>
              <a:t>Particularly trained for dealing with languages</a:t>
            </a:r>
          </a:p>
          <a:p>
            <a:pPr marL="285750" indent="-285750">
              <a:buFontTx/>
              <a:buChar char="-"/>
            </a:pPr>
            <a:r>
              <a:rPr lang="en-US" dirty="0">
                <a:solidFill>
                  <a:schemeClr val="accent6">
                    <a:lumMod val="20000"/>
                    <a:lumOff val="80000"/>
                  </a:schemeClr>
                </a:solidFill>
              </a:rPr>
              <a:t>Particular architecture is called as “Transformer”</a:t>
            </a:r>
          </a:p>
          <a:p>
            <a:pPr marL="285750" indent="-285750">
              <a:buFontTx/>
              <a:buChar char="-"/>
            </a:pPr>
            <a:r>
              <a:rPr lang="en-US" dirty="0">
                <a:solidFill>
                  <a:schemeClr val="accent6">
                    <a:lumMod val="20000"/>
                    <a:lumOff val="80000"/>
                  </a:schemeClr>
                </a:solidFill>
              </a:rPr>
              <a:t>Overall goal is to </a:t>
            </a:r>
            <a:r>
              <a:rPr lang="en-US" b="1" dirty="0">
                <a:solidFill>
                  <a:schemeClr val="accent6">
                    <a:lumMod val="20000"/>
                    <a:lumOff val="80000"/>
                  </a:schemeClr>
                </a:solidFill>
              </a:rPr>
              <a:t>continue text in a “reasonable” way, based on what it’s seen from the training it’s had</a:t>
            </a:r>
            <a:endParaRPr lang="en-AE" b="1" dirty="0">
              <a:solidFill>
                <a:schemeClr val="accent6">
                  <a:lumMod val="20000"/>
                  <a:lumOff val="80000"/>
                </a:schemeClr>
              </a:solidFill>
            </a:endParaRPr>
          </a:p>
        </p:txBody>
      </p:sp>
    </p:spTree>
    <p:extLst>
      <p:ext uri="{BB962C8B-B14F-4D97-AF65-F5344CB8AC3E}">
        <p14:creationId xmlns:p14="http://schemas.microsoft.com/office/powerpoint/2010/main" val="253806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56B488-189B-6B9A-04B6-9974245E894B}"/>
              </a:ext>
            </a:extLst>
          </p:cNvPr>
          <p:cNvSpPr/>
          <p:nvPr/>
        </p:nvSpPr>
        <p:spPr>
          <a:xfrm>
            <a:off x="2396755" y="406704"/>
            <a:ext cx="6316153" cy="707886"/>
          </a:xfrm>
          <a:prstGeom prst="rect">
            <a:avLst/>
          </a:prstGeom>
          <a:noFill/>
        </p:spPr>
        <p:txBody>
          <a:bodyPr wrap="none" lIns="91440" tIns="45720" rIns="91440" bIns="45720">
            <a:spAutoFit/>
          </a:bodyPr>
          <a:lstStyle/>
          <a:p>
            <a:pPr algn="ctr"/>
            <a:r>
              <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Attention is all you need!</a:t>
            </a:r>
          </a:p>
        </p:txBody>
      </p:sp>
      <p:sp>
        <p:nvSpPr>
          <p:cNvPr id="4" name="TextBox 3">
            <a:extLst>
              <a:ext uri="{FF2B5EF4-FFF2-40B4-BE49-F238E27FC236}">
                <a16:creationId xmlns:a16="http://schemas.microsoft.com/office/drawing/2014/main" id="{191C04C0-B535-5DB5-B9BE-D0D1B781902C}"/>
              </a:ext>
            </a:extLst>
          </p:cNvPr>
          <p:cNvSpPr txBox="1"/>
          <p:nvPr/>
        </p:nvSpPr>
        <p:spPr>
          <a:xfrm>
            <a:off x="0" y="1413385"/>
            <a:ext cx="5116285" cy="4555093"/>
          </a:xfrm>
          <a:prstGeom prst="rect">
            <a:avLst/>
          </a:prstGeom>
          <a:noFill/>
        </p:spPr>
        <p:txBody>
          <a:bodyPr wrap="square" rtlCol="0">
            <a:spAutoFit/>
          </a:bodyPr>
          <a:lstStyle/>
          <a:p>
            <a:pPr marL="285750" indent="-285750">
              <a:buFontTx/>
              <a:buChar char="-"/>
            </a:pPr>
            <a:r>
              <a:rPr lang="en-US" b="1" dirty="0">
                <a:solidFill>
                  <a:srgbClr val="FFFF00"/>
                </a:solidFill>
              </a:rPr>
              <a:t>This is the title of paper released in 2017 on Transformer neural networks which forms the original inspiration of various Large language models (LLMs); one of them being latest iteration of GPT3.5 or commonly called as “ChatGPT”.</a:t>
            </a:r>
          </a:p>
          <a:p>
            <a:pPr marL="285750" indent="-285750">
              <a:spcBef>
                <a:spcPts val="1200"/>
              </a:spcBef>
              <a:buFontTx/>
              <a:buChar char="-"/>
            </a:pPr>
            <a:r>
              <a:rPr lang="en-US" b="1" dirty="0">
                <a:solidFill>
                  <a:srgbClr val="FFFF00"/>
                </a:solidFill>
              </a:rPr>
              <a:t>A neural network is an effort to mimic human brain actions in a simplified manner. Attention Mechanism is also an attempt to implement the same action of selectively concentrating on a few relevant things, while ignoring others in deep neural networks.</a:t>
            </a:r>
          </a:p>
          <a:p>
            <a:pPr marL="285750" indent="-285750">
              <a:spcBef>
                <a:spcPts val="1200"/>
              </a:spcBef>
              <a:buFontTx/>
              <a:buChar char="-"/>
            </a:pPr>
            <a:r>
              <a:rPr lang="en-US" b="1" dirty="0">
                <a:solidFill>
                  <a:srgbClr val="FFFF00"/>
                </a:solidFill>
              </a:rPr>
              <a:t>Encoder – decoder architecture based on transformer neural networks is introduced in this paper.</a:t>
            </a:r>
            <a:endParaRPr lang="en-AE" b="1" dirty="0">
              <a:solidFill>
                <a:srgbClr val="FFFF00"/>
              </a:solidFill>
            </a:endParaRPr>
          </a:p>
        </p:txBody>
      </p:sp>
      <p:pic>
        <p:nvPicPr>
          <p:cNvPr id="1026" name="Picture 2" descr="img">
            <a:extLst>
              <a:ext uri="{FF2B5EF4-FFF2-40B4-BE49-F238E27FC236}">
                <a16:creationId xmlns:a16="http://schemas.microsoft.com/office/drawing/2014/main" id="{7DEEC91B-B166-7790-8280-654FC0F53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2908" y="1343607"/>
            <a:ext cx="3123487" cy="43387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E36BB54-4512-B7A0-6CBA-3AF1122E0FC6}"/>
              </a:ext>
            </a:extLst>
          </p:cNvPr>
          <p:cNvPicPr>
            <a:picLocks noChangeAspect="1"/>
          </p:cNvPicPr>
          <p:nvPr/>
        </p:nvPicPr>
        <p:blipFill>
          <a:blip r:embed="rId3"/>
          <a:stretch>
            <a:fillRect/>
          </a:stretch>
        </p:blipFill>
        <p:spPr>
          <a:xfrm>
            <a:off x="5209623" y="1343607"/>
            <a:ext cx="3189590" cy="4767943"/>
          </a:xfrm>
          <a:prstGeom prst="rect">
            <a:avLst/>
          </a:prstGeom>
        </p:spPr>
      </p:pic>
    </p:spTree>
    <p:extLst>
      <p:ext uri="{BB962C8B-B14F-4D97-AF65-F5344CB8AC3E}">
        <p14:creationId xmlns:p14="http://schemas.microsoft.com/office/powerpoint/2010/main" val="98407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wipe(down)">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F3EA05-A0FC-A846-F807-18D7BE848FE8}"/>
              </a:ext>
            </a:extLst>
          </p:cNvPr>
          <p:cNvSpPr/>
          <p:nvPr/>
        </p:nvSpPr>
        <p:spPr>
          <a:xfrm>
            <a:off x="4570107" y="283374"/>
            <a:ext cx="3499676" cy="707886"/>
          </a:xfrm>
          <a:prstGeom prst="rect">
            <a:avLst/>
          </a:prstGeom>
          <a:noFill/>
        </p:spPr>
        <p:txBody>
          <a:bodyPr wrap="none" lIns="91440" tIns="45720" rIns="91440" bIns="45720">
            <a:spAutoFit/>
          </a:bodyPr>
          <a:lstStyle/>
          <a:p>
            <a:pPr algn="ctr"/>
            <a:r>
              <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Self-Attention</a:t>
            </a:r>
          </a:p>
        </p:txBody>
      </p:sp>
      <p:pic>
        <p:nvPicPr>
          <p:cNvPr id="8" name="Picture 7">
            <a:extLst>
              <a:ext uri="{FF2B5EF4-FFF2-40B4-BE49-F238E27FC236}">
                <a16:creationId xmlns:a16="http://schemas.microsoft.com/office/drawing/2014/main" id="{26CAC3EF-FDC3-0E58-D4CE-47F720F828E2}"/>
              </a:ext>
            </a:extLst>
          </p:cNvPr>
          <p:cNvPicPr>
            <a:picLocks noChangeAspect="1"/>
          </p:cNvPicPr>
          <p:nvPr/>
        </p:nvPicPr>
        <p:blipFill>
          <a:blip r:embed="rId2"/>
          <a:stretch>
            <a:fillRect/>
          </a:stretch>
        </p:blipFill>
        <p:spPr>
          <a:xfrm>
            <a:off x="444760" y="1163239"/>
            <a:ext cx="4774678" cy="2830264"/>
          </a:xfrm>
          <a:prstGeom prst="rect">
            <a:avLst/>
          </a:prstGeom>
        </p:spPr>
      </p:pic>
      <p:sp>
        <p:nvSpPr>
          <p:cNvPr id="9" name="TextBox 8">
            <a:extLst>
              <a:ext uri="{FF2B5EF4-FFF2-40B4-BE49-F238E27FC236}">
                <a16:creationId xmlns:a16="http://schemas.microsoft.com/office/drawing/2014/main" id="{64156DEA-D563-6A91-196E-A12B86160C71}"/>
              </a:ext>
            </a:extLst>
          </p:cNvPr>
          <p:cNvSpPr txBox="1"/>
          <p:nvPr/>
        </p:nvSpPr>
        <p:spPr>
          <a:xfrm>
            <a:off x="5336147" y="1163239"/>
            <a:ext cx="6316825" cy="1569660"/>
          </a:xfrm>
          <a:prstGeom prst="rect">
            <a:avLst/>
          </a:prstGeom>
          <a:noFill/>
        </p:spPr>
        <p:txBody>
          <a:bodyPr wrap="square" rtlCol="0">
            <a:spAutoFit/>
          </a:bodyPr>
          <a:lstStyle/>
          <a:p>
            <a:pPr algn="just"/>
            <a:r>
              <a:rPr lang="en-US" sz="1600" b="0" i="0" dirty="0">
                <a:solidFill>
                  <a:schemeClr val="accent3">
                    <a:lumMod val="40000"/>
                    <a:lumOff val="60000"/>
                  </a:schemeClr>
                </a:solidFill>
                <a:effectLst/>
                <a:latin typeface="source-serif-pro"/>
              </a:rPr>
              <a:t>This sentence has 9 words or tokens. If we just consider the word ‘he’ in the sentence, we see that ‘and’ and ‘is’ are the two words in close proximity to it. But these words do not give the word ‘he’ any context. Rather the words ‘Bark’ and ‘dog’ are much more related to ‘he’ in the sentence. From this, we understand that proximity is not always relevant, but context is more relevant in a sentence.</a:t>
            </a:r>
            <a:endParaRPr lang="en-AE" sz="1600" dirty="0">
              <a:solidFill>
                <a:schemeClr val="accent3">
                  <a:lumMod val="40000"/>
                  <a:lumOff val="60000"/>
                </a:schemeClr>
              </a:solidFill>
            </a:endParaRPr>
          </a:p>
        </p:txBody>
      </p:sp>
      <p:sp>
        <p:nvSpPr>
          <p:cNvPr id="10" name="TextBox 9">
            <a:extLst>
              <a:ext uri="{FF2B5EF4-FFF2-40B4-BE49-F238E27FC236}">
                <a16:creationId xmlns:a16="http://schemas.microsoft.com/office/drawing/2014/main" id="{21ECFA08-F4B8-6418-74FD-405805290AAA}"/>
              </a:ext>
            </a:extLst>
          </p:cNvPr>
          <p:cNvSpPr txBox="1"/>
          <p:nvPr/>
        </p:nvSpPr>
        <p:spPr>
          <a:xfrm>
            <a:off x="5336147" y="2732899"/>
            <a:ext cx="6316825" cy="1077218"/>
          </a:xfrm>
          <a:prstGeom prst="rect">
            <a:avLst/>
          </a:prstGeom>
          <a:noFill/>
        </p:spPr>
        <p:txBody>
          <a:bodyPr wrap="square" rtlCol="0">
            <a:spAutoFit/>
          </a:bodyPr>
          <a:lstStyle/>
          <a:p>
            <a:pPr algn="just"/>
            <a:r>
              <a:rPr lang="en-US" sz="1600" b="0" i="0" dirty="0">
                <a:solidFill>
                  <a:schemeClr val="accent5">
                    <a:lumMod val="20000"/>
                    <a:lumOff val="80000"/>
                  </a:schemeClr>
                </a:solidFill>
                <a:effectLst/>
                <a:latin typeface="source-serif-pro"/>
              </a:rPr>
              <a:t>In an embedding space, similar words appear closer together or have similar embeddings. Such as the word ‘king’ will be more related to the word ‘queen’ and ‘royalty’, than with the word ‘zebra’. Similarly, ‘zebra’ will be more related to ‘horse’ and ‘stripes’, than with the word ‘emotion’.</a:t>
            </a:r>
            <a:endParaRPr lang="en-AE" sz="1600" dirty="0">
              <a:solidFill>
                <a:schemeClr val="accent5">
                  <a:lumMod val="20000"/>
                  <a:lumOff val="80000"/>
                </a:schemeClr>
              </a:solidFill>
            </a:endParaRPr>
          </a:p>
        </p:txBody>
      </p:sp>
      <p:pic>
        <p:nvPicPr>
          <p:cNvPr id="12" name="Picture 11">
            <a:extLst>
              <a:ext uri="{FF2B5EF4-FFF2-40B4-BE49-F238E27FC236}">
                <a16:creationId xmlns:a16="http://schemas.microsoft.com/office/drawing/2014/main" id="{70DA584A-A0DC-DB94-FED2-612B521A453C}"/>
              </a:ext>
            </a:extLst>
          </p:cNvPr>
          <p:cNvPicPr>
            <a:picLocks noChangeAspect="1"/>
          </p:cNvPicPr>
          <p:nvPr/>
        </p:nvPicPr>
        <p:blipFill>
          <a:blip r:embed="rId3"/>
          <a:stretch>
            <a:fillRect/>
          </a:stretch>
        </p:blipFill>
        <p:spPr>
          <a:xfrm>
            <a:off x="444760" y="4038501"/>
            <a:ext cx="4774678" cy="2713187"/>
          </a:xfrm>
          <a:prstGeom prst="rect">
            <a:avLst/>
          </a:prstGeom>
        </p:spPr>
      </p:pic>
      <p:pic>
        <p:nvPicPr>
          <p:cNvPr id="16" name="Picture 15">
            <a:extLst>
              <a:ext uri="{FF2B5EF4-FFF2-40B4-BE49-F238E27FC236}">
                <a16:creationId xmlns:a16="http://schemas.microsoft.com/office/drawing/2014/main" id="{6358B340-C53B-5572-CC17-D5C94EA29F0B}"/>
              </a:ext>
            </a:extLst>
          </p:cNvPr>
          <p:cNvPicPr>
            <a:picLocks noChangeAspect="1"/>
          </p:cNvPicPr>
          <p:nvPr/>
        </p:nvPicPr>
        <p:blipFill>
          <a:blip r:embed="rId4"/>
          <a:stretch>
            <a:fillRect/>
          </a:stretch>
        </p:blipFill>
        <p:spPr>
          <a:xfrm>
            <a:off x="6254620" y="4038501"/>
            <a:ext cx="5093028" cy="2682551"/>
          </a:xfrm>
          <a:prstGeom prst="rect">
            <a:avLst/>
          </a:prstGeom>
        </p:spPr>
      </p:pic>
    </p:spTree>
    <p:extLst>
      <p:ext uri="{BB962C8B-B14F-4D97-AF65-F5344CB8AC3E}">
        <p14:creationId xmlns:p14="http://schemas.microsoft.com/office/powerpoint/2010/main" val="194304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82EA0D4-2F66-DBD3-6A3A-A3584FD99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93" y="275351"/>
            <a:ext cx="4701661" cy="28317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F31415-2C85-7E86-7070-31F0F9EF2D39}"/>
              </a:ext>
            </a:extLst>
          </p:cNvPr>
          <p:cNvSpPr txBox="1"/>
          <p:nvPr/>
        </p:nvSpPr>
        <p:spPr>
          <a:xfrm>
            <a:off x="5233510" y="398129"/>
            <a:ext cx="6316825" cy="1323439"/>
          </a:xfrm>
          <a:prstGeom prst="rect">
            <a:avLst/>
          </a:prstGeom>
          <a:noFill/>
        </p:spPr>
        <p:txBody>
          <a:bodyPr wrap="square" rtlCol="0">
            <a:spAutoFit/>
          </a:bodyPr>
          <a:lstStyle/>
          <a:p>
            <a:pPr algn="just"/>
            <a:r>
              <a:rPr lang="en-US" sz="1600" dirty="0">
                <a:solidFill>
                  <a:schemeClr val="accent3">
                    <a:lumMod val="40000"/>
                    <a:lumOff val="60000"/>
                  </a:schemeClr>
                </a:solidFill>
                <a:latin typeface="source-serif-pro"/>
              </a:rPr>
              <a:t>We first find the weights by multiplying (dot product) the initial embedding of the first word with the embedding of all other words in the sentence. These weights (W11 to W19) are also normalized to have a sum of 1. Next, these weights are multiplied with the initial embeddings of all the words in the sentence.</a:t>
            </a:r>
            <a:endParaRPr lang="en-AE" sz="1600" dirty="0">
              <a:solidFill>
                <a:schemeClr val="accent3">
                  <a:lumMod val="40000"/>
                  <a:lumOff val="60000"/>
                </a:schemeClr>
              </a:solidFill>
            </a:endParaRPr>
          </a:p>
        </p:txBody>
      </p:sp>
      <p:sp>
        <p:nvSpPr>
          <p:cNvPr id="5" name="TextBox 4">
            <a:extLst>
              <a:ext uri="{FF2B5EF4-FFF2-40B4-BE49-F238E27FC236}">
                <a16:creationId xmlns:a16="http://schemas.microsoft.com/office/drawing/2014/main" id="{2CFBB35D-903D-46C8-13A7-DE3224E05B3F}"/>
              </a:ext>
            </a:extLst>
          </p:cNvPr>
          <p:cNvSpPr txBox="1"/>
          <p:nvPr/>
        </p:nvSpPr>
        <p:spPr>
          <a:xfrm>
            <a:off x="5233510" y="1883813"/>
            <a:ext cx="6653690" cy="1569660"/>
          </a:xfrm>
          <a:prstGeom prst="rect">
            <a:avLst/>
          </a:prstGeom>
          <a:noFill/>
        </p:spPr>
        <p:txBody>
          <a:bodyPr wrap="square" rtlCol="0">
            <a:spAutoFit/>
          </a:bodyPr>
          <a:lstStyle>
            <a:defPPr>
              <a:defRPr lang="en-US"/>
            </a:defPPr>
            <a:lvl1pPr algn="just">
              <a:defRPr sz="1600">
                <a:solidFill>
                  <a:schemeClr val="accent3">
                    <a:lumMod val="40000"/>
                    <a:lumOff val="60000"/>
                  </a:schemeClr>
                </a:solidFill>
                <a:latin typeface="source-serif-pro"/>
              </a:defRPr>
            </a:lvl1pPr>
          </a:lstStyle>
          <a:p>
            <a:r>
              <a:rPr lang="en-US" dirty="0">
                <a:solidFill>
                  <a:schemeClr val="accent5">
                    <a:lumMod val="20000"/>
                    <a:lumOff val="80000"/>
                  </a:schemeClr>
                </a:solidFill>
              </a:rPr>
              <a:t>W11 V1 + W12 V2 + …. W19 V9 = Y1</a:t>
            </a:r>
          </a:p>
          <a:p>
            <a:r>
              <a:rPr lang="en-US" dirty="0">
                <a:solidFill>
                  <a:schemeClr val="accent5">
                    <a:lumMod val="20000"/>
                    <a:lumOff val="80000"/>
                  </a:schemeClr>
                </a:solidFill>
              </a:rPr>
              <a:t>W11 to W19 are all weights that have the context of the first word V1. So when we are multiplying these weights to each word, </a:t>
            </a:r>
            <a:r>
              <a:rPr lang="en-US" b="1" dirty="0">
                <a:solidFill>
                  <a:schemeClr val="accent5">
                    <a:lumMod val="20000"/>
                    <a:lumOff val="80000"/>
                  </a:schemeClr>
                </a:solidFill>
              </a:rPr>
              <a:t>we are essentially reweighing all the other words towards the first word. </a:t>
            </a:r>
            <a:r>
              <a:rPr lang="en-US" dirty="0">
                <a:solidFill>
                  <a:schemeClr val="accent5">
                    <a:lumMod val="20000"/>
                    <a:lumOff val="80000"/>
                  </a:schemeClr>
                </a:solidFill>
              </a:rPr>
              <a:t>So in a sense, the word ‘Bark’ is now tending more towards the words ‘dog’ and ‘cute’, rather than the word that comes right after it. And this, in a way gives some </a:t>
            </a:r>
            <a:r>
              <a:rPr lang="en-US" b="1" dirty="0">
                <a:solidFill>
                  <a:schemeClr val="accent5">
                    <a:lumMod val="20000"/>
                    <a:lumOff val="80000"/>
                  </a:schemeClr>
                </a:solidFill>
              </a:rPr>
              <a:t>context.</a:t>
            </a:r>
          </a:p>
        </p:txBody>
      </p:sp>
      <p:pic>
        <p:nvPicPr>
          <p:cNvPr id="2052" name="Picture 4">
            <a:extLst>
              <a:ext uri="{FF2B5EF4-FFF2-40B4-BE49-F238E27FC236}">
                <a16:creationId xmlns:a16="http://schemas.microsoft.com/office/drawing/2014/main" id="{CC78C46A-FB96-7891-65FC-4F07DEB7F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973" y="3522411"/>
            <a:ext cx="3397898" cy="31855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F30C82C-3A77-0642-6A8A-C9645361F772}"/>
              </a:ext>
            </a:extLst>
          </p:cNvPr>
          <p:cNvSpPr txBox="1"/>
          <p:nvPr/>
        </p:nvSpPr>
        <p:spPr>
          <a:xfrm>
            <a:off x="776588" y="4306184"/>
            <a:ext cx="4635167" cy="1815882"/>
          </a:xfrm>
          <a:prstGeom prst="rect">
            <a:avLst/>
          </a:prstGeom>
          <a:noFill/>
        </p:spPr>
        <p:txBody>
          <a:bodyPr wrap="square" rtlCol="0">
            <a:spAutoFit/>
          </a:bodyPr>
          <a:lstStyle>
            <a:defPPr>
              <a:defRPr lang="en-US"/>
            </a:defPPr>
            <a:lvl1pPr algn="just">
              <a:defRPr sz="1600">
                <a:solidFill>
                  <a:schemeClr val="accent3">
                    <a:lumMod val="40000"/>
                    <a:lumOff val="60000"/>
                  </a:schemeClr>
                </a:solidFill>
                <a:latin typeface="source-serif-pro"/>
              </a:defRPr>
            </a:lvl1pPr>
          </a:lstStyle>
          <a:p>
            <a:r>
              <a:rPr lang="en-US" dirty="0">
                <a:solidFill>
                  <a:schemeClr val="accent5">
                    <a:lumMod val="60000"/>
                    <a:lumOff val="40000"/>
                  </a:schemeClr>
                </a:solidFill>
              </a:rPr>
              <a:t>What is interesting here is that no weights are trained, the order or proximity of the words have no influence on each other. Also, the process has no dependency on the length of the sentence, that is, more or fewer words in a sentence do not matter. This approach of adding some context to the words in a sentence is known </a:t>
            </a:r>
            <a:r>
              <a:rPr lang="en-US" b="1" dirty="0">
                <a:solidFill>
                  <a:schemeClr val="accent5">
                    <a:lumMod val="60000"/>
                    <a:lumOff val="40000"/>
                  </a:schemeClr>
                </a:solidFill>
              </a:rPr>
              <a:t>as Self-Attention</a:t>
            </a:r>
            <a:r>
              <a:rPr lang="en-US" dirty="0">
                <a:solidFill>
                  <a:schemeClr val="accent5">
                    <a:lumMod val="60000"/>
                    <a:lumOff val="40000"/>
                  </a:schemeClr>
                </a:solidFill>
              </a:rPr>
              <a:t>.</a:t>
            </a:r>
            <a:endParaRPr lang="en-US" b="1" dirty="0">
              <a:solidFill>
                <a:schemeClr val="accent5">
                  <a:lumMod val="60000"/>
                  <a:lumOff val="40000"/>
                </a:schemeClr>
              </a:solidFill>
            </a:endParaRPr>
          </a:p>
        </p:txBody>
      </p:sp>
    </p:spTree>
    <p:extLst>
      <p:ext uri="{BB962C8B-B14F-4D97-AF65-F5344CB8AC3E}">
        <p14:creationId xmlns:p14="http://schemas.microsoft.com/office/powerpoint/2010/main" val="293786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052"/>
                                        </p:tgtEl>
                                        <p:attrNameLst>
                                          <p:attrName>style.visibility</p:attrName>
                                        </p:attrNameLst>
                                      </p:cBhvr>
                                      <p:to>
                                        <p:strVal val="visible"/>
                                      </p:to>
                                    </p:set>
                                    <p:animEffect transition="in" filter="barn(inVertical)">
                                      <p:cBhvr>
                                        <p:cTn id="28" dur="500"/>
                                        <p:tgtEl>
                                          <p:spTgt spid="2052"/>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04C6BCC-A38B-4625-90E6-7D3BBA3909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96F0E7-E7B5-406E-8E94-F0043B2AC7F6}">
  <ds:schemaRefs>
    <ds:schemaRef ds:uri="http://schemas.microsoft.com/sharepoint/v3/contenttype/forms"/>
  </ds:schemaRefs>
</ds:datastoreItem>
</file>

<file path=customXml/itemProps3.xml><?xml version="1.0" encoding="utf-8"?>
<ds:datastoreItem xmlns:ds="http://schemas.openxmlformats.org/officeDocument/2006/customXml" ds:itemID="{AC41CBB0-BAA0-4983-8F2B-E10AF3358DA8}">
  <ds:schemaRefs>
    <ds:schemaRef ds:uri="http://schemas.microsoft.com/office/2006/documentManagement/types"/>
    <ds:schemaRef ds:uri="71af3243-3dd4-4a8d-8c0d-dd76da1f02a5"/>
    <ds:schemaRef ds:uri="http://schemas.microsoft.com/office/infopath/2007/PartnerControls"/>
    <ds:schemaRef ds:uri="http://purl.org/dc/dcmitype/"/>
    <ds:schemaRef ds:uri="16c05727-aa75-4e4a-9b5f-8a80a1165891"/>
    <ds:schemaRef ds:uri="http://purl.org/dc/elements/1.1/"/>
    <ds:schemaRef ds:uri="http://schemas.openxmlformats.org/package/2006/metadata/core-properties"/>
    <ds:schemaRef ds:uri="http://purl.org/dc/term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881</TotalTime>
  <Words>1592</Words>
  <Application>Microsoft Office PowerPoint</Application>
  <PresentationFormat>Widescreen</PresentationFormat>
  <Paragraphs>56</Paragraphs>
  <Slides>14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14</vt:i4>
      </vt:variant>
    </vt:vector>
  </HeadingPairs>
  <TitlesOfParts>
    <vt:vector size="20" baseType="lpstr">
      <vt:lpstr>Arial</vt:lpstr>
      <vt:lpstr>Calibri</vt:lpstr>
      <vt:lpstr>Calibri Light</vt:lpstr>
      <vt:lpstr>Söhne</vt:lpstr>
      <vt:lpstr>source-serif-pro</vt:lpstr>
      <vt:lpstr>Celestial</vt:lpstr>
      <vt:lpstr>Chatgpt</vt:lpstr>
      <vt:lpstr>Neural networks</vt:lpstr>
      <vt:lpstr>PowerPoint Presentation</vt:lpstr>
      <vt:lpstr>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SYED MEESAM ALI NAQVI</dc:creator>
  <cp:lastModifiedBy>SYED MEESAM ALI NAQVI</cp:lastModifiedBy>
  <cp:revision>24</cp:revision>
  <cp:lastPrinted>2023-04-06T10:21:54Z</cp:lastPrinted>
  <dcterms:created xsi:type="dcterms:W3CDTF">2023-04-05T20:56:06Z</dcterms:created>
  <dcterms:modified xsi:type="dcterms:W3CDTF">2023-04-07T01:31:04Z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2023-04-05T20:56:06Z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fc768dad-6ce9-40fd-a8d9-5535e8b75f6e</vt:lpwstr>
  </property>
  <property fmtid="{D5CDD505-2E9C-101B-9397-08002B2CF9AE}" pid="8" name="MSIP_Label_defa4170-0d19-0005-0004-bc88714345d2_ActionId">
    <vt:lpwstr>86e9fb74-103d-4370-abeb-8936b24fa11e</vt:lpwstr>
  </property>
  <property fmtid="{D5CDD505-2E9C-101B-9397-08002B2CF9AE}" pid="9" name="MSIP_Label_defa4170-0d19-0005-0004-bc88714345d2_ContentBits">
    <vt:lpwstr>0</vt:lpwstr>
  </property>
</Properties>
</file>