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504" r:id="rId3"/>
    <p:sldId id="588" r:id="rId4"/>
    <p:sldId id="584" r:id="rId5"/>
    <p:sldId id="569" r:id="rId6"/>
    <p:sldId id="594" r:id="rId7"/>
    <p:sldId id="589" r:id="rId8"/>
    <p:sldId id="570" r:id="rId9"/>
    <p:sldId id="586" r:id="rId10"/>
    <p:sldId id="585" r:id="rId11"/>
    <p:sldId id="590" r:id="rId12"/>
    <p:sldId id="591" r:id="rId13"/>
    <p:sldId id="592" r:id="rId14"/>
    <p:sldId id="593" r:id="rId15"/>
    <p:sldId id="4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eq, Syed" initials="TS" lastIdx="3" clrIdx="0">
    <p:extLst>
      <p:ext uri="{19B8F6BF-5375-455C-9EA6-DF929625EA0E}">
        <p15:presenceInfo xmlns:p15="http://schemas.microsoft.com/office/powerpoint/2012/main" userId="Tareq, Syed" providerId="None"/>
      </p:ext>
    </p:extLst>
  </p:cmAuthor>
  <p:cmAuthor id="2" name="Tareq, Syed" initials="TS [2]" lastIdx="3" clrIdx="1">
    <p:extLst>
      <p:ext uri="{19B8F6BF-5375-455C-9EA6-DF929625EA0E}">
        <p15:presenceInfo xmlns:p15="http://schemas.microsoft.com/office/powerpoint/2012/main" userId="S-1-5-21-589591034-610606805-2375191324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2" autoAdjust="0"/>
  </p:normalViewPr>
  <p:slideViewPr>
    <p:cSldViewPr snapToGrid="0">
      <p:cViewPr varScale="1">
        <p:scale>
          <a:sx n="80" d="100"/>
          <a:sy n="80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18T06:09:37.4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CC52-D416-4246-9CA6-21C5A10A749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E971-A0B8-4213-A49D-B6E1926D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BB4-98F4-4685-85D0-D498D15C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A0B3-746E-4BA0-87FD-68F09423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5906-42F1-4784-8E65-E213CF15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79D3-7214-4B2E-AC29-E10B6D87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978F-3D72-49E6-8D8D-C1A00F81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EA89-389B-4DF3-87E2-ABABD392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9BBBE-6903-4C11-BC71-85520F04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3A23-C6FA-4879-9D27-3222BCC9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8C82-C878-4E31-B203-C3C91253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492B-D3EA-4127-892A-B36A8762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002BB-CF4B-43C0-8788-5964913C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34978-8192-417C-A6A5-1D481F72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3CD3-7006-47CD-8410-AA429D5F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FA6E-8F02-4379-A475-690661F3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B8A-D59B-437E-84B8-759B90DD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052-F006-49B0-9735-FED0BEB2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79C1-8E93-4FC1-A233-1805EBB8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0618-0299-4A99-9861-B26DE842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0821-22D8-4019-B808-B21867B3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FECA-7D98-44FC-8321-32307A6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B9DF-4DAB-4BD8-BAF5-7B90FB6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7852-AF8C-4729-8D01-84CE5627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748B-E675-4E0E-B308-10AD14F1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92D2-0250-4C33-978F-23273D6F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EBE4-4CD7-4D7F-AAE7-B9EDCA98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59D5-9D0B-4532-B390-B2AECDC6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1BFE-A387-4AF1-8C02-81475E391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1AF1-F318-4EEF-958B-061B1E52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B555-1C52-4829-A682-8B100F26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EAA5-7DE0-4364-ACEC-FB2740D0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E7C1-010E-475B-8BE7-0A4A7502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748-588E-4F56-A303-4A0E8E5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FE8A-CF92-4DA7-A262-85BAC703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252EA-DF81-499E-AA25-4003572A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2F74F-C89E-459F-BE45-D1F40EFA7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B5BC9-9EB0-45A3-92E4-2B5A4AE7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FDA4C-066C-4C1E-B52C-8109DD31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369C9-8206-40AB-B2B4-0480BE16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909F2-FE30-4108-8B1F-91A264CC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C701-DC67-4ACD-A4DD-417208F0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577D8-CD4B-4EEE-A8A2-04EDC0D1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E453F-AD57-43DF-846A-2AE56CE9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2FCBC-D9A3-449B-B642-F24F1F42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9FC7D-A671-423B-812C-BB510C7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0AC4-0C68-4D7A-AE87-94EF57F0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CF86-89B9-4CBF-BA26-6130E19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82DC-3D7C-49EC-85F9-5F73C884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5F90-FAF3-44AF-BCEC-E7EA889C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D1846-742C-46F1-9F27-938F25989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EBD3-A849-411C-A9AC-85344D75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70F02-277B-4EEE-A1F3-BC53D830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0C14B-7C54-4D91-A30D-7D371A8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280A-C68D-4D61-B12F-E4FB7BC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E4AC3-61D5-47DD-BCEC-E1E0A3C77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27B1D-6E34-4420-9D86-FE0C9418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1F89-F412-46E8-833A-C30F7699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C588-6B1F-4781-B64C-F8F3023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EDF8-5310-4E59-B893-8A6DE31B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7D5F-E246-4062-A15A-86358836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3739-85D0-4E17-810B-9A47FDFA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563A-8B2C-4C32-93CF-5122DB69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7CB8-A8E1-438A-B27B-A72FD43222E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5AE2-2744-4D42-B2D1-84F1D8A0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1B09-8A4E-44E0-94C1-D439C1216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DAC4-A512-40BB-8E49-836D630B5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1-1050/14/5/2887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tionaljournalssrg.org/IJCE/2015/Volume2-Issue5/IJCE-V2I5P112.pd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oymech.org/Useful_Tables/Mechanics/Plates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60448" y="858874"/>
            <a:ext cx="8229600" cy="2493926"/>
          </a:xfrm>
          <a:prstGeom prst="rect">
            <a:avLst/>
          </a:prstGeom>
        </p:spPr>
        <p:txBody>
          <a:bodyPr rtlCol="0">
            <a:normAutofit fontScale="975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Strength Analysis</a:t>
            </a:r>
            <a:endParaRPr lang="en-US" sz="3700" b="0" dirty="0">
              <a:solidFill>
                <a:schemeClr val="accent2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9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ENCH </a:t>
            </a:r>
            <a:r>
              <a:rPr lang="en-US" sz="29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5910 / ENCH 7997</a:t>
            </a:r>
            <a:endParaRPr lang="en-US" sz="3700" b="0" dirty="0">
              <a:solidFill>
                <a:schemeClr val="accent2"/>
              </a:solidFill>
              <a:effectLst/>
            </a:endParaRPr>
          </a:p>
          <a:p>
            <a:br>
              <a:rPr lang="en-US" sz="2800" dirty="0"/>
            </a:br>
            <a:r>
              <a:rPr lang="en-US" sz="2800" dirty="0"/>
              <a:t>                               </a:t>
            </a:r>
            <a:r>
              <a:rPr lang="en-US" sz="4100" dirty="0">
                <a:solidFill>
                  <a:schemeClr val="accent4"/>
                </a:solidFill>
              </a:rPr>
              <a:t>TMOS AEROGEL</a:t>
            </a:r>
            <a:endParaRPr lang="en-US" sz="28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00200" y="2779111"/>
            <a:ext cx="8991600" cy="2250090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Syed Mohammed Tareq 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Department of Computational Science and Engineering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55917" y="1818198"/>
            <a:ext cx="815340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mage result for univ of tennessee chattanooga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534024"/>
            <a:ext cx="45148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3314699" y="504825"/>
            <a:ext cx="675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95% EtOH as Solvent Exchange (7 Days)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B432-95D8-4E08-BBF1-516B83325DD2}"/>
              </a:ext>
            </a:extLst>
          </p:cNvPr>
          <p:cNvSpPr txBox="1"/>
          <p:nvPr/>
        </p:nvSpPr>
        <p:spPr>
          <a:xfrm>
            <a:off x="8905875" y="1857375"/>
            <a:ext cx="2476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Fracture initiation loads are more for sealed samples than unsealed.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is more in case sealed one for sample 1. But it is reverse for sample 2.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D9C480C-8901-417A-9EED-4F9E4775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48273"/>
            <a:ext cx="7305675" cy="461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cracked with a load 1.45 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2714625" y="549352"/>
            <a:ext cx="676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95% EtOH as Solvent Exchange (7 days) 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5FC5BD44-444A-4140-AA67-B9B6DCDAC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56202"/>
            <a:ext cx="6829426" cy="478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D0DEE-CC73-4510-B992-1A6EC683AE54}"/>
              </a:ext>
            </a:extLst>
          </p:cNvPr>
          <p:cNvSpPr txBox="1"/>
          <p:nvPr/>
        </p:nvSpPr>
        <p:spPr>
          <a:xfrm>
            <a:off x="8267699" y="1933575"/>
            <a:ext cx="2495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stress can be absorbed by sealed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Strain is less in case of sealed sample for sample 1. But for sample 2 it is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cracked with a load 1.45 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2714625" y="549352"/>
            <a:ext cx="676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Vacuum sealing with double layer </a:t>
            </a:r>
          </a:p>
        </p:txBody>
      </p:sp>
      <p:pic>
        <p:nvPicPr>
          <p:cNvPr id="14338" name="Picture 2" descr="https://lh3.googleusercontent.com/DDUu0isSuxFjo6L5B7FAz-cbGVfXcxa7Y0N7XhfZZwJOJLoH48FvGZ43s96JHgas6WaH6Esm3ko3xexnHYWwDgzAVp_dgDubaIsD8_4BjXqn_xSUvSbPWP4Nd_buwjypRbMuYaoaYhcHPv5SZjXuaeI37ZM55_OfKDYDh7Dv8mIFMyYcfkrMeZQ6Lx32_GfWZb0O1W4AtPL-RtrqFCE1oYGmggut86BU4bp1lLMLG9NPrqONysrd367XxOZ1iV3oYbCym7yC2Ub7SuZaXg0uCwq99uumcl3vah6UwWcWb-VCfdXgkJE1M3rYgfUT6BAQ2soPgr5nVH9Pn8UwY7AUWrIT037nWXWczKfmEruxf7HKmXyTOTxi_LFRlzLnMBZTovQPq2rB13Rb9etCpAZcSBG2yVQ--P1cdUDJrPfGwZ9RWOnLt4bDy0UmkiFcr-sNgYf-KSuC-GSUnDYiQ7HoM_fQqEqd971PqAJVpmsSJRWC9MWwHRzCaH8JkTb6npNuqd8HgvMRSWshKanYEACl6P53KtGwoHEL_RZGOUA_JU5SVbeI0nCfpYGn_f_CsEUbmGHOSgIIUm7Jg9utpF_7hIk5yCjOK0OBzhx1GJjzKngiUZMq04zdgg5zFlt-DsVyRMYDxFglos_HGMEUpPAUE2N1k6XzFiIwVw84LiefX_7zyNq1C4zYHU5L2DzJX3E-TF_6xur5nlIoqvewpipHh0txxcEcpInpzqkQ-Pz__RCviVXk5C4YsaYSa3TENWcO9219YU21dVwjx-72SZlXsgAyaSmKyg4ybQ=w570-h1012-no?authuser=0">
            <a:extLst>
              <a:ext uri="{FF2B5EF4-FFF2-40B4-BE49-F238E27FC236}">
                <a16:creationId xmlns:a16="http://schemas.microsoft.com/office/drawing/2014/main" id="{73F078BB-039B-407E-BE8D-98141215D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0" t="3756" r="19015" b="9160"/>
          <a:stretch/>
        </p:blipFill>
        <p:spPr bwMode="auto">
          <a:xfrm rot="16200000">
            <a:off x="4023260" y="812999"/>
            <a:ext cx="2554807" cy="59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619D7-F7D1-4E1D-8583-D98B45CE7E1B}"/>
              </a:ext>
            </a:extLst>
          </p:cNvPr>
          <p:cNvSpPr txBox="1"/>
          <p:nvPr/>
        </p:nvSpPr>
        <p:spPr>
          <a:xfrm>
            <a:off x="2105025" y="186690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EC81B-F0C6-4942-8446-7BB236AC58E8}"/>
              </a:ext>
            </a:extLst>
          </p:cNvPr>
          <p:cNvSpPr txBox="1"/>
          <p:nvPr/>
        </p:nvSpPr>
        <p:spPr>
          <a:xfrm>
            <a:off x="6486525" y="186690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seal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C6BEB07-6BCD-448F-837C-B7A5EA030437}"/>
              </a:ext>
            </a:extLst>
          </p:cNvPr>
          <p:cNvCxnSpPr/>
          <p:nvPr/>
        </p:nvCxnSpPr>
        <p:spPr>
          <a:xfrm rot="16200000" flipH="1">
            <a:off x="3143250" y="2095500"/>
            <a:ext cx="762000" cy="6286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8916BC7-0A16-4CD6-A5A9-F885E1668742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6096001" y="2051565"/>
            <a:ext cx="390525" cy="739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E83168-3285-4290-8ECB-9C60A944F5F6}"/>
              </a:ext>
            </a:extLst>
          </p:cNvPr>
          <p:cNvSpPr txBox="1"/>
          <p:nvPr/>
        </p:nvSpPr>
        <p:spPr>
          <a:xfrm>
            <a:off x="8743952" y="2428875"/>
            <a:ext cx="24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seal seems to be better sealed. Sample is tightly 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strength analysis it be characterized.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cracked with a load 1.45 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2743199" y="571500"/>
            <a:ext cx="673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Literature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AEB0-6566-41F9-9C40-D79E44219AA2}"/>
              </a:ext>
            </a:extLst>
          </p:cNvPr>
          <p:cNvSpPr/>
          <p:nvPr/>
        </p:nvSpPr>
        <p:spPr>
          <a:xfrm>
            <a:off x="1981200" y="1356202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Article #1: </a:t>
            </a:r>
          </a:p>
          <a:p>
            <a:endParaRPr lang="en-US" dirty="0"/>
          </a:p>
          <a:p>
            <a:r>
              <a:rPr lang="en-US" dirty="0"/>
              <a:t>Aesthetic Aerogel Window Design for Sustainable Buildings </a:t>
            </a:r>
          </a:p>
          <a:p>
            <a:endParaRPr lang="en-US" dirty="0"/>
          </a:p>
          <a:p>
            <a:r>
              <a:rPr lang="en-US" dirty="0"/>
              <a:t>Take away.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Monolithic-silica-aerogel were  used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Transport of heat through windows account for more than 25% of heating and cooling losses in residential building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It does not have optical clarity of vision glass, due to light scatterings and often have surface imperfections, thus less appealing for glazing applications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Variety of approaches were used to improve the quality, so that they become aesthetically pleasing.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37433-0319-44A0-9809-F2EC2BCBB62A}"/>
              </a:ext>
            </a:extLst>
          </p:cNvPr>
          <p:cNvSpPr/>
          <p:nvPr/>
        </p:nvSpPr>
        <p:spPr>
          <a:xfrm>
            <a:off x="3457019" y="6334125"/>
            <a:ext cx="5048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https://www.mdpi.com/2071-1050/14/5/2887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cracked with a load 1.45 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2714625" y="549352"/>
            <a:ext cx="676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Future Plan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10072-2688-46CE-ADFB-611512B0EC91}"/>
              </a:ext>
            </a:extLst>
          </p:cNvPr>
          <p:cNvSpPr txBox="1"/>
          <p:nvPr/>
        </p:nvSpPr>
        <p:spPr>
          <a:xfrm>
            <a:off x="2571750" y="2524124"/>
            <a:ext cx="771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Vacuum sealing with various options and test the change in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liquid CO</a:t>
            </a:r>
            <a:r>
              <a:rPr lang="en-US" baseline="-25000" dirty="0"/>
              <a:t>2</a:t>
            </a:r>
            <a:r>
              <a:rPr lang="en-US" dirty="0"/>
              <a:t> arrives, new set of perfect sample will be made ready using CPD and then strength analysis.</a:t>
            </a:r>
          </a:p>
        </p:txBody>
      </p:sp>
    </p:spTree>
    <p:extLst>
      <p:ext uri="{BB962C8B-B14F-4D97-AF65-F5344CB8AC3E}">
        <p14:creationId xmlns:p14="http://schemas.microsoft.com/office/powerpoint/2010/main" val="347402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B4B2E4-7E5F-4FED-A394-AE5F2EB5C760}"/>
              </a:ext>
            </a:extLst>
          </p:cNvPr>
          <p:cNvSpPr txBox="1"/>
          <p:nvPr/>
        </p:nvSpPr>
        <p:spPr>
          <a:xfrm>
            <a:off x="4903597" y="551403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Conclusion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9A0FA-74CD-4AA4-A977-DFBBCDD1B847}"/>
              </a:ext>
            </a:extLst>
          </p:cNvPr>
          <p:cNvSpPr txBox="1"/>
          <p:nvPr/>
        </p:nvSpPr>
        <p:spPr>
          <a:xfrm>
            <a:off x="2495550" y="2371725"/>
            <a:ext cx="7572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Better result can be found from the samples dried with 100 % EtOH. </a:t>
            </a:r>
          </a:p>
        </p:txBody>
      </p:sp>
    </p:spTree>
    <p:extLst>
      <p:ext uri="{BB962C8B-B14F-4D97-AF65-F5344CB8AC3E}">
        <p14:creationId xmlns:p14="http://schemas.microsoft.com/office/powerpoint/2010/main" val="39600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788921-44DC-4CCF-95D1-CBDBA5973E6F}"/>
              </a:ext>
            </a:extLst>
          </p:cNvPr>
          <p:cNvSpPr txBox="1"/>
          <p:nvPr/>
        </p:nvSpPr>
        <p:spPr>
          <a:xfrm>
            <a:off x="1608217" y="2609851"/>
            <a:ext cx="85263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b="0" i="0" u="none" strike="noStrike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chemeClr val="accent4"/>
                </a:solidFill>
                <a:latin typeface="Times New Roman" panose="02020603050405020304" pitchFamily="18" charset="0"/>
              </a:rPr>
              <a:t>Propanol as Solvent Exchange 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chemeClr val="accent4"/>
                </a:solidFill>
                <a:latin typeface="Times New Roman" panose="02020603050405020304" pitchFamily="18" charset="0"/>
              </a:rPr>
              <a:t> 95% EtOH as Solvent Exchange </a:t>
            </a:r>
            <a:r>
              <a:rPr lang="en-US" sz="44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2EBEA7-28C2-4E7E-9428-C8F142BBB213}"/>
              </a:ext>
            </a:extLst>
          </p:cNvPr>
          <p:cNvCxnSpPr/>
          <p:nvPr/>
        </p:nvCxnSpPr>
        <p:spPr>
          <a:xfrm>
            <a:off x="2255917" y="1144961"/>
            <a:ext cx="8153400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AE28C-10DC-4EF0-A63A-7E7C83B9FCFD}"/>
              </a:ext>
            </a:extLst>
          </p:cNvPr>
          <p:cNvSpPr txBox="1"/>
          <p:nvPr/>
        </p:nvSpPr>
        <p:spPr>
          <a:xfrm>
            <a:off x="4743449" y="352424"/>
            <a:ext cx="168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55901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4886326" y="495300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Background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A594B-12DC-4811-B4F6-2ADF4E0DFB2D}"/>
              </a:ext>
            </a:extLst>
          </p:cNvPr>
          <p:cNvSpPr txBox="1"/>
          <p:nvPr/>
        </p:nvSpPr>
        <p:spPr>
          <a:xfrm>
            <a:off x="2295525" y="2213547"/>
            <a:ext cx="7810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Classical plate theory is used for calculating flexural parameters of an isotropic circular plate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supported circular plate subjected to Centre concentrated or Pont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</a:p>
          <a:p>
            <a:r>
              <a:rPr lang="en-US" dirty="0">
                <a:hlinkClick r:id="rId3"/>
              </a:rPr>
              <a:t>https://www.internationaljournalssrg.org/IJCE/2015/Volume2-Issue5/IJCE-V2I5P112.pdf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3400426" y="2743200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Propanol as solvent exchange</a:t>
            </a:r>
          </a:p>
        </p:txBody>
      </p:sp>
    </p:spTree>
    <p:extLst>
      <p:ext uri="{BB962C8B-B14F-4D97-AF65-F5344CB8AC3E}">
        <p14:creationId xmlns:p14="http://schemas.microsoft.com/office/powerpoint/2010/main" val="412522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FA611F1-871A-41F1-9903-18DE63E04131}"/>
              </a:ext>
            </a:extLst>
          </p:cNvPr>
          <p:cNvSpPr/>
          <p:nvPr/>
        </p:nvSpPr>
        <p:spPr>
          <a:xfrm>
            <a:off x="3573839" y="710684"/>
            <a:ext cx="4477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Propanol as solvent exchange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6112E-2E51-42C9-A3A9-488438C5FD22}"/>
              </a:ext>
            </a:extLst>
          </p:cNvPr>
          <p:cNvSpPr txBox="1"/>
          <p:nvPr/>
        </p:nvSpPr>
        <p:spPr>
          <a:xfrm>
            <a:off x="8801100" y="1781178"/>
            <a:ext cx="2581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Fracture initiation load of sealed sample  is more than unsealed one for 21 days sample. It is reverse for 16 days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Unsealed sample can absorb more strain than sealed.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16 days sample can absorb more load than 21 days 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3DDA49-510B-409F-895E-89676215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2" y="1356202"/>
            <a:ext cx="7536740" cy="471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8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DC5EA8-DFF7-4034-91FB-689911BFF119}"/>
              </a:ext>
            </a:extLst>
          </p:cNvPr>
          <p:cNvSpPr txBox="1"/>
          <p:nvPr/>
        </p:nvSpPr>
        <p:spPr>
          <a:xfrm>
            <a:off x="3400426" y="581025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Propanol as solvent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971CF1-4C7C-4784-A1FF-8F975529D3D9}"/>
                  </a:ext>
                </a:extLst>
              </p:cNvPr>
              <p:cNvSpPr txBox="1"/>
              <p:nvPr/>
            </p:nvSpPr>
            <p:spPr>
              <a:xfrm>
                <a:off x="3400427" y="2133757"/>
                <a:ext cx="3571874" cy="2948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Equation for  stress calculation: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/>
                      <m:t>𝜎</m:t>
                    </m:r>
                    <m:r>
                      <a:rPr lang="en-US" i="1" smtClean="0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6</m:t>
                        </m:r>
                        <m:r>
                          <a:rPr lang="en-US" i="1"/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𝑡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𝑃</m:t>
                        </m:r>
                      </m:num>
                      <m:den>
                        <m:r>
                          <a:rPr lang="en-US" i="1"/>
                          <m:t>4</m:t>
                        </m:r>
                        <m:r>
                          <a:rPr lang="en-US" i="1"/>
                          <m:t>𝜋</m:t>
                        </m:r>
                      </m:den>
                    </m:f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1+</m:t>
                            </m:r>
                            <m:r>
                              <a:rPr lang="en-US" i="1"/>
                              <m:t>𝑣</m:t>
                            </m:r>
                          </m:e>
                        </m:d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a:rPr lang="en-US" i="1"/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i="1"/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/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Strain,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0.552 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971CF1-4C7C-4784-A1FF-8F975529D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427" y="2133757"/>
                <a:ext cx="3571874" cy="2948949"/>
              </a:xfrm>
              <a:prstGeom prst="rect">
                <a:avLst/>
              </a:prstGeom>
              <a:blipFill>
                <a:blip r:embed="rId3"/>
                <a:stretch>
                  <a:fillRect l="-4096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4DC50-E5BA-4D13-B818-090BA8EC931E}"/>
                  </a:ext>
                </a:extLst>
              </p:cNvPr>
              <p:cNvSpPr txBox="1"/>
              <p:nvPr/>
            </p:nvSpPr>
            <p:spPr>
              <a:xfrm>
                <a:off x="6819901" y="2828926"/>
                <a:ext cx="3533771" cy="203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,</a:t>
                </a:r>
              </a:p>
              <a:p>
                <a:r>
                  <a:rPr lang="en-US" dirty="0"/>
                  <a:t>P= Load</a:t>
                </a:r>
              </a:p>
              <a:p>
                <a:r>
                  <a:rPr lang="en-US" dirty="0"/>
                  <a:t>r= Radius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</m:oMath>
                </a14:m>
                <a:r>
                  <a:rPr lang="en-US" dirty="0"/>
                  <a:t>= Poison ratio</a:t>
                </a:r>
              </a:p>
              <a:p>
                <a:r>
                  <a:rPr lang="en-US" dirty="0"/>
                  <a:t>E= Young modulus of elasticity</a:t>
                </a:r>
              </a:p>
              <a:p>
                <a:r>
                  <a:rPr lang="en-US" dirty="0"/>
                  <a:t>T= Thickness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4DC50-E5BA-4D13-B818-090BA8EC9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1" y="2828926"/>
                <a:ext cx="3533771" cy="2031324"/>
              </a:xfrm>
              <a:prstGeom prst="rect">
                <a:avLst/>
              </a:prstGeom>
              <a:blipFill>
                <a:blip r:embed="rId4"/>
                <a:stretch>
                  <a:fillRect l="-1554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92646D7-2F1E-4DE8-9622-49BE5C6C7A7A}"/>
              </a:ext>
            </a:extLst>
          </p:cNvPr>
          <p:cNvSpPr/>
          <p:nvPr/>
        </p:nvSpPr>
        <p:spPr>
          <a:xfrm>
            <a:off x="3234255" y="6320909"/>
            <a:ext cx="5723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https://roymech.org/Useful_Tables/Mechanics/Plates.html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7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34496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3562350" y="390524"/>
            <a:ext cx="513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Propanol as Solvent Exchange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D3C22-DFFE-4F9A-ADB4-44F42D80C1A1}"/>
              </a:ext>
            </a:extLst>
          </p:cNvPr>
          <p:cNvSpPr txBox="1"/>
          <p:nvPr/>
        </p:nvSpPr>
        <p:spPr>
          <a:xfrm>
            <a:off x="8124825" y="1609725"/>
            <a:ext cx="3533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Max/peak flexural stress for 21 days is higher in case of sealed sample than without seal.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 certain strain, 16 days flexural stress is higher than 21 days flexural stress.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16 days sample, peak flexural stress is more than 21 days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Max/peak flexural stress for 16 days is nearly similar in both sealed and without sealed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Thus, though strength of 16 Days sample &gt; 21 Days sample , but toughness of 21 days sample &gt; 16 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891F239-3608-44BC-AB52-08F4C76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324070"/>
            <a:ext cx="7115175" cy="464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64965E-CFFB-4C87-AEF5-C55BD94D193C}"/>
                  </a:ext>
                </a:extLst>
              </p:cNvPr>
              <p:cNvSpPr/>
              <p:nvPr/>
            </p:nvSpPr>
            <p:spPr>
              <a:xfrm>
                <a:off x="5648326" y="2476500"/>
                <a:ext cx="1782804" cy="485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𝑆𝑡𝑟𝑒𝑠𝑠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64965E-CFFB-4C87-AEF5-C55BD94D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26" y="2476500"/>
                <a:ext cx="1782804" cy="485646"/>
              </a:xfrm>
              <a:prstGeom prst="rect">
                <a:avLst/>
              </a:prstGeom>
              <a:blipFill>
                <a:blip r:embed="rId4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B8E68D-6AC4-470C-ACED-92B67EBF7BE5}"/>
                  </a:ext>
                </a:extLst>
              </p:cNvPr>
              <p:cNvSpPr/>
              <p:nvPr/>
            </p:nvSpPr>
            <p:spPr>
              <a:xfrm>
                <a:off x="5675084" y="3184286"/>
                <a:ext cx="1813382" cy="489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Strain, 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0.552 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B8E68D-6AC4-470C-ACED-92B67EBF7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84" y="3184286"/>
                <a:ext cx="1813382" cy="489429"/>
              </a:xfrm>
              <a:prstGeom prst="rect">
                <a:avLst/>
              </a:prstGeom>
              <a:blipFill>
                <a:blip r:embed="rId5"/>
                <a:stretch>
                  <a:fillRect l="-303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0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3314700" y="284797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95% EtOH as Solvent Exchange </a:t>
            </a:r>
          </a:p>
        </p:txBody>
      </p:sp>
    </p:spTree>
    <p:extLst>
      <p:ext uri="{BB962C8B-B14F-4D97-AF65-F5344CB8AC3E}">
        <p14:creationId xmlns:p14="http://schemas.microsoft.com/office/powerpoint/2010/main" val="29281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1524000" y="6202364"/>
            <a:ext cx="9144000" cy="46037"/>
          </a:xfrm>
          <a:custGeom>
            <a:avLst/>
            <a:gdLst>
              <a:gd name="T0" fmla="*/ 0 w 7575"/>
              <a:gd name="T1" fmla="*/ 2147483647 h 15"/>
              <a:gd name="T2" fmla="*/ 2147483647 w 7575"/>
              <a:gd name="T3" fmla="*/ 0 h 15"/>
              <a:gd name="T4" fmla="*/ 0 60000 65536"/>
              <a:gd name="T5" fmla="*/ 0 60000 65536"/>
              <a:gd name="T6" fmla="*/ 0 w 7575"/>
              <a:gd name="T7" fmla="*/ 0 h 15"/>
              <a:gd name="T8" fmla="*/ 7575 w 7575"/>
              <a:gd name="T9" fmla="*/ 15 h 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75" h="15">
                <a:moveTo>
                  <a:pt x="0" y="15"/>
                </a:moveTo>
                <a:lnTo>
                  <a:pt x="7575" y="0"/>
                </a:lnTo>
              </a:path>
            </a:pathLst>
          </a:custGeom>
          <a:noFill/>
          <a:ln w="7620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 descr="http://pbs.twimg.com/profile_images/120003596/PrimaryClg_norma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6307329"/>
            <a:ext cx="6286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83FE39-06B7-4278-9C6D-02344D5FEFF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345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6037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82044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0678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2BA04-3126-4487-9962-EB0D16C81FF4}"/>
              </a:ext>
            </a:extLst>
          </p:cNvPr>
          <p:cNvCxnSpPr>
            <a:cxnSpLocks/>
          </p:cNvCxnSpPr>
          <p:nvPr/>
        </p:nvCxnSpPr>
        <p:spPr>
          <a:xfrm>
            <a:off x="1524000" y="1297273"/>
            <a:ext cx="9066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894642-D6F5-4516-89F6-FB00852521C8}"/>
              </a:ext>
            </a:extLst>
          </p:cNvPr>
          <p:cNvSpPr txBox="1"/>
          <p:nvPr/>
        </p:nvSpPr>
        <p:spPr>
          <a:xfrm>
            <a:off x="3314700" y="600075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95% EtOH as Solvent Exchange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929F2-E2F3-4229-B563-3335C546267D}"/>
              </a:ext>
            </a:extLst>
          </p:cNvPr>
          <p:cNvSpPr txBox="1"/>
          <p:nvPr/>
        </p:nvSpPr>
        <p:spPr>
          <a:xfrm>
            <a:off x="2638425" y="2314575"/>
            <a:ext cx="6696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Samples are released using acetone.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Before solvent exchange samples were washed 3 times with minimum 6 hours submergence.</a:t>
            </a:r>
          </a:p>
        </p:txBody>
      </p:sp>
    </p:spTree>
    <p:extLst>
      <p:ext uri="{BB962C8B-B14F-4D97-AF65-F5344CB8AC3E}">
        <p14:creationId xmlns:p14="http://schemas.microsoft.com/office/powerpoint/2010/main" val="195593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31824</TotalTime>
  <Words>614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tareq</dc:creator>
  <cp:lastModifiedBy>Tareq, Syed</cp:lastModifiedBy>
  <cp:revision>236</cp:revision>
  <dcterms:created xsi:type="dcterms:W3CDTF">2020-01-08T02:28:37Z</dcterms:created>
  <dcterms:modified xsi:type="dcterms:W3CDTF">2022-05-20T00:01:08Z</dcterms:modified>
</cp:coreProperties>
</file>