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47F843-127A-417E-B369-CEF7602289A0}">
  <a:tblStyle styleId="{BC47F843-127A-417E-B369-CEF7602289A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ffd2ad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ffd2a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ffd2ad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ffd2ad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4ffd2ad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4ffd2ad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ffd2ad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ffd2ad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ffd2ad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ffd2ad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091d2b8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091d2b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57977" y="519150"/>
            <a:ext cx="6441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Crowned Jewelers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55625" y="2571750"/>
            <a:ext cx="6243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Conversion Funnel Analysis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700" y="748936"/>
            <a:ext cx="5417300" cy="234086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49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Current Conversion Funnel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087900" cy="3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10% of the people who put an item in their cart complete their purchase. </a:t>
            </a:r>
            <a:r>
              <a:rPr b="1" lang="en"/>
              <a:t>This is the largest opportunity to improve the conversion funnel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Gender</a:t>
            </a:r>
            <a:r>
              <a:rPr lang="en"/>
              <a:t> is a significant factor in going from adding to cart to completing purchase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038" y="2979525"/>
            <a:ext cx="3606625" cy="21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427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Device Usage by Region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93700" y="1143325"/>
            <a:ext cx="427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users are the majority for each region.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Tablets have the most purchases per person yet are the minority for each region in number of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Desktop website for Europe and Desktop and Tablet sites for India need to be investigated and improved upon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000" y="2696700"/>
            <a:ext cx="4401601" cy="205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775" y="498400"/>
            <a:ext cx="4544050" cy="213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32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Time Spent on Site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14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of our users made a purchase within 60 seconds of spending time on the 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users purchase between 1 to 3.5 minutes of being on 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Users who spend more than 1 minute up to 5 minutes on the site are more likely to purchase products.</a:t>
            </a:r>
            <a:endParaRPr b="1"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4799213" y="355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{BC47F843-127A-417E-B369-CEF7602289A0}</a:tableStyleId>
              </a:tblPr>
              <a:tblGrid>
                <a:gridCol w="1162050"/>
                <a:gridCol w="1685925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Purchase Made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Total Time On Site (Minutes)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61.33793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CCE4"/>
                    </a:solidFill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CE6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141.0697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800" y="838200"/>
            <a:ext cx="5536801" cy="2557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315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Payment Methods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34125"/>
            <a:ext cx="31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regions who experienced a negative YoY GDP change for 2015 favored the monthly installment plans.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 regions that experience negative GDP, we should change the website so that installment plans are more visible.</a:t>
            </a:r>
            <a:endParaRPr b="1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175" y="1134125"/>
            <a:ext cx="5735099" cy="29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316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Purchase Strength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1617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Purchase Strength allows us to compare expected sales numbers by multiplying a target population by the purchase strength.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Purchase Strength is $/person multiplied by conversion 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Canada has the highest overall purchase strength.</a:t>
            </a:r>
            <a:r>
              <a:rPr lang="en"/>
              <a:t>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300" y="979025"/>
            <a:ext cx="55054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Recommendations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Investigation should be done on what is causing users stop their completion of purchase after adding their product to the cart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Desktop website for Europe and Desktop and Tablet sites for India need to be investigated and improved upon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need to be engaged with our website for at least 1 minute before they will make a purchase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Installments should be recommended for regions that are experiencing declines in GDP growth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Canada is the most attractive market region by value and current conversion rates. Canada would be a valuable target for future marketing campaigns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