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Play"/>
      <p:regular r:id="rId10"/>
      <p:bold r:id="rId11"/>
    </p:embeddedFont>
    <p:embeddedFont>
      <p:font typeface="Lato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3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3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-bold.fntdata"/><Relationship Id="rId10" Type="http://schemas.openxmlformats.org/officeDocument/2006/relationships/font" Target="fonts/Play-regular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9788" y="868218"/>
            <a:ext cx="3932237" cy="11891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3C72"/>
              </a:buClr>
              <a:buSzPts val="3000"/>
              <a:buFont typeface="Lato"/>
              <a:buNone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2B6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72B6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3048" y="0"/>
            <a:ext cx="12188952" cy="768350"/>
          </a:xfrm>
          <a:prstGeom prst="rect">
            <a:avLst/>
          </a:prstGeom>
          <a:solidFill>
            <a:srgbClr val="1C3C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close-up of a logo&#10;&#10;Description automatically generated"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96406" y="64833"/>
            <a:ext cx="1920240" cy="638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" type="body"/>
          </p:nvPr>
        </p:nvSpPr>
        <p:spPr>
          <a:xfrm>
            <a:off x="540925" y="1077479"/>
            <a:ext cx="11327801" cy="5055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2B6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72B6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915651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-2982" y="0"/>
            <a:ext cx="12188952" cy="768350"/>
          </a:xfrm>
          <a:prstGeom prst="rect">
            <a:avLst/>
          </a:prstGeom>
          <a:solidFill>
            <a:srgbClr val="1C3C7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close-up of a logo&#10;&#10;Description automatically generated"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96406" y="64833"/>
            <a:ext cx="1920240" cy="638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ctrTitle"/>
          </p:nvPr>
        </p:nvSpPr>
        <p:spPr>
          <a:xfrm>
            <a:off x="1537648" y="2555381"/>
            <a:ext cx="9144000" cy="13086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3C72"/>
              </a:buClr>
              <a:buSzPts val="6000"/>
              <a:buFont typeface="Lato"/>
              <a:buNone/>
            </a:pPr>
            <a:r>
              <a:rPr b="1" lang="en-US">
                <a:solidFill>
                  <a:srgbClr val="1C3C72"/>
                </a:solidFill>
                <a:latin typeface="Arial"/>
                <a:ea typeface="Arial"/>
                <a:cs typeface="Arial"/>
                <a:sym typeface="Arial"/>
              </a:rPr>
              <a:t>Aadhar Masking 2.0</a:t>
            </a:r>
            <a:endParaRPr sz="10900"/>
          </a:p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1537650" y="5282050"/>
            <a:ext cx="91440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1333F"/>
              </a:buClr>
              <a:buSzPts val="2400"/>
              <a:buNone/>
            </a:pPr>
            <a:r>
              <a:rPr b="1" lang="en-US" sz="1300">
                <a:solidFill>
                  <a:srgbClr val="1C3C72"/>
                </a:solidFill>
              </a:rPr>
              <a:t>Lipi Singhal , Monika Singh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6"/>
          <p:cNvGrpSpPr/>
          <p:nvPr/>
        </p:nvGrpSpPr>
        <p:grpSpPr>
          <a:xfrm>
            <a:off x="7390702" y="923850"/>
            <a:ext cx="4801419" cy="5833362"/>
            <a:chOff x="8628773" y="1354977"/>
            <a:chExt cx="3517781" cy="4623048"/>
          </a:xfrm>
        </p:grpSpPr>
        <p:sp>
          <p:nvSpPr>
            <p:cNvPr id="108" name="Google Shape;108;p16"/>
            <p:cNvSpPr/>
            <p:nvPr/>
          </p:nvSpPr>
          <p:spPr>
            <a:xfrm>
              <a:off x="8628773" y="1457168"/>
              <a:ext cx="3459754" cy="1536547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88900" lIns="88900" spcFirstLastPara="1" rIns="88900" wrap="square" tIns="88900">
              <a:noAutofit/>
            </a:bodyPr>
            <a:lstStyle/>
            <a:p>
              <a:pPr indent="0" lvl="0" marL="0" marR="0" rtl="0" algn="ctr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Noto Sans Symbols"/>
                <a:buNone/>
              </a:pPr>
              <a:r>
                <a:t/>
              </a:r>
              <a:endParaRPr b="1" i="0" sz="1035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9246604" y="1354977"/>
              <a:ext cx="2244086" cy="228071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Verdana"/>
                <a:buNone/>
              </a:pPr>
              <a:r>
                <a:rPr b="1" i="1" lang="en-US" sz="104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Solution overview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8635054" y="3728925"/>
              <a:ext cx="3511500" cy="2249100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88900" lIns="88900" spcFirstLastPara="1" rIns="88900" wrap="square" tIns="88900">
              <a:noAutofit/>
            </a:bodyPr>
            <a:lstStyle/>
            <a:p>
              <a:pPr indent="0" lvl="0" marL="0" marR="0" rtl="0" algn="ctr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Noto Sans Symbols"/>
                <a:buNone/>
              </a:pPr>
              <a:r>
                <a:t/>
              </a:r>
              <a:endParaRPr b="1" i="0" sz="1035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1" name="Google Shape;111;p16"/>
          <p:cNvSpPr/>
          <p:nvPr/>
        </p:nvSpPr>
        <p:spPr>
          <a:xfrm>
            <a:off x="118450" y="828725"/>
            <a:ext cx="1037700" cy="1832352"/>
          </a:xfrm>
          <a:prstGeom prst="rect">
            <a:avLst/>
          </a:prstGeom>
          <a:solidFill>
            <a:srgbClr val="1E427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/>
              <a:buNone/>
            </a:pPr>
            <a:r>
              <a:rPr b="1" i="0" lang="en-US" sz="104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/>
              <a:buNone/>
            </a:pPr>
            <a:r>
              <a:rPr b="1" i="0" lang="en-US" sz="104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118450" y="2736975"/>
            <a:ext cx="1037700" cy="1916100"/>
          </a:xfrm>
          <a:prstGeom prst="rect">
            <a:avLst/>
          </a:prstGeom>
          <a:solidFill>
            <a:srgbClr val="1E4276"/>
          </a:soli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Font typeface="Verdana"/>
              <a:buNone/>
            </a:pPr>
            <a:r>
              <a:rPr b="1" i="0" lang="en-US" sz="104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121925" y="4771636"/>
            <a:ext cx="1032000" cy="1161300"/>
          </a:xfrm>
          <a:prstGeom prst="rect">
            <a:avLst/>
          </a:prstGeom>
          <a:solidFill>
            <a:srgbClr val="1E4276"/>
          </a:solidFill>
          <a:ln>
            <a:noFill/>
          </a:ln>
          <a:effectLst>
            <a:outerShdw blurRad="57150" rotWithShape="0" algn="ctr" dir="5400000" dist="19050">
              <a:srgbClr val="000000">
                <a:alpha val="6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Font typeface="Verdana"/>
              <a:buNone/>
            </a:pPr>
            <a:r>
              <a:rPr b="1" i="0" lang="en-US" sz="104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566" y="6029281"/>
            <a:ext cx="811368" cy="81538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/>
          <p:nvPr/>
        </p:nvSpPr>
        <p:spPr>
          <a:xfrm>
            <a:off x="1271900" y="4771500"/>
            <a:ext cx="56298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09169" lvl="0" marL="27432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34"/>
              <a:buFont typeface="Times New Roman"/>
              <a:buChar char="●"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Improved efficiency by 2x.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169" lvl="0" marL="27432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34"/>
              <a:buFont typeface="Times New Roman"/>
              <a:buChar char="●"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Masks even at odd angles or harsh lighting.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169" lvl="0" marL="27432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34"/>
              <a:buFont typeface="Times New Roman"/>
              <a:buChar char="●"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18% more  TIFF, PDF, JPEG likes getting handled.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169" lvl="0" marL="27432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34"/>
              <a:buFont typeface="Times New Roman"/>
              <a:buChar char="●"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Works for latest and more diverse Aadhar formats.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169" lvl="0" marL="27432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34"/>
              <a:buFont typeface="Times New Roman"/>
              <a:buChar char="●"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Reduced manual masking by 43%.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7818373" y="1279269"/>
            <a:ext cx="4164340" cy="1346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We upgraded the Aadhaar masking system to use FastAPI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with asynchronous methods, YOLOv11-OBB for more accurate detection, and Python 3.13 for better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             performance.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This allows efficient, concurrent processing of multiple files at once, even  with complex layouts and rotated text.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1203825" y="810779"/>
            <a:ext cx="5879100" cy="18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Times New Roman"/>
              <a:buChar char="●"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The company receives on </a:t>
            </a:r>
            <a: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  <a:t>average 1 lakh (approx)</a:t>
            </a: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documents every day which may have Aadhar numbers in multiple places.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Times New Roman"/>
              <a:buChar char="●"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UIDAI has mandated the </a:t>
            </a:r>
            <a:r>
              <a:rPr b="1" lang="en-US" sz="1100">
                <a:latin typeface="Times New Roman"/>
                <a:ea typeface="Times New Roman"/>
                <a:cs typeface="Times New Roman"/>
                <a:sym typeface="Times New Roman"/>
              </a:rPr>
              <a:t>masking of first 8 digits</a:t>
            </a: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 of Aadhar number.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63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-US" sz="1100">
                <a:latin typeface="Times New Roman"/>
                <a:ea typeface="Times New Roman"/>
                <a:cs typeface="Times New Roman"/>
                <a:sym typeface="Times New Roman"/>
              </a:rPr>
              <a:t>The previous Aadhaar masking solution lacked robustness against rotated layouts, varied formats, and noisy inputs.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203825" y="2836900"/>
            <a:ext cx="61125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The solution uses a </a:t>
            </a:r>
            <a:r>
              <a:rPr b="1" lang="en-US" sz="1100"/>
              <a:t>computer vision ML </a:t>
            </a:r>
            <a:r>
              <a:rPr lang="en-US" sz="1100"/>
              <a:t>model (YOLOv11-obb) to detect Aadhar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numbers in documents for masking. The approach is as follows: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1.Read raw files from directory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2.Batch 20 files together and preprocess them (convert into jpeg)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3.Send the preprocessed batch to the docker container for masking service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4.After masking, convert the masked files back to the original file format.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5.Save masked files, low detction files, and error files in their respective separate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directories.</a:t>
            </a:r>
            <a:endParaRPr sz="1100"/>
          </a:p>
        </p:txBody>
      </p:sp>
      <p:sp>
        <p:nvSpPr>
          <p:cNvPr id="119" name="Google Shape;119;p16"/>
          <p:cNvSpPr/>
          <p:nvPr/>
        </p:nvSpPr>
        <p:spPr>
          <a:xfrm>
            <a:off x="8233850" y="3276008"/>
            <a:ext cx="3062921" cy="252336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Verdana"/>
              <a:buNone/>
            </a:pPr>
            <a:r>
              <a:rPr b="1" i="1" lang="en-US" sz="104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7620000" y="4465825"/>
            <a:ext cx="195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21" name="Google Shape;121;p16" title="1b26b406ad9485c98cd496bc371db57f_jpg.rf.49bc16ed4c57f3dc84de3c6c842ac69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4675" y="4465825"/>
            <a:ext cx="1581701" cy="144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 title="1b26b406ad9485c98cd496bc371db57f_jpg.rf.49bc16ed4c57f3dc84de3c6c842ac69c_mask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30925" y="4489950"/>
            <a:ext cx="1879677" cy="1346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8111850" y="6121000"/>
            <a:ext cx="9681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Yolo INPUT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0258925" y="6121000"/>
            <a:ext cx="17238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Final Masked Output</a:t>
            </a:r>
            <a:endParaRPr b="1" sz="1100">
              <a:solidFill>
                <a:schemeClr val="dk1"/>
              </a:solidFill>
            </a:endParaRPr>
          </a:p>
        </p:txBody>
      </p:sp>
      <p:cxnSp>
        <p:nvCxnSpPr>
          <p:cNvPr id="125" name="Google Shape;125;p16"/>
          <p:cNvCxnSpPr>
            <a:stCxn id="121" idx="3"/>
            <a:endCxn id="122" idx="1"/>
          </p:cNvCxnSpPr>
          <p:nvPr/>
        </p:nvCxnSpPr>
        <p:spPr>
          <a:xfrm flipH="1" rot="10800000">
            <a:off x="9306376" y="5163475"/>
            <a:ext cx="724500" cy="25800"/>
          </a:xfrm>
          <a:prstGeom prst="straightConnector1">
            <a:avLst/>
          </a:prstGeom>
          <a:noFill/>
          <a:ln cap="flat" cmpd="sng" w="25400">
            <a:solidFill>
              <a:srgbClr val="156082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26" name="Google Shape;126;p16" title="111111111111aaaaaaaaa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325" y="71450"/>
            <a:ext cx="2786075" cy="6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452950" y="1266925"/>
            <a:ext cx="8020200" cy="23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🔹 Project Flow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Accept input files from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/data/{current_date}/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batches of 20 files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parallel processing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all files to 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JPEG format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uniform detection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YOLOv11-OBB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detect Aadhaar numbers (even at angles)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masking to 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8 digits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keeping last 4 visible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log entries to 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restore masked files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their original format (PDF/TIFF/PNG)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Categorize and move files into:</a:t>
            </a: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Masked , Manualqc , Error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logs for traceability, rollback, and audit support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11687986" y="6356350"/>
            <a:ext cx="211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1" i="0" lang="en-US" sz="1100" u="none" cap="none" strike="noStrike">
                <a:solidFill>
                  <a:srgbClr val="1C3C7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100" u="none" cap="none" strike="noStrike">
              <a:solidFill>
                <a:srgbClr val="1C3C7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452950" y="931625"/>
            <a:ext cx="1962300" cy="247800"/>
          </a:xfrm>
          <a:prstGeom prst="roundRect">
            <a:avLst>
              <a:gd fmla="val 16667" name="adj"/>
            </a:avLst>
          </a:prstGeom>
          <a:solidFill>
            <a:srgbClr val="1E42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Flow</a:t>
            </a:r>
            <a:endParaRPr b="0" i="0" sz="11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9317275" y="4405650"/>
            <a:ext cx="1962300" cy="247800"/>
          </a:xfrm>
          <a:prstGeom prst="roundRect">
            <a:avLst>
              <a:gd fmla="val 16667" name="adj"/>
            </a:avLst>
          </a:prstGeom>
          <a:solidFill>
            <a:srgbClr val="1E42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b="0" i="0" sz="11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8998200" y="4865075"/>
            <a:ext cx="2689800" cy="1457400"/>
          </a:xfrm>
          <a:prstGeom prst="rect">
            <a:avLst/>
          </a:prstGeom>
          <a:solidFill>
            <a:srgbClr val="DFE6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Auto-detect Aadhaar across multiple pages</a:t>
            </a:r>
            <a:r>
              <a:rPr lang="en-US" sz="1100">
                <a:solidFill>
                  <a:schemeClr val="dk1"/>
                </a:solidFill>
              </a:rPr>
              <a:t> in bulk PDF files using a recursive detection mechanism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cxnSp>
        <p:nvCxnSpPr>
          <p:cNvPr id="137" name="Google Shape;137;p17"/>
          <p:cNvCxnSpPr/>
          <p:nvPr/>
        </p:nvCxnSpPr>
        <p:spPr>
          <a:xfrm>
            <a:off x="8566325" y="1266925"/>
            <a:ext cx="11400" cy="52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17"/>
          <p:cNvSpPr/>
          <p:nvPr/>
        </p:nvSpPr>
        <p:spPr>
          <a:xfrm>
            <a:off x="9317275" y="1266925"/>
            <a:ext cx="1962300" cy="247800"/>
          </a:xfrm>
          <a:prstGeom prst="roundRect">
            <a:avLst>
              <a:gd fmla="val 16667" name="adj"/>
            </a:avLst>
          </a:prstGeom>
          <a:solidFill>
            <a:srgbClr val="1E427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b="0" i="0" sz="11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8998200" y="1657450"/>
            <a:ext cx="2901600" cy="2374500"/>
          </a:xfrm>
          <a:prstGeom prst="rect">
            <a:avLst/>
          </a:prstGeom>
          <a:solidFill>
            <a:srgbClr val="DFE6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TIFF to JPEG conversion</a:t>
            </a:r>
            <a:r>
              <a:rPr lang="en-US" sz="1100">
                <a:solidFill>
                  <a:schemeClr val="dk1"/>
                </a:solidFill>
              </a:rPr>
              <a:t> caused quality loss → fixed using Pillow optimization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Low-contrast and blurry text</a:t>
            </a:r>
            <a:r>
              <a:rPr lang="en-US" sz="1100">
                <a:solidFill>
                  <a:schemeClr val="dk1"/>
                </a:solidFill>
              </a:rPr>
              <a:t> caused detection issues → solved with auto-contrast pre-processing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Rotated Aadhaar numbers</a:t>
            </a:r>
            <a:r>
              <a:rPr lang="en-US" sz="1100">
                <a:solidFill>
                  <a:schemeClr val="dk1"/>
                </a:solidFill>
              </a:rPr>
              <a:t> → handled using YOLOv11-OBB (Oriented Bounding Box)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Multi-page PDFs</a:t>
            </a:r>
            <a:r>
              <a:rPr lang="en-US" sz="1100">
                <a:solidFill>
                  <a:schemeClr val="dk1"/>
                </a:solidFill>
              </a:rPr>
              <a:t> were heavy → processed page-by-page and recombined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675855" y="3728930"/>
            <a:ext cx="1739400" cy="1086600"/>
          </a:xfrm>
          <a:prstGeom prst="rect">
            <a:avLst/>
          </a:prstGeom>
          <a:solidFill>
            <a:srgbClr val="156082"/>
          </a:solid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/>
              <a:buNone/>
            </a:pPr>
            <a:r>
              <a:rPr lang="en-US" sz="104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lang="en-US" sz="93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Folder:</a:t>
            </a:r>
            <a:endParaRPr sz="939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/>
              <a:buNone/>
            </a:pPr>
            <a:r>
              <a:rPr lang="en-US" sz="93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data/{Current Data}/ Folder with raw files, PDF, TIFF Files, PNG Files .</a:t>
            </a:r>
            <a:endParaRPr sz="939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2814005" y="3728930"/>
            <a:ext cx="1739400" cy="1086600"/>
          </a:xfrm>
          <a:prstGeom prst="rect">
            <a:avLst/>
          </a:prstGeom>
          <a:solidFill>
            <a:srgbClr val="156082"/>
          </a:solid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/>
              <a:buNone/>
            </a:pPr>
            <a:r>
              <a:rPr lang="en-US" sz="104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Batching (20 Files)</a:t>
            </a:r>
            <a:endParaRPr sz="104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/>
              <a:buNone/>
            </a:pPr>
            <a:r>
              <a:rPr lang="en-US" sz="104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 groupes into batches of 20 for concurrent processing.</a:t>
            </a:r>
            <a:endParaRPr sz="104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4797718" y="3728930"/>
            <a:ext cx="1739400" cy="1086600"/>
          </a:xfrm>
          <a:prstGeom prst="rect">
            <a:avLst/>
          </a:prstGeom>
          <a:solidFill>
            <a:srgbClr val="156082"/>
          </a:solid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/>
              <a:buNone/>
            </a:pPr>
            <a:r>
              <a:rPr lang="en-US" sz="104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into JPEG</a:t>
            </a:r>
            <a:endParaRPr sz="104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/>
              <a:buNone/>
            </a:pPr>
            <a:r>
              <a:rPr lang="en-US" sz="104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Standardized JPEG conversion using Pillow/OpenCV.</a:t>
            </a:r>
            <a:endParaRPr sz="104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6781455" y="3728930"/>
            <a:ext cx="1739400" cy="1086600"/>
          </a:xfrm>
          <a:prstGeom prst="rect">
            <a:avLst/>
          </a:prstGeom>
          <a:solidFill>
            <a:srgbClr val="156082"/>
          </a:solid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/>
              <a:buNone/>
            </a:pPr>
            <a:r>
              <a:rPr lang="en-US" sz="104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YOLOv11-OBB Detection</a:t>
            </a:r>
            <a:endParaRPr sz="104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/>
              <a:buNone/>
            </a:pPr>
            <a:r>
              <a:rPr lang="en-US" sz="104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Detects Aadhaar numbers, even at angles or rotated positions.</a:t>
            </a:r>
            <a:endParaRPr sz="104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6144355" y="5269755"/>
            <a:ext cx="1739400" cy="1086600"/>
          </a:xfrm>
          <a:prstGeom prst="rect">
            <a:avLst/>
          </a:prstGeom>
          <a:solidFill>
            <a:srgbClr val="156082"/>
          </a:solid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/>
              <a:buNone/>
            </a:pPr>
            <a:r>
              <a:rPr lang="en-US" sz="104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Mask Aadhaar Numbers</a:t>
            </a:r>
            <a:endParaRPr sz="104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/>
              <a:buNone/>
            </a:pPr>
            <a:r>
              <a:rPr lang="en-US" sz="104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8 digits masked; last 4 digits preserved for UIDAI compliance.</a:t>
            </a:r>
            <a:endParaRPr sz="104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3985730" y="5269755"/>
            <a:ext cx="1739400" cy="1086600"/>
          </a:xfrm>
          <a:prstGeom prst="rect">
            <a:avLst/>
          </a:prstGeom>
          <a:solidFill>
            <a:srgbClr val="156082"/>
          </a:solid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/>
              <a:buNone/>
            </a:pPr>
            <a:r>
              <a:rPr lang="en-US" sz="104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Restore to Original Format</a:t>
            </a:r>
            <a:endParaRPr sz="104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/>
              <a:buNone/>
            </a:pPr>
            <a:r>
              <a:rPr lang="en-US" sz="104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log entries to convert JPEGs back to original format (PDF/TIFF) .</a:t>
            </a:r>
            <a:endParaRPr sz="104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1613555" y="5269755"/>
            <a:ext cx="1739400" cy="1086600"/>
          </a:xfrm>
          <a:prstGeom prst="rect">
            <a:avLst/>
          </a:prstGeom>
          <a:solidFill>
            <a:srgbClr val="156082"/>
          </a:solid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/>
              <a:buNone/>
            </a:pPr>
            <a:r>
              <a:rPr lang="en-US" sz="104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Classification</a:t>
            </a:r>
            <a:endParaRPr sz="104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/>
              <a:buNone/>
            </a:pPr>
            <a:r>
              <a:t/>
            </a:r>
            <a:endParaRPr sz="104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4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 categorized into: masked , manual_qc , error .</a:t>
            </a:r>
            <a:endParaRPr sz="104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4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"/>
              <a:buFont typeface="Arial"/>
              <a:buNone/>
            </a:pPr>
            <a:r>
              <a:t/>
            </a:r>
            <a:endParaRPr sz="104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7" name="Google Shape;147;p17"/>
          <p:cNvCxnSpPr>
            <a:stCxn id="140" idx="3"/>
            <a:endCxn id="141" idx="1"/>
          </p:cNvCxnSpPr>
          <p:nvPr/>
        </p:nvCxnSpPr>
        <p:spPr>
          <a:xfrm>
            <a:off x="2415255" y="4272230"/>
            <a:ext cx="398700" cy="0"/>
          </a:xfrm>
          <a:prstGeom prst="straightConnector1">
            <a:avLst/>
          </a:prstGeom>
          <a:noFill/>
          <a:ln cap="flat" cmpd="sng" w="25400">
            <a:solidFill>
              <a:srgbClr val="15608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8" name="Google Shape;148;p17"/>
          <p:cNvCxnSpPr>
            <a:endCxn id="142" idx="1"/>
          </p:cNvCxnSpPr>
          <p:nvPr/>
        </p:nvCxnSpPr>
        <p:spPr>
          <a:xfrm flipH="1" rot="10800000">
            <a:off x="4459918" y="4272230"/>
            <a:ext cx="337800" cy="600"/>
          </a:xfrm>
          <a:prstGeom prst="straightConnector1">
            <a:avLst/>
          </a:prstGeom>
          <a:noFill/>
          <a:ln cap="flat" cmpd="sng" w="25400">
            <a:solidFill>
              <a:srgbClr val="15608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9" name="Google Shape;149;p17"/>
          <p:cNvCxnSpPr>
            <a:stCxn id="142" idx="3"/>
            <a:endCxn id="143" idx="1"/>
          </p:cNvCxnSpPr>
          <p:nvPr/>
        </p:nvCxnSpPr>
        <p:spPr>
          <a:xfrm>
            <a:off x="6537118" y="4272230"/>
            <a:ext cx="244200" cy="0"/>
          </a:xfrm>
          <a:prstGeom prst="straightConnector1">
            <a:avLst/>
          </a:prstGeom>
          <a:noFill/>
          <a:ln cap="flat" cmpd="sng" w="25400">
            <a:solidFill>
              <a:srgbClr val="15608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0" name="Google Shape;150;p17"/>
          <p:cNvCxnSpPr>
            <a:endCxn id="144" idx="0"/>
          </p:cNvCxnSpPr>
          <p:nvPr/>
        </p:nvCxnSpPr>
        <p:spPr>
          <a:xfrm flipH="1">
            <a:off x="7014055" y="4824855"/>
            <a:ext cx="12600" cy="444900"/>
          </a:xfrm>
          <a:prstGeom prst="straightConnector1">
            <a:avLst/>
          </a:prstGeom>
          <a:noFill/>
          <a:ln cap="flat" cmpd="sng" w="25400">
            <a:solidFill>
              <a:srgbClr val="15608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1" name="Google Shape;151;p17"/>
          <p:cNvCxnSpPr>
            <a:stCxn id="144" idx="1"/>
            <a:endCxn id="145" idx="3"/>
          </p:cNvCxnSpPr>
          <p:nvPr/>
        </p:nvCxnSpPr>
        <p:spPr>
          <a:xfrm rot="10800000">
            <a:off x="5725255" y="5813055"/>
            <a:ext cx="419100" cy="0"/>
          </a:xfrm>
          <a:prstGeom prst="straightConnector1">
            <a:avLst/>
          </a:prstGeom>
          <a:noFill/>
          <a:ln cap="flat" cmpd="sng" w="25400">
            <a:solidFill>
              <a:srgbClr val="15608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2" name="Google Shape;152;p17"/>
          <p:cNvCxnSpPr>
            <a:stCxn id="145" idx="1"/>
            <a:endCxn id="146" idx="3"/>
          </p:cNvCxnSpPr>
          <p:nvPr/>
        </p:nvCxnSpPr>
        <p:spPr>
          <a:xfrm rot="10800000">
            <a:off x="3353030" y="5813055"/>
            <a:ext cx="632700" cy="0"/>
          </a:xfrm>
          <a:prstGeom prst="straightConnector1">
            <a:avLst/>
          </a:prstGeom>
          <a:noFill/>
          <a:ln cap="flat" cmpd="sng" w="25400">
            <a:solidFill>
              <a:srgbClr val="156082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53" name="Google Shape;153;p17" title="111111111111aaaaaaaa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25" y="125025"/>
            <a:ext cx="3138700" cy="5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8" title="111111111111aaaaaaaa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75" y="89300"/>
            <a:ext cx="3446875" cy="5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