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custDataLst>
    <p:tags r:id="rId16"/>
  </p:custDataLst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tags" Target="tags/tag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CDF03-2C80-47E1-B81D-F81A745788D0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748F1-27F2-48F7-BF56-D4D651D9B2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45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748F1-27F2-48F7-BF56-D4D651D9B22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3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C2B8-1EE3-C69C-C22D-D20BE4AA7E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7648" y="2555381"/>
            <a:ext cx="9144000" cy="2387600"/>
          </a:xfrm>
        </p:spPr>
        <p:txBody>
          <a:bodyPr anchor="b"/>
          <a:lstStyle>
            <a:lvl1pPr algn="ctr">
              <a:defRPr sz="6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Subject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0446A-8184-AE2A-005D-1461D621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648" y="5035056"/>
            <a:ext cx="9144000" cy="8314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17327D-2E60-F989-F2B9-1A778E43B2C3}"/>
              </a:ext>
            </a:extLst>
          </p:cNvPr>
          <p:cNvSpPr txBox="1"/>
          <p:nvPr userDrawn="1"/>
        </p:nvSpPr>
        <p:spPr>
          <a:xfrm>
            <a:off x="1450109" y="65116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A9DA64CA-C0FF-9A14-C2C9-3B219F1EC6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56" y="818828"/>
            <a:ext cx="4225888" cy="140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2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95F28-93A4-7910-5FCC-E7635906EB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0925" y="1077479"/>
            <a:ext cx="11327801" cy="50554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9E26D-224A-E681-EB83-1CBBFC2F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706DD-4F47-B3E3-23ED-6CF64F330487}"/>
              </a:ext>
            </a:extLst>
          </p:cNvPr>
          <p:cNvSpPr/>
          <p:nvPr userDrawn="1"/>
        </p:nvSpPr>
        <p:spPr>
          <a:xfrm>
            <a:off x="-2982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B2C52241-8DF5-8235-7778-907DB890A5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3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A0A619D-EC3B-1E56-519A-DBA4F4932DB5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B82AC-08F7-5034-3610-3D2B49375A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17010"/>
            <a:ext cx="10515600" cy="2852737"/>
          </a:xfrm>
        </p:spPr>
        <p:txBody>
          <a:bodyPr anchor="b"/>
          <a:lstStyle>
            <a:lvl1pPr>
              <a:defRPr sz="6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F0727-9A8D-C416-3BC1-1764821F748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4062991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tint val="82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61E2783E-119B-F7CB-8EBF-FE6B5246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901870" y="63449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751745" y="6344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187B6222-AF97-EA77-2C2D-C88C4BFB05DF}"/>
              </a:ext>
            </a:extLst>
          </p:cNvPr>
          <p:cNvSpPr txBox="1">
            <a:spLocks/>
          </p:cNvSpPr>
          <p:nvPr userDrawn="1"/>
        </p:nvSpPr>
        <p:spPr>
          <a:xfrm>
            <a:off x="874568" y="63449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10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0F79F-0389-C667-DC26-861DA4F873A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213" y="1308100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 b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6FAB0-72CE-6408-2155-B6C80849523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38213" y="213201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4E52C-07A0-3588-2C65-8935A26CD4B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308100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00" b="1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2619-87CA-3D73-3430-18D05C928AB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70625" y="2132012"/>
            <a:ext cx="5183188" cy="3684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87830-3C73-6229-BFA3-45D55372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2B08972F-1D8C-43E9-90EA-3F17AB3D926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F60404-B4F5-CAEE-16E5-776A2323E0C4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5755FE08-8DAE-963A-A9FE-C7CA265E8A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6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61B91-6EAD-2C4A-6749-C688B69D0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9508" y="1017732"/>
            <a:ext cx="11400395" cy="922338"/>
          </a:xfrm>
        </p:spPr>
        <p:txBody>
          <a:bodyPr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5614B6-AB68-ECC1-EE6D-F0FE9531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245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E8C1A-3DFF-C89D-BF3A-E115DD726108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B6159149-0873-7D64-7FC4-F8A1211875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7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87AC0-370B-0AC7-761C-8DB9009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9091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D721E-E7D9-5CB1-5A6F-8889AC9A8816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CD310BA7-A8A5-FDB8-A4F7-C0304A7D2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4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770-3AD2-62DF-659A-C173E9D16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12"/>
            <a:ext cx="3932237" cy="1068388"/>
          </a:xfrm>
        </p:spPr>
        <p:txBody>
          <a:bodyPr anchor="b"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47C4-5ECE-E389-1869-785D7902E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34" y="99536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058C7-E58E-349B-FD3A-8C44E26DD41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2057400"/>
            <a:ext cx="3932237" cy="38115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4424F-253E-DAE8-4C84-D19BFEA9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4376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4BB3F-9786-5D3F-38BF-4DEC0697442B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b="1" dirty="0"/>
          </a:p>
        </p:txBody>
      </p:sp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A8E8D51F-AFA3-0453-1797-A6BEF63900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18C1-F403-BA0A-74B3-CB4264991D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68218"/>
            <a:ext cx="3932237" cy="1189182"/>
          </a:xfrm>
        </p:spPr>
        <p:txBody>
          <a:bodyPr anchor="b">
            <a:normAutofit/>
          </a:bodyPr>
          <a:lstStyle>
            <a:lvl1pPr>
              <a:defRPr sz="3000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29854-5F16-27A1-779D-D45E58C12DD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IN" dirty="0"/>
              <a:t>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82479-CE7A-9D03-3FCE-5D1A642E6C0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Text Explanation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A1A61-9EC9-76FF-D7CE-1D4A8D68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08972F-1D8C-43E9-90EA-3F17AB3D926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9F5A66-D8C6-593F-2A47-7E68F325E5E0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dirty="0"/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74E16698-9C9A-D3FD-B512-D8EEC0092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F840-1755-7509-E932-E91C9F5E94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105150"/>
            <a:ext cx="10515600" cy="922338"/>
          </a:xfrm>
        </p:spPr>
        <p:txBody>
          <a:bodyPr/>
          <a:lstStyle>
            <a:lvl1pPr algn="ctr">
              <a:defRPr i="0"/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4523D-6276-9ECB-2DFE-74A57E94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764" y="6356350"/>
            <a:ext cx="695036" cy="365125"/>
          </a:xfrm>
        </p:spPr>
        <p:txBody>
          <a:bodyPr/>
          <a:lstStyle/>
          <a:p>
            <a:fld id="{2B08972F-1D8C-43E9-90EA-3F17AB3D9269}" type="slidenum">
              <a:rPr lang="en-IN" smtClean="0"/>
              <a:pPr/>
              <a:t>‹#›</a:t>
            </a:fld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AB95C8-9AC1-E5C6-E9C3-B1FC96C95351}"/>
              </a:ext>
            </a:extLst>
          </p:cNvPr>
          <p:cNvGrpSpPr/>
          <p:nvPr userDrawn="1"/>
        </p:nvGrpSpPr>
        <p:grpSpPr>
          <a:xfrm>
            <a:off x="4045379" y="5161053"/>
            <a:ext cx="4101241" cy="1149168"/>
            <a:chOff x="3811088" y="4972851"/>
            <a:chExt cx="4569824" cy="12804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DC782E0-84E9-284F-1763-D46B8C99DB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81" b="5290"/>
            <a:stretch/>
          </p:blipFill>
          <p:spPr>
            <a:xfrm>
              <a:off x="3811088" y="4972851"/>
              <a:ext cx="4569824" cy="12804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E78BD9-4E56-485E-362C-9B430C8F5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0686" y="5088437"/>
              <a:ext cx="939242" cy="1078787"/>
            </a:xfrm>
            <a:prstGeom prst="rect">
              <a:avLst/>
            </a:prstGeom>
          </p:spPr>
        </p:pic>
      </p:grpSp>
      <p:sp>
        <p:nvSpPr>
          <p:cNvPr id="6" name="object 18">
            <a:extLst>
              <a:ext uri="{FF2B5EF4-FFF2-40B4-BE49-F238E27FC236}">
                <a16:creationId xmlns:a16="http://schemas.microsoft.com/office/drawing/2014/main" id="{F91985A1-78F6-CC52-4F91-25F4046E8F56}"/>
              </a:ext>
            </a:extLst>
          </p:cNvPr>
          <p:cNvSpPr txBox="1">
            <a:spLocks/>
          </p:cNvSpPr>
          <p:nvPr userDrawn="1"/>
        </p:nvSpPr>
        <p:spPr>
          <a:xfrm>
            <a:off x="1373908" y="6405116"/>
            <a:ext cx="8998527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IN" sz="1050" dirty="0"/>
              <a:t>^Individual Death Claims Paid Ratio as per Audited Financials for FY 2023-2024 | *As per public disclosure for H1 FY 2024 - 2025</a:t>
            </a:r>
          </a:p>
          <a:p>
            <a:pPr marL="12700"/>
            <a:r>
              <a:rPr lang="en-IN" sz="1050" dirty="0"/>
              <a:t>Strictly for internal communication purposes only.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2E8CF-8963-B54D-511B-96C4E79C8B94}"/>
              </a:ext>
            </a:extLst>
          </p:cNvPr>
          <p:cNvSpPr/>
          <p:nvPr userDrawn="1"/>
        </p:nvSpPr>
        <p:spPr>
          <a:xfrm>
            <a:off x="3048" y="0"/>
            <a:ext cx="12188952" cy="768350"/>
          </a:xfrm>
          <a:prstGeom prst="rect">
            <a:avLst/>
          </a:prstGeom>
          <a:solidFill>
            <a:srgbClr val="1C3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l"/>
            <a:endParaRPr lang="en-US" sz="3000" dirty="0"/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80202850-961B-FE22-4752-03AC6BEB45C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406" y="64833"/>
            <a:ext cx="1920240" cy="6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99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D72BC-207E-0EEC-325A-7D6D65C1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1326"/>
            <a:ext cx="10515600" cy="922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Text Explanation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8DC47E5-DC1D-9E75-3469-31852A81E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rgbClr val="1C3C72"/>
                </a:solidFill>
              </a:defRPr>
            </a:lvl1pPr>
          </a:lstStyle>
          <a:p>
            <a:fld id="{D66045ED-18CF-468A-8BCF-2217379ACC69}" type="datetime1">
              <a:rPr lang="en-IN" smtClean="0"/>
              <a:t>21-07-2025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93255B-5425-61FE-A19D-4D4540679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rgbClr val="1C3C72"/>
                </a:solidFill>
              </a:defRPr>
            </a:lvl1pPr>
          </a:lstStyle>
          <a:p>
            <a:r>
              <a:rPr lang="en-IN"/>
              <a:t>Bharosa, now doubled.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ED7193-9B3F-9F05-51E7-F702A158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1C3C72"/>
                </a:solidFill>
              </a:defRPr>
            </a:lvl1pPr>
          </a:lstStyle>
          <a:p>
            <a:r>
              <a:rPr lang="en-IN"/>
              <a:t>Page no.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10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C3C72"/>
          </a:solidFill>
          <a:latin typeface="Lato" panose="020F0502020204030203" pitchFamily="34" charset="0"/>
          <a:ea typeface="Lato" panose="020F0502020204030203" pitchFamily="34" charset="0"/>
          <a:cs typeface="Lato" panose="020F050202020403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9AF348-066D-CAA2-0AED-D930B307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276" y="2336402"/>
            <a:ext cx="9144000" cy="831417"/>
          </a:xfrm>
        </p:spPr>
        <p:txBody>
          <a:bodyPr/>
          <a:lstStyle/>
          <a:p>
            <a:r>
              <a:rPr lang="en-US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Cogniview</a:t>
            </a:r>
            <a:endParaRPr lang="en-IN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12023" y="5753977"/>
            <a:ext cx="1117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C3C72"/>
                </a:solidFill>
              </a:rPr>
              <a:t>Date :	11/07/2025				                                    Place: Gurgaon, Haryana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5F0038-F5E5-4281-D0F7-468570F634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5075852" y="2969834"/>
            <a:ext cx="2430267" cy="14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9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9FFA540-270E-2C94-CE2E-1A04AF0E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EEFC8-6D74-DFDA-D636-D7FD9FC5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10</a:t>
            </a:fld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025A3-5082-B972-D9D1-55ECF7628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99BDE-1C72-F294-672F-87D926A2D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3ED64-16B8-2FAB-A0A6-C86259C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11</a:t>
            </a:fld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3F26D5-4427-0FAD-78A8-3445B2A57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871EDD-563B-8D38-82CA-BC5440AAB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55826"/>
              </p:ext>
            </p:extLst>
          </p:nvPr>
        </p:nvGraphicFramePr>
        <p:xfrm>
          <a:off x="802012" y="838712"/>
          <a:ext cx="10252065" cy="4556247"/>
        </p:xfrm>
        <a:graphic>
          <a:graphicData uri="http://schemas.openxmlformats.org/drawingml/2006/table">
            <a:tbl>
              <a:tblPr/>
              <a:tblGrid>
                <a:gridCol w="2050413">
                  <a:extLst>
                    <a:ext uri="{9D8B030D-6E8A-4147-A177-3AD203B41FA5}">
                      <a16:colId xmlns:a16="http://schemas.microsoft.com/office/drawing/2014/main" val="2700580075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3634521936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2394264625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286828477"/>
                    </a:ext>
                  </a:extLst>
                </a:gridCol>
                <a:gridCol w="2050413">
                  <a:extLst>
                    <a:ext uri="{9D8B030D-6E8A-4147-A177-3AD203B41FA5}">
                      <a16:colId xmlns:a16="http://schemas.microsoft.com/office/drawing/2014/main" val="3923850501"/>
                    </a:ext>
                  </a:extLst>
                </a:gridCol>
              </a:tblGrid>
              <a:tr h="250613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Open-Source Tools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Proprietary Tools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Approx. Pricing (INR)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82436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+ layout extraction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🟢 Easy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PyMuPDF, pdfplumber, pdfminer.six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 PDF Extract, SmallPDF API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Adobe: ₹4/page, SmallPDF: ₹1,000/month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988100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Chunking by headers/sections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PyMuPDF4LLM, spaCy, langchain.text_splitter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Azure Form Recognizer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Unstructured: ₹0.85–₹8.50/page, Azure: ₹8.50/page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654088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detection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table-transformer, layoutparser, Camelot, pdfplumber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Amazon Textract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Textract</a:t>
                      </a: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₹127/1K pages (~₹0.13/page), Unstructured: varies (for tables)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776449"/>
                  </a:ext>
                </a:extLst>
              </a:tr>
              <a:tr h="66892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Multi-page table stitching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logic + table-transformer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Rossum, Docugami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Rossum: Enterprise-only (₹25K+/month estimate), Unstructured: Custom pricing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68828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highlight>
                            <a:srgbClr val="00808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Nested tables</a:t>
                      </a:r>
                      <a:endParaRPr lang="en-IN" sz="1000" dirty="0">
                        <a:highlight>
                          <a:srgbClr val="00808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table-transformer, custom logic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Docparser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Docparser: From ₹3,300/month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986337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Merged cell handling</a:t>
                      </a:r>
                      <a:endParaRPr lang="en-IN" sz="1000" dirty="0">
                        <a:highlight>
                          <a:srgbClr val="FF00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🔴 Complex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OpenCV, pdfplumber, layoutparser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ABBYY FlexiCapture, Adobe PDF Extract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ABBYY: ₹50K+/month (Enterprise), Adobe: ₹4/page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665130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+ caption context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🟡 Moderate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Tesseract, EasyOCR, BLIP, layoutparser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Document AI, Clarifai, Unstructured.io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Google: ₹8.50–₹17/page, Clarifai: ₹2,500/month+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07499"/>
                  </a:ext>
                </a:extLst>
              </a:tr>
              <a:tr h="45977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Metadata + chunk schema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🟢 Easy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+ langchain, pydantic, pandas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Unstructured.io, Azure Document Intelligence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Azure: ₹8.50–₹13/page</a:t>
                      </a:r>
                    </a:p>
                  </a:txBody>
                  <a:tcPr marL="30207" marR="30207" marT="15103" marB="151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9788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7FAE94-51B5-889D-3CAD-7B7C879EE72F}"/>
              </a:ext>
            </a:extLst>
          </p:cNvPr>
          <p:cNvSpPr txBox="1"/>
          <p:nvPr/>
        </p:nvSpPr>
        <p:spPr>
          <a:xfrm>
            <a:off x="1586263" y="5707222"/>
            <a:ext cx="283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CBADB-F292-C905-C980-1BCEDEF0C979}"/>
              </a:ext>
            </a:extLst>
          </p:cNvPr>
          <p:cNvSpPr txBox="1"/>
          <p:nvPr/>
        </p:nvSpPr>
        <p:spPr>
          <a:xfrm>
            <a:off x="1869799" y="5705598"/>
            <a:ext cx="2275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Addressed by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D859D2-97CF-9D47-81E7-3449C8B868CB}"/>
              </a:ext>
            </a:extLst>
          </p:cNvPr>
          <p:cNvSpPr txBox="1"/>
          <p:nvPr/>
        </p:nvSpPr>
        <p:spPr>
          <a:xfrm>
            <a:off x="1586263" y="6028764"/>
            <a:ext cx="283535" cy="276999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CD148D-CA25-CF7B-FA86-62C7D43BF999}"/>
              </a:ext>
            </a:extLst>
          </p:cNvPr>
          <p:cNvSpPr txBox="1"/>
          <p:nvPr/>
        </p:nvSpPr>
        <p:spPr>
          <a:xfrm>
            <a:off x="1586263" y="6350306"/>
            <a:ext cx="283535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0B0FD9-AF19-E8CC-0D14-4F41AE48D744}"/>
              </a:ext>
            </a:extLst>
          </p:cNvPr>
          <p:cNvSpPr txBox="1"/>
          <p:nvPr/>
        </p:nvSpPr>
        <p:spPr>
          <a:xfrm>
            <a:off x="1869797" y="6028764"/>
            <a:ext cx="42672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addressed in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6DF38-2262-128A-11B6-171DF45F6D7F}"/>
              </a:ext>
            </a:extLst>
          </p:cNvPr>
          <p:cNvSpPr txBox="1"/>
          <p:nvPr/>
        </p:nvSpPr>
        <p:spPr>
          <a:xfrm>
            <a:off x="1869796" y="6350305"/>
            <a:ext cx="445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 to be addressed in the custom code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C1983-D50B-5E7A-047B-BCF9EEAB3E7D}"/>
              </a:ext>
            </a:extLst>
          </p:cNvPr>
          <p:cNvSpPr txBox="1"/>
          <p:nvPr/>
        </p:nvSpPr>
        <p:spPr>
          <a:xfrm>
            <a:off x="3007483" y="160173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06B9544-ABB5-9D20-E752-B544CC9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7183F1C-F7DF-5B4C-2AC6-FBFC0D1D7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859"/>
              </p:ext>
            </p:extLst>
          </p:nvPr>
        </p:nvGraphicFramePr>
        <p:xfrm>
          <a:off x="5824076" y="5563218"/>
          <a:ext cx="4498125" cy="873602"/>
        </p:xfrm>
        <a:graphic>
          <a:graphicData uri="http://schemas.openxmlformats.org/drawingml/2006/table">
            <a:tbl>
              <a:tblPr/>
              <a:tblGrid>
                <a:gridCol w="1388917">
                  <a:extLst>
                    <a:ext uri="{9D8B030D-6E8A-4147-A177-3AD203B41FA5}">
                      <a16:colId xmlns:a16="http://schemas.microsoft.com/office/drawing/2014/main" val="786538868"/>
                    </a:ext>
                  </a:extLst>
                </a:gridCol>
                <a:gridCol w="1145838">
                  <a:extLst>
                    <a:ext uri="{9D8B030D-6E8A-4147-A177-3AD203B41FA5}">
                      <a16:colId xmlns:a16="http://schemas.microsoft.com/office/drawing/2014/main" val="2745813264"/>
                    </a:ext>
                  </a:extLst>
                </a:gridCol>
                <a:gridCol w="1963370">
                  <a:extLst>
                    <a:ext uri="{9D8B030D-6E8A-4147-A177-3AD203B41FA5}">
                      <a16:colId xmlns:a16="http://schemas.microsoft.com/office/drawing/2014/main" val="2963051544"/>
                    </a:ext>
                  </a:extLst>
                </a:gridCol>
              </a:tblGrid>
              <a:tr h="227414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Strategy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Price/1,000pages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656294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Strategy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Digital, text-based documents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413116"/>
                  </a:ext>
                </a:extLst>
              </a:tr>
              <a:tr h="314881">
                <a:tc>
                  <a:txBody>
                    <a:bodyPr/>
                    <a:lstStyle/>
                    <a:p>
                      <a:pPr algn="ctr"/>
                      <a:r>
                        <a:rPr lang="en-IN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Hi-Res Strategy</a:t>
                      </a:r>
                      <a:endParaRPr lang="en-IN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₹850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layouts, scanned PDFs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6592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1C207D5-F3E3-8CF0-9ED9-90F99B12FA90}"/>
              </a:ext>
            </a:extLst>
          </p:cNvPr>
          <p:cNvSpPr txBox="1"/>
          <p:nvPr/>
        </p:nvSpPr>
        <p:spPr>
          <a:xfrm>
            <a:off x="7230143" y="6411860"/>
            <a:ext cx="1222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Unstructured.io Pricing</a:t>
            </a:r>
            <a:endParaRPr lang="en-I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idx="12" type="sldNum"/>
          </p:nvPr>
        </p:nvSpPr>
        <p:spPr>
          <a:xfrm>
            <a:off x="9156512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3291569" y="97868"/>
            <a:ext cx="4907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b="1" i="1" sz="2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"/>
          <p:cNvSpPr txBox="1"/>
          <p:nvPr/>
        </p:nvSpPr>
        <p:spPr>
          <a:xfrm>
            <a:off x="548369" y="63612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000">
                <a:solidFill>
                  <a:srgbClr val="1C3C72"/>
                </a:solidFill>
                <a:latin typeface="Lato"/>
                <a:ea typeface="Lato"/>
                <a:cs typeface="Lato"/>
                <a:sym typeface="Lato"/>
              </a:rPr>
              <a:t>Source:</a:t>
            </a:r>
            <a:endParaRPr/>
          </a:p>
        </p:txBody>
      </p:sp>
      <p:grpSp>
        <p:nvGrpSpPr>
          <p:cNvPr id="31" name="Google Shape;31;p1"/>
          <p:cNvGrpSpPr/>
          <p:nvPr/>
        </p:nvGrpSpPr>
        <p:grpSpPr>
          <a:xfrm>
            <a:off x="8586699" y="997074"/>
            <a:ext cx="3457430" cy="5460023"/>
            <a:chOff x="8611406" y="1268965"/>
            <a:chExt cx="3468530" cy="5562370"/>
          </a:xfrm>
        </p:grpSpPr>
        <p:sp>
          <p:nvSpPr>
            <p:cNvPr id="32" name="Google Shape;32;p1"/>
            <p:cNvSpPr/>
            <p:nvPr/>
          </p:nvSpPr>
          <p:spPr>
            <a:xfrm>
              <a:off x="8611406" y="1371133"/>
              <a:ext cx="3459600" cy="25143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8912553" y="1268965"/>
              <a:ext cx="2560800" cy="265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Verdana"/>
                <a:buNone/>
              </a:pPr>
              <a:r>
                <a:rPr b="1" i="1" lang="en-US" sz="1050" u="none" cap="none" strike="noStrik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Solution overview </a:t>
              </a: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8620336" y="4176935"/>
              <a:ext cx="3459600" cy="2654400"/>
            </a:xfrm>
            <a:prstGeom prst="rect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88900" lIns="88900" spcFirstLastPara="1" rIns="88900" wrap="square" tIns="88900">
              <a:noAutofit/>
            </a:bodyPr>
            <a:lstStyle/>
            <a:p>
              <a:pPr indent="0" lvl="0" marL="0" marR="0" rtl="0" algn="ctr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t/>
              </a:r>
              <a:endParaRPr b="1" i="0" sz="1600" u="none" cap="none" strike="noStrike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9304026" y="3995193"/>
              <a:ext cx="2116200" cy="2586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Verdana"/>
                <a:buNone/>
              </a:pPr>
              <a:r>
                <a:rPr b="1" i="1" lang="en-US" sz="105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Output details</a:t>
              </a:r>
              <a:endParaRPr b="1" i="1" sz="105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102792" y="797804"/>
            <a:ext cx="1037700" cy="1534800"/>
          </a:xfrm>
          <a:prstGeom prst="rect">
            <a:avLst/>
          </a:prstGeom>
          <a:solidFill>
            <a:srgbClr val="1E427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1" marL="0" marR="0" rtl="0" algn="ctr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Business Opportunity</a:t>
            </a:r>
            <a:endParaRPr b="1" i="0" sz="1150" u="none" cap="none" strike="noStrik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108470" y="2424590"/>
            <a:ext cx="1037700" cy="2075700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None/>
            </a:pPr>
            <a:r>
              <a:rPr b="1" i="0" lang="en-US" sz="11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Approach</a:t>
            </a:r>
            <a:endParaRPr/>
          </a:p>
        </p:txBody>
      </p:sp>
      <p:sp>
        <p:nvSpPr>
          <p:cNvPr id="38" name="Google Shape;38;p1"/>
          <p:cNvSpPr/>
          <p:nvPr/>
        </p:nvSpPr>
        <p:spPr>
          <a:xfrm>
            <a:off x="154824" y="4549011"/>
            <a:ext cx="1031700" cy="1385100"/>
          </a:xfrm>
          <a:prstGeom prst="rect">
            <a:avLst/>
          </a:prstGeom>
          <a:solidFill>
            <a:srgbClr val="1E4276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50"/>
              <a:buFont typeface="Verdana"/>
              <a:buNone/>
            </a:pPr>
            <a:r>
              <a:rPr b="1" i="0" lang="en-US" sz="115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Impact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208" y="5982597"/>
            <a:ext cx="811368" cy="81538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1193578" y="882822"/>
            <a:ext cx="75678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volume of complex insurance documents must be parsed before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 RAG and GenAI workflows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parsing of these documents is critical to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correct answers from RAG pipelines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parsing of documents is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resource-intensive and costly.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Investing in document parsing is essential for reliable and valuable GenAI outcomes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catering to the needs of efficient and cost reduction</a:t>
            </a:r>
            <a:endParaRPr/>
          </a:p>
        </p:txBody>
      </p:sp>
      <p:sp>
        <p:nvSpPr>
          <p:cNvPr id="41" name="Google Shape;41;p1"/>
          <p:cNvSpPr txBox="1"/>
          <p:nvPr/>
        </p:nvSpPr>
        <p:spPr>
          <a:xfrm>
            <a:off x="1200299" y="2366529"/>
            <a:ext cx="6981300" cy="22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various types of documents, their complexities, and all possible scenarios with scope for improvement.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experimented with a range of parsing libraries and LLMs including </a:t>
            </a:r>
            <a:r>
              <a:rPr b="1"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PyMuPDF4LLM, Camelot, pdfplumber, PyMuPDF (fitz), Tesseract OCR, LayoutParser, and Unstructured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also researched the integration of OCR-enabled object detection models like Donut, DocTR, and TableNet for handling complex table parsing in scanned or irregular layouts.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Multi-page table stitching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 of PDF layouts with context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Conversion of documents into linear formats for RAG pipelines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11 page complex pdf for testing the models</a:t>
            </a:r>
            <a:endParaRPr/>
          </a:p>
        </p:txBody>
      </p:sp>
      <p:sp>
        <p:nvSpPr>
          <p:cNvPr id="42" name="Google Shape;42;p1"/>
          <p:cNvSpPr txBox="1"/>
          <p:nvPr/>
        </p:nvSpPr>
        <p:spPr>
          <a:xfrm>
            <a:off x="1200299" y="4714541"/>
            <a:ext cx="73866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Accuracy: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parsing boosts the correctness of RAG/GenAI responses.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Manual Effort &amp; Cost: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need for manual document handling.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Turnaround: Speeds up document processing for quicker business decisions.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AI Foundation: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easy expansion to handle large volumes and complex document types.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8669708" y="1215236"/>
            <a:ext cx="3212100" cy="2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Addressed content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chunking, multi-page table stitching, and linear format conversion.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a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parsing pipeline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open-source libraries.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an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in-house solution for seamless RAG integration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structured, 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context-rich parsing for accurate GenAI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25666" l="8351" r="11035" t="26545"/>
          <a:stretch/>
        </p:blipFill>
        <p:spPr>
          <a:xfrm>
            <a:off x="0" y="60019"/>
            <a:ext cx="1115891" cy="661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B579-4AB9-D2CD-2BD2-158A9E40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610A4-EDB7-1EFD-803D-E807EBBE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5E5F834-BE05-C795-272E-28F1DD0BB984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CEE61FA-BDBA-E30C-1721-ADBA04C69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F83AAE-97EE-A3CE-A920-18BC14C23698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588FFA-0A2D-011D-27DE-AB78FF1E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2E72BC-41C9-E113-D251-448BD91F4146}"/>
              </a:ext>
            </a:extLst>
          </p:cNvPr>
          <p:cNvSpPr txBox="1"/>
          <p:nvPr/>
        </p:nvSpPr>
        <p:spPr>
          <a:xfrm>
            <a:off x="2645230" y="1922302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Tables spilling into multiple pages(</a:t>
            </a:r>
            <a:r>
              <a:rPr lang="en-IN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Figure-1)</a:t>
            </a:r>
          </a:p>
        </p:txBody>
      </p:sp>
      <p:sp>
        <p:nvSpPr>
          <p:cNvPr id="5" name="Google Shape;131;p25">
            <a:extLst>
              <a:ext uri="{FF2B5EF4-FFF2-40B4-BE49-F238E27FC236}">
                <a16:creationId xmlns:a16="http://schemas.microsoft.com/office/drawing/2014/main" id="{771F1DC8-4706-A3AF-91CE-3D3D1E9649C9}"/>
              </a:ext>
            </a:extLst>
          </p:cNvPr>
          <p:cNvSpPr txBox="1"/>
          <p:nvPr/>
        </p:nvSpPr>
        <p:spPr>
          <a:xfrm>
            <a:off x="1296955" y="997058"/>
            <a:ext cx="1023569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tables spilling over to multiple pages which can cause hallucinations during processing even for LLMs.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claims, term policy and statement type of pdf documents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6DC3AE-2147-5B79-7D52-F20DC68E3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96" r="2426"/>
          <a:stretch>
            <a:fillRect/>
          </a:stretch>
        </p:blipFill>
        <p:spPr>
          <a:xfrm>
            <a:off x="2165966" y="2357644"/>
            <a:ext cx="7056081" cy="31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DB0A-C25B-CB0A-63B8-8E055F84F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72D1B-6871-4339-A0E6-816C4743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4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5AE49F6-BB2C-7526-5DBF-0C4B7CCCB63E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2AAAD9-A46F-F64F-92C0-59A2FEC79D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pic>
        <p:nvPicPr>
          <p:cNvPr id="22" name="Google Shape;132;p25">
            <a:extLst>
              <a:ext uri="{FF2B5EF4-FFF2-40B4-BE49-F238E27FC236}">
                <a16:creationId xmlns:a16="http://schemas.microsoft.com/office/drawing/2014/main" id="{0391F312-391C-9F64-9DB2-CE568EDE45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296" y="1813425"/>
            <a:ext cx="6600137" cy="457686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A4C71-D66C-2C96-C3CB-8CE5B3DBA7CD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F9141-2EF0-E87C-2E46-428918147D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323AD281-7143-721A-305A-29308350B10C}"/>
              </a:ext>
            </a:extLst>
          </p:cNvPr>
          <p:cNvSpPr txBox="1"/>
          <p:nvPr/>
        </p:nvSpPr>
        <p:spPr>
          <a:xfrm>
            <a:off x="1360085" y="897850"/>
            <a:ext cx="9471829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complex nested tables like the one shown in in the figure.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documents like term policies, HR policies and  customer brochures.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09C43-91BB-2BFB-5ABE-E8FF3456924C}"/>
              </a:ext>
            </a:extLst>
          </p:cNvPr>
          <p:cNvSpPr txBox="1"/>
          <p:nvPr/>
        </p:nvSpPr>
        <p:spPr>
          <a:xfrm>
            <a:off x="2551587" y="162756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IN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Complex table and merged cells(</a:t>
            </a:r>
            <a:r>
              <a:rPr lang="en-IN" sz="1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Figure-1)</a:t>
            </a:r>
          </a:p>
        </p:txBody>
      </p:sp>
    </p:spTree>
    <p:extLst>
      <p:ext uri="{BB962C8B-B14F-4D97-AF65-F5344CB8AC3E}">
        <p14:creationId xmlns:p14="http://schemas.microsoft.com/office/powerpoint/2010/main" val="293550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9974-F90A-BB05-70F5-386C5B58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3D780-A541-44EA-05CC-28A731EA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770AE59-2CA8-4640-81C7-248DAFF4F51F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F03207-369F-2323-A123-92D9C894C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pic>
        <p:nvPicPr>
          <p:cNvPr id="24" name="Google Shape;137;p25">
            <a:extLst>
              <a:ext uri="{FF2B5EF4-FFF2-40B4-BE49-F238E27FC236}">
                <a16:creationId xmlns:a16="http://schemas.microsoft.com/office/drawing/2014/main" id="{CA8706F0-C486-08CA-493E-1E14543DAA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344" y="1785364"/>
            <a:ext cx="6475312" cy="393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9BBFD95-998B-76EC-68C1-9F9428689F94}"/>
              </a:ext>
            </a:extLst>
          </p:cNvPr>
          <p:cNvSpPr txBox="1"/>
          <p:nvPr/>
        </p:nvSpPr>
        <p:spPr>
          <a:xfrm>
            <a:off x="4778618" y="5746690"/>
            <a:ext cx="3250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with captions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(Figure-3)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EE31F-D4CD-B695-AC33-B34197ACA255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03D80-0E23-4718-1526-408DA114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05F46084-DA13-7ACF-07AA-590C75003E5A}"/>
              </a:ext>
            </a:extLst>
          </p:cNvPr>
          <p:cNvSpPr txBox="1"/>
          <p:nvPr/>
        </p:nvSpPr>
        <p:spPr>
          <a:xfrm>
            <a:off x="644892" y="957421"/>
            <a:ext cx="10487608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PDFs tend to contain complex images and captioning which needs to be chunked out for best contextual responses.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documents with this issue is: </a:t>
            </a:r>
          </a:p>
          <a:p>
            <a:pPr marL="285750" lvl="0" indent="-285750" algn="just">
              <a:buClr>
                <a:schemeClr val="dk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found in documents like brochures, term plans, advertisements, training and compliance documents</a:t>
            </a:r>
          </a:p>
        </p:txBody>
      </p:sp>
    </p:spTree>
    <p:extLst>
      <p:ext uri="{BB962C8B-B14F-4D97-AF65-F5344CB8AC3E}">
        <p14:creationId xmlns:p14="http://schemas.microsoft.com/office/powerpoint/2010/main" val="98022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42F1-FF00-F919-450B-4C8AF6D4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C0480-3D04-1A8B-6A02-CF713DCF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34A804-7AD3-1EE0-A9AB-835ED9FFC61B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445CF-E4EC-3961-EAD6-825D7BDAB76D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C6632-82F6-FFA3-37A8-685F05F725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17B9E0-F64C-2F16-AEDA-EEE791F2DBDF}"/>
              </a:ext>
            </a:extLst>
          </p:cNvPr>
          <p:cNvSpPr txBox="1"/>
          <p:nvPr/>
        </p:nvSpPr>
        <p:spPr>
          <a:xfrm>
            <a:off x="1306286" y="758895"/>
            <a:ext cx="93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TABLE STICHING: “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by the custom built document parser”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63B92-68C2-A95F-451D-6BE64CCD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72" r="11071"/>
          <a:stretch>
            <a:fillRect/>
          </a:stretch>
        </p:blipFill>
        <p:spPr>
          <a:xfrm>
            <a:off x="914400" y="1476178"/>
            <a:ext cx="4399466" cy="50954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D03836-F5E4-A99B-C187-3A74A99433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7FA0B-3F48-5944-310D-DA0DA4939E1E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1B47B-6EF1-276F-2469-CD84E2E9AD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13" r="4070"/>
          <a:stretch>
            <a:fillRect/>
          </a:stretch>
        </p:blipFill>
        <p:spPr>
          <a:xfrm>
            <a:off x="6375416" y="1973102"/>
            <a:ext cx="5342351" cy="3190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34FD42-7F93-21EC-9D1A-43E583880BAF}"/>
              </a:ext>
            </a:extLst>
          </p:cNvPr>
          <p:cNvSpPr txBox="1"/>
          <p:nvPr/>
        </p:nvSpPr>
        <p:spPr>
          <a:xfrm>
            <a:off x="720831" y="1058611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56BD90-3F90-F342-EFF0-289BA68086E1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5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70A47-2D84-DB3F-20A1-4C936D9C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4EFFE-B301-15E7-45D8-EDB6F9E9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7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8FBD98E-DF5C-5ABE-A161-C996723DA127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F252-1E2F-B312-2086-AC8E07B37E40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86525F-72C2-950C-8F8B-9DC05D1F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52587E-85A6-DC25-690A-3F27DE3C913E}"/>
              </a:ext>
            </a:extLst>
          </p:cNvPr>
          <p:cNvSpPr txBox="1"/>
          <p:nvPr/>
        </p:nvSpPr>
        <p:spPr>
          <a:xfrm>
            <a:off x="2035141" y="690679"/>
            <a:ext cx="839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 out of layout by preserving context: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“Solved by custom model”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247708-2190-EF20-79EF-F095BCFF9C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413751-2D85-CEB3-D530-3D397E44959B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A4EB2D-5A91-D3AB-3C7D-46F8D870812B}"/>
              </a:ext>
            </a:extLst>
          </p:cNvPr>
          <p:cNvSpPr txBox="1"/>
          <p:nvPr/>
        </p:nvSpPr>
        <p:spPr>
          <a:xfrm>
            <a:off x="720832" y="1239874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6DB2E-AFF8-BA27-11FE-E8E13EB5BBD2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8BBE5-D5DF-B20F-0C88-28D9EE8B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470" y="1754661"/>
            <a:ext cx="4922044" cy="4038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7B2973-5711-DB7E-A54E-6A6476E7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395" y="1638028"/>
            <a:ext cx="5009470" cy="23694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C9544A-DC8B-BAC7-22D2-C7A7475F40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7926" y="4120404"/>
            <a:ext cx="4693642" cy="1862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5B8DEF-7D38-847F-29C8-5F8D108F6084}"/>
              </a:ext>
            </a:extLst>
          </p:cNvPr>
          <p:cNvSpPr txBox="1"/>
          <p:nvPr/>
        </p:nvSpPr>
        <p:spPr>
          <a:xfrm>
            <a:off x="6691445" y="6039618"/>
            <a:ext cx="4786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4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Chunked Image by custom built model</a:t>
            </a:r>
            <a:endParaRPr lang="en-IN" sz="14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73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08E43-A620-9C84-FA94-413BCFE1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7610-1B7C-4B26-4970-17FA9598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8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CE82B77-06E3-12C5-8B63-DD75D4430BCE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744A-CDA8-8212-CCA5-891BA76D3147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D559F8-283C-9F20-83A4-921841AD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CDA1BB-C957-8189-84A4-4ED7E7D3463F}"/>
              </a:ext>
            </a:extLst>
          </p:cNvPr>
          <p:cNvSpPr txBox="1"/>
          <p:nvPr/>
        </p:nvSpPr>
        <p:spPr>
          <a:xfrm>
            <a:off x="1306286" y="758895"/>
            <a:ext cx="9386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TABLE STICHING: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“Requires heavily trained custom built model”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946FCF-6230-CE1E-2D9F-35140863EE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F292C7-0A6E-27F7-60B3-B80B75B5610F}"/>
              </a:ext>
            </a:extLst>
          </p:cNvPr>
          <p:cNvCxnSpPr/>
          <p:nvPr/>
        </p:nvCxnSpPr>
        <p:spPr>
          <a:xfrm>
            <a:off x="6232849" y="1371600"/>
            <a:ext cx="0" cy="5271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B69F7E-5286-980E-A4E7-DB24A9E44723}"/>
              </a:ext>
            </a:extLst>
          </p:cNvPr>
          <p:cNvSpPr txBox="1"/>
          <p:nvPr/>
        </p:nvSpPr>
        <p:spPr>
          <a:xfrm>
            <a:off x="720832" y="1239874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of ChatGPT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5A0EDC-448D-71F4-45B4-C9CFED374A5B}"/>
              </a:ext>
            </a:extLst>
          </p:cNvPr>
          <p:cNvSpPr txBox="1"/>
          <p:nvPr/>
        </p:nvSpPr>
        <p:spPr>
          <a:xfrm>
            <a:off x="6931164" y="1106846"/>
            <a:ext cx="4786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en-US" sz="1800" b="1" i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Response based on custom built model</a:t>
            </a:r>
            <a:endParaRPr lang="en-IN" sz="1800" b="1" i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50163A-1ECF-1A69-7341-14CCA08E6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69" y="2182838"/>
            <a:ext cx="5801883" cy="3165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16ECE-4D3D-D67F-C2CE-EC987EFE7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342" y="2484063"/>
            <a:ext cx="5244425" cy="28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96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CE6CE-6418-79AB-0DC6-BF07F5C6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2F3FD-DD72-F844-E5BE-DFC61D9F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972F-1D8C-43E9-90EA-3F17AB3D9269}" type="slidenum">
              <a:rPr lang="en-IN" smtClean="0"/>
              <a:t>9</a:t>
            </a:fld>
            <a:endParaRPr lang="en-IN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41EFD3-2C57-5974-5C0B-DF2D10DE8B69}"/>
              </a:ext>
            </a:extLst>
          </p:cNvPr>
          <p:cNvSpPr txBox="1">
            <a:spLocks/>
          </p:cNvSpPr>
          <p:nvPr/>
        </p:nvSpPr>
        <p:spPr>
          <a:xfrm>
            <a:off x="548369" y="63612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kern="1200">
                <a:solidFill>
                  <a:srgbClr val="1C3C7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00" b="0" dirty="0"/>
              <a:t>Source: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24166-2392-8307-897D-3622B7CD2423}"/>
              </a:ext>
            </a:extLst>
          </p:cNvPr>
          <p:cNvSpPr txBox="1"/>
          <p:nvPr/>
        </p:nvSpPr>
        <p:spPr>
          <a:xfrm>
            <a:off x="3642459" y="120625"/>
            <a:ext cx="4907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i="1" u="sng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rPr>
              <a:t>Cogniview</a:t>
            </a:r>
            <a:endParaRPr lang="en-IN" sz="28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DED79-C370-C553-02B6-1CE3C579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52" t="26548" r="11036" b="25664"/>
          <a:stretch>
            <a:fillRect/>
          </a:stretch>
        </p:blipFill>
        <p:spPr>
          <a:xfrm>
            <a:off x="0" y="60019"/>
            <a:ext cx="1115890" cy="6615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94475-421F-1676-71F5-B9E62AE4EB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8" y="5982597"/>
            <a:ext cx="811368" cy="815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31B30-0503-6BBA-F67E-7A844DBD93FF}"/>
              </a:ext>
            </a:extLst>
          </p:cNvPr>
          <p:cNvSpPr txBox="1"/>
          <p:nvPr/>
        </p:nvSpPr>
        <p:spPr>
          <a:xfrm>
            <a:off x="644892" y="855067"/>
            <a:ext cx="11582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 model is able to efficiently convert the pdf into linear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except the complex merged cell case which requires further model training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pipeline model performs better than the open source model in terms of parsing context aware image captioning and multipage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LLMs that hallucinate for the given 2 challenges 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86E0B-E513-1206-E068-AEA77FAF5D42}"/>
              </a:ext>
            </a:extLst>
          </p:cNvPr>
          <p:cNvSpPr txBox="1"/>
          <p:nvPr/>
        </p:nvSpPr>
        <p:spPr>
          <a:xfrm>
            <a:off x="4936900" y="3559279"/>
            <a:ext cx="209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15385-C564-1A36-89A9-46300FF0C878}"/>
              </a:ext>
            </a:extLst>
          </p:cNvPr>
          <p:cNvSpPr txBox="1"/>
          <p:nvPr/>
        </p:nvSpPr>
        <p:spPr>
          <a:xfrm>
            <a:off x="766739" y="4096062"/>
            <a:ext cx="1158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 custom OCR-enabled object detection model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PubLayNet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(over 1 million annotated samples).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capabilities of third-party service providers like Unstructured.io, Nanonets,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Docsumo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UiPath, ABBYY, and Hyper science.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their performance in layout detection, table extraction, and document segmentation.</a:t>
            </a:r>
          </a:p>
        </p:txBody>
      </p:sp>
    </p:spTree>
    <p:extLst>
      <p:ext uri="{BB962C8B-B14F-4D97-AF65-F5344CB8AC3E}">
        <p14:creationId xmlns:p14="http://schemas.microsoft.com/office/powerpoint/2010/main" val="671170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2.xml" val="847499948"/>
  <p:tag name="ppt/slides/slide1.xml" val="78869702"/>
  <p:tag name="ppt/slides/slide3.xml" val="4249730416"/>
  <p:tag name="ppt/slides/slide4.xml" val="463399554"/>
  <p:tag name="ppt/slides/slide5.xml" val="206792457"/>
  <p:tag name="ppt/slides/slide6.xml" val="1282286487"/>
  <p:tag name="ppt/slides/slide7.xml" val="3922196940"/>
  <p:tag name="ppt/slides/slide8.xml" val="2411106576"/>
  <p:tag name="ppt/slides/slide9.xml" val="4126403805"/>
  <p:tag name="ppt/slides/slide10.xml" val="2920454549"/>
  <p:tag name="ppt/slides/slide11.xml" val="3196816816"/>
  <p:tag name="ppt/slideMasters/slideMaster1.xml" val="277271529"/>
  <p:tag name="ppt/slideLayouts/slideLayout1.xml" val="3864640292"/>
  <p:tag name="ppt/slideLayouts/slideLayout2.xml" val="1068948832"/>
  <p:tag name="ppt/slideLayouts/slideLayout3.xml" val="3153138238"/>
  <p:tag name="ppt/slideLayouts/slideLayout4.xml" val="1648236182"/>
  <p:tag name="ppt/slideLayouts/slideLayout5.xml" val="2441164928"/>
  <p:tag name="ppt/slideLayouts/slideLayout6.xml" val="1000273793"/>
  <p:tag name="ppt/slideLayouts/slideLayout7.xml" val="4103172326"/>
  <p:tag name="ppt/slideLayouts/slideLayout8.xml" val="1157158810"/>
  <p:tag name="ppt/slideLayouts/slideLayout9.xml" val="826557657"/>
  <p:tag name="ppt/notesSlides/notesSlide1.xml" val="261461479"/>
  <p:tag name="ppt/notesMasters/notesMaster1.xml" val="108826074"/>
  <p:tag name="ppt/theme/theme1.xml" val="659883877"/>
  <p:tag name="ppt/media/image1.png" val="1716043468"/>
  <p:tag name="ppt/media/image2.png" val="4281658364"/>
  <p:tag name="ppt/media/image3.png" val="122985260"/>
  <p:tag name="ppt/theme/theme2.xml" val="2979960155"/>
  <p:tag name="ppt/media/image4.png" val="2412032609"/>
  <p:tag name="ppt/media/image9.png" val="2541593941"/>
  <p:tag name="ppt/media/image10.png" val="3277848691"/>
  <p:tag name="ppt/media/image7.png" val="636483269"/>
  <p:tag name="ppt/media/image11.png" val="2291244310"/>
  <p:tag name="ppt/media/image12.png" val="3963773114"/>
  <p:tag name="ppt/media/image8.jpg" val="4010259375"/>
  <p:tag name="ppt/media/image5.png" val="652263947"/>
  <p:tag name="ppt/media/image13.png" val="981285864"/>
  <p:tag name="ppt/media/image14.png" val="2621589647"/>
  <p:tag name="ppt/media/image15.png" val="43584860"/>
  <p:tag name="ppt/media/image16.png" val="3736274356"/>
</p:tagLst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