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tags+xml" PartName="/ppt/tags/tag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custDataLst>
    <p:tags r:id="rId15"/>
  </p:custDataLst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" Type="http://schemas.openxmlformats.org/officeDocument/2006/relationships/theme" Target="theme/theme1.xml"/><Relationship Id="rId2" Type="http://schemas.openxmlformats.org/officeDocument/2006/relationships/presProps" Target="presProps1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6.xml"/><Relationship Id="rId15" Type="http://schemas.openxmlformats.org/officeDocument/2006/relationships/tags" Target="tags/tag1.xml"/><Relationship Id="rId14" Type="http://schemas.openxmlformats.org/officeDocument/2006/relationships/slide" Target="slides/slide11.xml"/><Relationship Id="rId5" Type="http://schemas.openxmlformats.org/officeDocument/2006/relationships/slide" Target="slides/slide1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9CDF03-2C80-47E1-B81D-F81A745788D0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748F1-27F2-48F7-BF56-D4D651D9B2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8045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748F1-27F2-48F7-BF56-D4D651D9B22E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038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BC2B8-1EE3-C69C-C22D-D20BE4AA7E7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37648" y="2555381"/>
            <a:ext cx="9144000" cy="2387600"/>
          </a:xfrm>
        </p:spPr>
        <p:txBody>
          <a:bodyPr anchor="b"/>
          <a:lstStyle>
            <a:lvl1pPr algn="ctr">
              <a:defRPr sz="6000" b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Subject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F0446A-8184-AE2A-005D-1461D62177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7648" y="5035056"/>
            <a:ext cx="9144000" cy="8314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6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17327D-2E60-F989-F2B9-1A778E43B2C3}"/>
              </a:ext>
            </a:extLst>
          </p:cNvPr>
          <p:cNvSpPr txBox="1"/>
          <p:nvPr userDrawn="1"/>
        </p:nvSpPr>
        <p:spPr>
          <a:xfrm>
            <a:off x="1450109" y="651163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pic>
        <p:nvPicPr>
          <p:cNvPr id="11" name="Picture 10" descr="A close-up of a logo&#10;&#10;Description automatically generated">
            <a:extLst>
              <a:ext uri="{FF2B5EF4-FFF2-40B4-BE49-F238E27FC236}">
                <a16:creationId xmlns:a16="http://schemas.microsoft.com/office/drawing/2014/main" id="{A9DA64CA-C0FF-9A14-C2C9-3B219F1EC6B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3056" y="818828"/>
            <a:ext cx="4225888" cy="140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826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95F28-93A4-7910-5FCC-E7635906EB1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40925" y="1077479"/>
            <a:ext cx="11327801" cy="50554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2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Text Explanation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F9E26D-224A-E681-EB83-1CBBFC2F4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6512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08972F-1D8C-43E9-90EA-3F17AB3D9269}" type="slidenum">
              <a:rPr lang="en-IN" smtClean="0"/>
              <a:t>‹#›</a:t>
            </a:fld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1706DD-4F47-B3E3-23ED-6CF64F330487}"/>
              </a:ext>
            </a:extLst>
          </p:cNvPr>
          <p:cNvSpPr/>
          <p:nvPr userDrawn="1"/>
        </p:nvSpPr>
        <p:spPr>
          <a:xfrm>
            <a:off x="-2982" y="0"/>
            <a:ext cx="12188952" cy="768350"/>
          </a:xfrm>
          <a:prstGeom prst="rect">
            <a:avLst/>
          </a:prstGeom>
          <a:solidFill>
            <a:srgbClr val="1C3C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l"/>
            <a:endParaRPr lang="en-US" sz="3000" b="1" dirty="0"/>
          </a:p>
        </p:txBody>
      </p:sp>
      <p:pic>
        <p:nvPicPr>
          <p:cNvPr id="9" name="Picture 8" descr="A close-up of a logo&#10;&#10;Description automatically generated">
            <a:extLst>
              <a:ext uri="{FF2B5EF4-FFF2-40B4-BE49-F238E27FC236}">
                <a16:creationId xmlns:a16="http://schemas.microsoft.com/office/drawing/2014/main" id="{B2C52241-8DF5-8235-7778-907DB890A5E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406" y="64833"/>
            <a:ext cx="1920240" cy="638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73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DA0A619D-EC3B-1E56-519A-DBA4F4932DB5}"/>
              </a:ext>
            </a:extLst>
          </p:cNvPr>
          <p:cNvSpPr/>
          <p:nvPr userDrawn="1"/>
        </p:nvSpPr>
        <p:spPr>
          <a:xfrm>
            <a:off x="3048" y="0"/>
            <a:ext cx="12188952" cy="768350"/>
          </a:xfrm>
          <a:prstGeom prst="rect">
            <a:avLst/>
          </a:prstGeom>
          <a:solidFill>
            <a:srgbClr val="1C3C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l"/>
            <a:endParaRPr lang="en-US" sz="3000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EB82AC-08F7-5034-3610-3D2B49375A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017010"/>
            <a:ext cx="10515600" cy="2852737"/>
          </a:xfrm>
        </p:spPr>
        <p:txBody>
          <a:bodyPr anchor="b"/>
          <a:lstStyle>
            <a:lvl1pPr>
              <a:defRPr sz="6000" b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Text Explanation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4F0727-9A8D-C416-3BC1-1764821F748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4062991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chemeClr val="tx1">
                    <a:tint val="82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Text Explanation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B6222-AF97-EA77-2C2D-C88C4BFB0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08972F-1D8C-43E9-90EA-3F17AB3D9269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9" name="Picture 8" descr="A close-up of a logo&#10;&#10;Description automatically generated">
            <a:extLst>
              <a:ext uri="{FF2B5EF4-FFF2-40B4-BE49-F238E27FC236}">
                <a16:creationId xmlns:a16="http://schemas.microsoft.com/office/drawing/2014/main" id="{61E2783E-119B-F7CB-8EBF-FE6B5246D9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406" y="64833"/>
            <a:ext cx="1920240" cy="638684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87B6222-AF97-EA77-2C2D-C88C4BFB05DF}"/>
              </a:ext>
            </a:extLst>
          </p:cNvPr>
          <p:cNvSpPr txBox="1">
            <a:spLocks/>
          </p:cNvSpPr>
          <p:nvPr userDrawn="1"/>
        </p:nvSpPr>
        <p:spPr>
          <a:xfrm>
            <a:off x="901870" y="63449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600" b="1" kern="1200">
                <a:solidFill>
                  <a:srgbClr val="1C3C7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187B6222-AF97-EA77-2C2D-C88C4BFB05DF}"/>
              </a:ext>
            </a:extLst>
          </p:cNvPr>
          <p:cNvSpPr txBox="1">
            <a:spLocks/>
          </p:cNvSpPr>
          <p:nvPr userDrawn="1"/>
        </p:nvSpPr>
        <p:spPr>
          <a:xfrm>
            <a:off x="751745" y="63449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600" b="1" kern="1200">
                <a:solidFill>
                  <a:srgbClr val="1C3C7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187B6222-AF97-EA77-2C2D-C88C4BFB05DF}"/>
              </a:ext>
            </a:extLst>
          </p:cNvPr>
          <p:cNvSpPr txBox="1">
            <a:spLocks/>
          </p:cNvSpPr>
          <p:nvPr userDrawn="1"/>
        </p:nvSpPr>
        <p:spPr>
          <a:xfrm>
            <a:off x="874568" y="63449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600" b="1" kern="1200">
                <a:solidFill>
                  <a:srgbClr val="1C3C7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sz="11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6105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E0F79F-0389-C667-DC26-861DA4F873A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38213" y="1308100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000" b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Text Explanation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D6FAB0-72CE-6408-2155-B6C80849523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938213" y="2132012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Text Explanation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64E52C-07A0-3588-2C65-8935A26CD4B0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270625" y="1308100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000" b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Text Explanation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722619-87CA-3D73-3430-18D05C928AB2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270625" y="2132012"/>
            <a:ext cx="5183188" cy="3684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Text Explanation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E87830-3C73-6229-BFA3-45D553726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2B08972F-1D8C-43E9-90EA-3F17AB3D9269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F60404-B4F5-CAEE-16E5-776A2323E0C4}"/>
              </a:ext>
            </a:extLst>
          </p:cNvPr>
          <p:cNvSpPr/>
          <p:nvPr userDrawn="1"/>
        </p:nvSpPr>
        <p:spPr>
          <a:xfrm>
            <a:off x="3048" y="0"/>
            <a:ext cx="12188952" cy="768350"/>
          </a:xfrm>
          <a:prstGeom prst="rect">
            <a:avLst/>
          </a:prstGeom>
          <a:solidFill>
            <a:srgbClr val="1C3C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l"/>
            <a:endParaRPr lang="en-US" sz="3000" b="1" dirty="0"/>
          </a:p>
        </p:txBody>
      </p:sp>
      <p:pic>
        <p:nvPicPr>
          <p:cNvPr id="14" name="Picture 13" descr="A close-up of a logo&#10;&#10;Description automatically generated">
            <a:extLst>
              <a:ext uri="{FF2B5EF4-FFF2-40B4-BE49-F238E27FC236}">
                <a16:creationId xmlns:a16="http://schemas.microsoft.com/office/drawing/2014/main" id="{5755FE08-8DAE-963A-A9FE-C7CA265E8AB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406" y="64833"/>
            <a:ext cx="1920240" cy="638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163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61B91-6EAD-2C4A-6749-C688B69D09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9508" y="1017732"/>
            <a:ext cx="11400395" cy="922338"/>
          </a:xfrm>
        </p:spPr>
        <p:txBody>
          <a:bodyPr>
            <a:normAutofit/>
          </a:bodyPr>
          <a:lstStyle>
            <a:lvl1pPr>
              <a:defRPr sz="3000" b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Text Explanation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5614B6-AB68-ECC1-EE6D-F0FE95312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245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08972F-1D8C-43E9-90EA-3F17AB3D9269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DE8C1A-3DFF-C89D-BF3A-E115DD726108}"/>
              </a:ext>
            </a:extLst>
          </p:cNvPr>
          <p:cNvSpPr/>
          <p:nvPr userDrawn="1"/>
        </p:nvSpPr>
        <p:spPr>
          <a:xfrm>
            <a:off x="3048" y="0"/>
            <a:ext cx="12188952" cy="768350"/>
          </a:xfrm>
          <a:prstGeom prst="rect">
            <a:avLst/>
          </a:prstGeom>
          <a:solidFill>
            <a:srgbClr val="1C3C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l"/>
            <a:endParaRPr lang="en-US" sz="3000" b="1" dirty="0"/>
          </a:p>
        </p:txBody>
      </p:sp>
      <p:pic>
        <p:nvPicPr>
          <p:cNvPr id="10" name="Picture 9" descr="A close-up of a logo&#10;&#10;Description automatically generated">
            <a:extLst>
              <a:ext uri="{FF2B5EF4-FFF2-40B4-BE49-F238E27FC236}">
                <a16:creationId xmlns:a16="http://schemas.microsoft.com/office/drawing/2014/main" id="{B6159149-0873-7D64-7FC4-F8A12118756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406" y="64833"/>
            <a:ext cx="1920240" cy="638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376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887AC0-370B-0AC7-761C-8DB900944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79091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08972F-1D8C-43E9-90EA-3F17AB3D9269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06D721E-E7D9-5CB1-5A6F-8889AC9A8816}"/>
              </a:ext>
            </a:extLst>
          </p:cNvPr>
          <p:cNvSpPr/>
          <p:nvPr userDrawn="1"/>
        </p:nvSpPr>
        <p:spPr>
          <a:xfrm>
            <a:off x="3048" y="0"/>
            <a:ext cx="12188952" cy="768350"/>
          </a:xfrm>
          <a:prstGeom prst="rect">
            <a:avLst/>
          </a:prstGeom>
          <a:solidFill>
            <a:srgbClr val="1C3C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l"/>
            <a:endParaRPr lang="en-US" sz="3000" b="1" dirty="0"/>
          </a:p>
        </p:txBody>
      </p:sp>
      <p:pic>
        <p:nvPicPr>
          <p:cNvPr id="10" name="Picture 9" descr="A close-up of a logo&#10;&#10;Description automatically generated">
            <a:extLst>
              <a:ext uri="{FF2B5EF4-FFF2-40B4-BE49-F238E27FC236}">
                <a16:creationId xmlns:a16="http://schemas.microsoft.com/office/drawing/2014/main" id="{CD310BA7-A8A5-FDB8-A4F7-C0304A7D2FB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406" y="64833"/>
            <a:ext cx="1920240" cy="638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442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33770-3AD2-62DF-659A-C173E9D16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989012"/>
            <a:ext cx="3932237" cy="1068388"/>
          </a:xfrm>
        </p:spPr>
        <p:txBody>
          <a:bodyPr anchor="b">
            <a:normAutofit/>
          </a:bodyPr>
          <a:lstStyle>
            <a:lvl1pPr>
              <a:defRPr sz="3000" b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Text Explanation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047C4-5ECE-E389-1869-785D7902E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1734" y="995363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 sz="240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 sz="240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 sz="240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 sz="240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A058C7-E58E-349B-FD3A-8C44E26DD413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8200" y="2057400"/>
            <a:ext cx="3932237" cy="38115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Text Explanation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4424F-253E-DAE8-4C84-D19BFEA95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74376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08972F-1D8C-43E9-90EA-3F17AB3D9269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14BB3F-9786-5D3F-38BF-4DEC0697442B}"/>
              </a:ext>
            </a:extLst>
          </p:cNvPr>
          <p:cNvSpPr/>
          <p:nvPr userDrawn="1"/>
        </p:nvSpPr>
        <p:spPr>
          <a:xfrm>
            <a:off x="3048" y="0"/>
            <a:ext cx="12188952" cy="768350"/>
          </a:xfrm>
          <a:prstGeom prst="rect">
            <a:avLst/>
          </a:prstGeom>
          <a:solidFill>
            <a:srgbClr val="1C3C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l"/>
            <a:endParaRPr lang="en-US" sz="3000" b="1" dirty="0"/>
          </a:p>
        </p:txBody>
      </p:sp>
      <p:pic>
        <p:nvPicPr>
          <p:cNvPr id="11" name="Picture 10" descr="A close-up of a logo&#10;&#10;Description automatically generated">
            <a:extLst>
              <a:ext uri="{FF2B5EF4-FFF2-40B4-BE49-F238E27FC236}">
                <a16:creationId xmlns:a16="http://schemas.microsoft.com/office/drawing/2014/main" id="{A8E8D51F-AFA3-0453-1797-A6BEF63900A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406" y="64833"/>
            <a:ext cx="1920240" cy="638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584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D18C1-F403-BA0A-74B3-CB4264991D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868218"/>
            <a:ext cx="3932237" cy="1189182"/>
          </a:xfrm>
        </p:spPr>
        <p:txBody>
          <a:bodyPr anchor="b">
            <a:normAutofit/>
          </a:bodyPr>
          <a:lstStyle>
            <a:lvl1pPr>
              <a:defRPr sz="3000" b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Text Explanation</a:t>
            </a:r>
            <a:endParaRPr lang="en-IN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029854-5F16-27A1-779D-D45E58C12DD7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IN" dirty="0"/>
              <a:t>Image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A82479-CE7A-9D03-3FCE-5D1A642E6C05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Text Explanation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1A1A61-9EC9-76FF-D7CE-1D4A8D68F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08972F-1D8C-43E9-90EA-3F17AB3D9269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9F5A66-D8C6-593F-2A47-7E68F325E5E0}"/>
              </a:ext>
            </a:extLst>
          </p:cNvPr>
          <p:cNvSpPr/>
          <p:nvPr userDrawn="1"/>
        </p:nvSpPr>
        <p:spPr>
          <a:xfrm>
            <a:off x="3048" y="0"/>
            <a:ext cx="12188952" cy="768350"/>
          </a:xfrm>
          <a:prstGeom prst="rect">
            <a:avLst/>
          </a:prstGeom>
          <a:solidFill>
            <a:srgbClr val="1C3C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l"/>
            <a:endParaRPr lang="en-US" sz="3000" dirty="0"/>
          </a:p>
        </p:txBody>
      </p:sp>
      <p:pic>
        <p:nvPicPr>
          <p:cNvPr id="12" name="Picture 11" descr="A close-up of a logo&#10;&#10;Description automatically generated">
            <a:extLst>
              <a:ext uri="{FF2B5EF4-FFF2-40B4-BE49-F238E27FC236}">
                <a16:creationId xmlns:a16="http://schemas.microsoft.com/office/drawing/2014/main" id="{74E16698-9C9A-D3FD-B512-D8EEC00923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406" y="64833"/>
            <a:ext cx="1920240" cy="638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423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0F840-1755-7509-E932-E91C9F5E94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105150"/>
            <a:ext cx="10515600" cy="922338"/>
          </a:xfrm>
        </p:spPr>
        <p:txBody>
          <a:bodyPr/>
          <a:lstStyle>
            <a:lvl1pPr algn="ctr">
              <a:defRPr i="0"/>
            </a:lvl1pPr>
          </a:lstStyle>
          <a:p>
            <a:r>
              <a:rPr lang="en-US" dirty="0"/>
              <a:t>Thank You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B4523D-6276-9ECB-2DFE-74A57E945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8764" y="6356350"/>
            <a:ext cx="695036" cy="365125"/>
          </a:xfrm>
        </p:spPr>
        <p:txBody>
          <a:bodyPr/>
          <a:lstStyle/>
          <a:p>
            <a:fld id="{2B08972F-1D8C-43E9-90EA-3F17AB3D9269}" type="slidenum">
              <a:rPr lang="en-IN" smtClean="0"/>
              <a:pPr/>
              <a:t>‹#›</a:t>
            </a:fld>
            <a:endParaRPr lang="en-IN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3AB95C8-9AC1-E5C6-E9C3-B1FC96C95351}"/>
              </a:ext>
            </a:extLst>
          </p:cNvPr>
          <p:cNvGrpSpPr/>
          <p:nvPr userDrawn="1"/>
        </p:nvGrpSpPr>
        <p:grpSpPr>
          <a:xfrm>
            <a:off x="4045379" y="5161053"/>
            <a:ext cx="4101241" cy="1149168"/>
            <a:chOff x="3811088" y="4972851"/>
            <a:chExt cx="4569824" cy="128046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DC782E0-84E9-284F-1763-D46B8C99DB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281" b="5290"/>
            <a:stretch/>
          </p:blipFill>
          <p:spPr>
            <a:xfrm>
              <a:off x="3811088" y="4972851"/>
              <a:ext cx="4569824" cy="1280465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5E78BD9-4E56-485E-362C-9B430C8F5F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0686" y="5088437"/>
              <a:ext cx="939242" cy="1078787"/>
            </a:xfrm>
            <a:prstGeom prst="rect">
              <a:avLst/>
            </a:prstGeom>
          </p:spPr>
        </p:pic>
      </p:grpSp>
      <p:sp>
        <p:nvSpPr>
          <p:cNvPr id="6" name="object 18">
            <a:extLst>
              <a:ext uri="{FF2B5EF4-FFF2-40B4-BE49-F238E27FC236}">
                <a16:creationId xmlns:a16="http://schemas.microsoft.com/office/drawing/2014/main" id="{F91985A1-78F6-CC52-4F91-25F4046E8F56}"/>
              </a:ext>
            </a:extLst>
          </p:cNvPr>
          <p:cNvSpPr txBox="1">
            <a:spLocks/>
          </p:cNvSpPr>
          <p:nvPr userDrawn="1"/>
        </p:nvSpPr>
        <p:spPr>
          <a:xfrm>
            <a:off x="1373908" y="6405116"/>
            <a:ext cx="8998527" cy="323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r>
              <a:rPr lang="en-IN" sz="1050" dirty="0"/>
              <a:t>^Individual Death Claims Paid Ratio as per Audited Financials for FY 2023-2024 | *As per public disclosure for H1 FY 2024 - 2025</a:t>
            </a:r>
          </a:p>
          <a:p>
            <a:pPr marL="12700"/>
            <a:r>
              <a:rPr lang="en-IN" sz="1050" dirty="0"/>
              <a:t>Strictly for internal communication purposes only.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2E8CF-8963-B54D-511B-96C4E79C8B94}"/>
              </a:ext>
            </a:extLst>
          </p:cNvPr>
          <p:cNvSpPr/>
          <p:nvPr userDrawn="1"/>
        </p:nvSpPr>
        <p:spPr>
          <a:xfrm>
            <a:off x="3048" y="0"/>
            <a:ext cx="12188952" cy="768350"/>
          </a:xfrm>
          <a:prstGeom prst="rect">
            <a:avLst/>
          </a:prstGeom>
          <a:solidFill>
            <a:srgbClr val="1C3C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l"/>
            <a:endParaRPr lang="en-US" sz="3000" dirty="0"/>
          </a:p>
        </p:txBody>
      </p:sp>
      <p:pic>
        <p:nvPicPr>
          <p:cNvPr id="14" name="Picture 13" descr="A close-up of a logo&#10;&#10;Description automatically generated">
            <a:extLst>
              <a:ext uri="{FF2B5EF4-FFF2-40B4-BE49-F238E27FC236}">
                <a16:creationId xmlns:a16="http://schemas.microsoft.com/office/drawing/2014/main" id="{80202850-961B-FE22-4752-03AC6BEB45C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406" y="64833"/>
            <a:ext cx="1920240" cy="638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299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6D72BC-207E-0EEC-325A-7D6D65C1C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1326"/>
            <a:ext cx="10515600" cy="922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Text Explanation</a:t>
            </a:r>
            <a:endParaRPr lang="en-IN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78DC47E5-DC1D-9E75-3469-31852A81E0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rgbClr val="1C3C72"/>
                </a:solidFill>
              </a:defRPr>
            </a:lvl1pPr>
          </a:lstStyle>
          <a:p>
            <a:fld id="{D66045ED-18CF-468A-8BCF-2217379ACC69}" type="datetime1">
              <a:rPr lang="en-IN" smtClean="0"/>
              <a:t>21-07-2025</a:t>
            </a:fld>
            <a:endParaRPr lang="en-IN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D593255B-5425-61FE-A19D-4D45406792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rgbClr val="1C3C72"/>
                </a:solidFill>
              </a:defRPr>
            </a:lvl1pPr>
          </a:lstStyle>
          <a:p>
            <a:r>
              <a:rPr lang="en-IN"/>
              <a:t>Bharosa, now doubled.</a:t>
            </a:r>
            <a:endParaRPr lang="en-IN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54ED7193-9B3F-9F05-51E7-F702A158D4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rgbClr val="1C3C72"/>
                </a:solidFill>
              </a:defRPr>
            </a:lvl1pPr>
          </a:lstStyle>
          <a:p>
            <a:r>
              <a:rPr lang="en-IN"/>
              <a:t>Page no. 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5109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1C3C72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B9AF348-066D-CAA2-0AED-D930B307F4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68276" y="2336402"/>
            <a:ext cx="9144000" cy="831417"/>
          </a:xfrm>
        </p:spPr>
        <p:txBody>
          <a:bodyPr/>
          <a:lstStyle/>
          <a:p>
            <a:r>
              <a:rPr lang="en-US" b="1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Cogniview</a:t>
            </a:r>
            <a:endParaRPr lang="en-IN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12023" y="5753977"/>
            <a:ext cx="11179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C3C72"/>
                </a:solidFill>
              </a:rPr>
              <a:t>Date :	11/07/2025				                                    Place: Gurgaon, Haryana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55F0038-F5E5-4281-D0F7-468570F6341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352" t="26548" r="11036" b="25664"/>
          <a:stretch>
            <a:fillRect/>
          </a:stretch>
        </p:blipFill>
        <p:spPr>
          <a:xfrm>
            <a:off x="5075852" y="2969834"/>
            <a:ext cx="2430267" cy="1440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89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9FFA540-270E-2C94-CE2E-1A04AF0E3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BEEFC8-6D74-DFDA-D636-D7FD9FC59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8972F-1D8C-43E9-90EA-3F17AB3D9269}" type="slidenum">
              <a:rPr lang="en-IN" smtClean="0"/>
              <a:t>10</a:t>
            </a:fld>
            <a:endParaRPr lang="en-IN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39025A3-5082-B972-D9D1-55ECF762829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352" t="26548" r="11036" b="25664"/>
          <a:stretch>
            <a:fillRect/>
          </a:stretch>
        </p:blipFill>
        <p:spPr>
          <a:xfrm>
            <a:off x="0" y="60019"/>
            <a:ext cx="1115890" cy="661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035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899BDE-1C72-F294-672F-87D926A2D9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D3ED64-16B8-2FAB-A0A6-C86259C22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8972F-1D8C-43E9-90EA-3F17AB3D9269}" type="slidenum">
              <a:rPr lang="en-IN" smtClean="0"/>
              <a:t>11</a:t>
            </a:fld>
            <a:endParaRPr lang="en-IN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43F26D5-4427-0FAD-78A8-3445B2A57A6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08" y="5982597"/>
            <a:ext cx="811368" cy="815384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1871EDD-563B-8D38-82CA-BC5440AAB0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155826"/>
              </p:ext>
            </p:extLst>
          </p:nvPr>
        </p:nvGraphicFramePr>
        <p:xfrm>
          <a:off x="802012" y="838712"/>
          <a:ext cx="10252065" cy="4556247"/>
        </p:xfrm>
        <a:graphic>
          <a:graphicData uri="http://schemas.openxmlformats.org/drawingml/2006/table">
            <a:tbl>
              <a:tblPr/>
              <a:tblGrid>
                <a:gridCol w="2050413">
                  <a:extLst>
                    <a:ext uri="{9D8B030D-6E8A-4147-A177-3AD203B41FA5}">
                      <a16:colId xmlns:a16="http://schemas.microsoft.com/office/drawing/2014/main" val="2700580075"/>
                    </a:ext>
                  </a:extLst>
                </a:gridCol>
                <a:gridCol w="2050413">
                  <a:extLst>
                    <a:ext uri="{9D8B030D-6E8A-4147-A177-3AD203B41FA5}">
                      <a16:colId xmlns:a16="http://schemas.microsoft.com/office/drawing/2014/main" val="3634521936"/>
                    </a:ext>
                  </a:extLst>
                </a:gridCol>
                <a:gridCol w="2050413">
                  <a:extLst>
                    <a:ext uri="{9D8B030D-6E8A-4147-A177-3AD203B41FA5}">
                      <a16:colId xmlns:a16="http://schemas.microsoft.com/office/drawing/2014/main" val="2394264625"/>
                    </a:ext>
                  </a:extLst>
                </a:gridCol>
                <a:gridCol w="2050413">
                  <a:extLst>
                    <a:ext uri="{9D8B030D-6E8A-4147-A177-3AD203B41FA5}">
                      <a16:colId xmlns:a16="http://schemas.microsoft.com/office/drawing/2014/main" val="286828477"/>
                    </a:ext>
                  </a:extLst>
                </a:gridCol>
                <a:gridCol w="2050413">
                  <a:extLst>
                    <a:ext uri="{9D8B030D-6E8A-4147-A177-3AD203B41FA5}">
                      <a16:colId xmlns:a16="http://schemas.microsoft.com/office/drawing/2014/main" val="3923850501"/>
                    </a:ext>
                  </a:extLst>
                </a:gridCol>
              </a:tblGrid>
              <a:tr h="250613">
                <a:tc>
                  <a:txBody>
                    <a:bodyPr/>
                    <a:lstStyle/>
                    <a:p>
                      <a:pPr algn="ctr"/>
                      <a:r>
                        <a:rPr lang="en-IN" sz="1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Task</a:t>
                      </a:r>
                    </a:p>
                  </a:txBody>
                  <a:tcPr marL="30207" marR="30207" marT="15103" marB="151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Complexity</a:t>
                      </a:r>
                    </a:p>
                  </a:txBody>
                  <a:tcPr marL="30207" marR="30207" marT="15103" marB="151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Open-Source Tools</a:t>
                      </a:r>
                    </a:p>
                  </a:txBody>
                  <a:tcPr marL="30207" marR="30207" marT="15103" marB="151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Proprietary Tools</a:t>
                      </a:r>
                    </a:p>
                  </a:txBody>
                  <a:tcPr marL="30207" marR="30207" marT="15103" marB="151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Approx. Pricing (INR)</a:t>
                      </a:r>
                    </a:p>
                  </a:txBody>
                  <a:tcPr marL="30207" marR="30207" marT="15103" marB="151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182436"/>
                  </a:ext>
                </a:extLst>
              </a:tr>
              <a:tr h="459770">
                <a:tc>
                  <a:txBody>
                    <a:bodyPr/>
                    <a:lstStyle/>
                    <a:p>
                      <a:pPr algn="ctr"/>
                      <a:r>
                        <a:rPr lang="en-IN" sz="1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Text + layout extraction</a:t>
                      </a:r>
                    </a:p>
                  </a:txBody>
                  <a:tcPr marL="30207" marR="30207" marT="15103" marB="151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🟢 Easy</a:t>
                      </a:r>
                    </a:p>
                  </a:txBody>
                  <a:tcPr marL="30207" marR="30207" marT="15103" marB="151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PyMuPDF, pdfplumber, pdfminer.six</a:t>
                      </a:r>
                    </a:p>
                  </a:txBody>
                  <a:tcPr marL="30207" marR="30207" marT="15103" marB="151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Adobe PDF Extract, SmallPDF API</a:t>
                      </a:r>
                    </a:p>
                  </a:txBody>
                  <a:tcPr marL="30207" marR="30207" marT="15103" marB="151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Adobe: ₹4/page, SmallPDF: ₹1,000/month</a:t>
                      </a:r>
                    </a:p>
                  </a:txBody>
                  <a:tcPr marL="30207" marR="30207" marT="15103" marB="151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0988100"/>
                  </a:ext>
                </a:extLst>
              </a:tr>
              <a:tr h="668928">
                <a:tc>
                  <a:txBody>
                    <a:bodyPr/>
                    <a:lstStyle/>
                    <a:p>
                      <a:pPr algn="ctr"/>
                      <a:r>
                        <a:rPr lang="en-IN" sz="1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Chunking by headers/sections</a:t>
                      </a:r>
                      <a:endParaRPr lang="en-IN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207" marR="30207" marT="15103" marB="151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🟡 Moderate</a:t>
                      </a:r>
                    </a:p>
                  </a:txBody>
                  <a:tcPr marL="30207" marR="30207" marT="15103" marB="151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PyMuPDF4LLM, spaCy, langchain.text_splitter</a:t>
                      </a:r>
                    </a:p>
                  </a:txBody>
                  <a:tcPr marL="30207" marR="30207" marT="15103" marB="151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Unstructured.io, Azure Form Recognizer</a:t>
                      </a:r>
                    </a:p>
                  </a:txBody>
                  <a:tcPr marL="30207" marR="30207" marT="15103" marB="151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Unstructured: ₹0.85–₹8.50/page, Azure: ₹8.50/page</a:t>
                      </a:r>
                    </a:p>
                  </a:txBody>
                  <a:tcPr marL="30207" marR="30207" marT="15103" marB="151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654088"/>
                  </a:ext>
                </a:extLst>
              </a:tr>
              <a:tr h="668928">
                <a:tc>
                  <a:txBody>
                    <a:bodyPr/>
                    <a:lstStyle/>
                    <a:p>
                      <a:pPr algn="ctr"/>
                      <a:r>
                        <a:rPr lang="en-IN" sz="1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Table detection</a:t>
                      </a:r>
                      <a:endParaRPr lang="en-IN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207" marR="30207" marT="15103" marB="151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🟡 Moderate</a:t>
                      </a:r>
                    </a:p>
                  </a:txBody>
                  <a:tcPr marL="30207" marR="30207" marT="15103" marB="151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table-transformer, layoutparser, Camelot, pdfplumber</a:t>
                      </a:r>
                    </a:p>
                  </a:txBody>
                  <a:tcPr marL="30207" marR="30207" marT="15103" marB="151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Unstructured.io, Amazon Textract</a:t>
                      </a:r>
                    </a:p>
                  </a:txBody>
                  <a:tcPr marL="30207" marR="30207" marT="15103" marB="151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Textract</a:t>
                      </a:r>
                      <a:r>
                        <a:rPr lang="en-IN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₹127/1K pages (~₹0.13/page), Unstructured: varies (for tables)</a:t>
                      </a:r>
                    </a:p>
                  </a:txBody>
                  <a:tcPr marL="30207" marR="30207" marT="15103" marB="151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1776449"/>
                  </a:ext>
                </a:extLst>
              </a:tr>
              <a:tr h="668928">
                <a:tc>
                  <a:txBody>
                    <a:bodyPr/>
                    <a:lstStyle/>
                    <a:p>
                      <a:pPr algn="ctr"/>
                      <a:r>
                        <a:rPr lang="en-IN" sz="1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Multi-page table stitching</a:t>
                      </a:r>
                      <a:endParaRPr lang="en-IN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207" marR="30207" marT="15103" marB="151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🔴 Complex</a:t>
                      </a:r>
                    </a:p>
                  </a:txBody>
                  <a:tcPr marL="30207" marR="30207" marT="15103" marB="151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Custom logic + table-transformer</a:t>
                      </a:r>
                    </a:p>
                  </a:txBody>
                  <a:tcPr marL="30207" marR="30207" marT="15103" marB="151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Unstructured.io, Rossum, Docugami</a:t>
                      </a:r>
                    </a:p>
                  </a:txBody>
                  <a:tcPr marL="30207" marR="30207" marT="15103" marB="151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Rossum: Enterprise-only (₹25K+/month estimate), Unstructured: Custom pricing</a:t>
                      </a:r>
                    </a:p>
                  </a:txBody>
                  <a:tcPr marL="30207" marR="30207" marT="15103" marB="151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868828"/>
                  </a:ext>
                </a:extLst>
              </a:tr>
              <a:tr h="459770">
                <a:tc>
                  <a:txBody>
                    <a:bodyPr/>
                    <a:lstStyle/>
                    <a:p>
                      <a:pPr algn="ctr"/>
                      <a:r>
                        <a:rPr lang="en-IN" sz="1000" b="1" dirty="0">
                          <a:highlight>
                            <a:srgbClr val="00808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Nested tables</a:t>
                      </a:r>
                      <a:endParaRPr lang="en-IN" sz="1000" dirty="0">
                        <a:highlight>
                          <a:srgbClr val="00808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207" marR="30207" marT="15103" marB="151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🔴 Complex</a:t>
                      </a:r>
                    </a:p>
                  </a:txBody>
                  <a:tcPr marL="30207" marR="30207" marT="15103" marB="151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table-transformer, custom logic</a:t>
                      </a:r>
                    </a:p>
                  </a:txBody>
                  <a:tcPr marL="30207" marR="30207" marT="15103" marB="151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Unstructured.io, Docparser</a:t>
                      </a:r>
                    </a:p>
                  </a:txBody>
                  <a:tcPr marL="30207" marR="30207" marT="15103" marB="151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Docparser: From ₹3,300/month</a:t>
                      </a:r>
                    </a:p>
                  </a:txBody>
                  <a:tcPr marL="30207" marR="30207" marT="15103" marB="151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7986337"/>
                  </a:ext>
                </a:extLst>
              </a:tr>
              <a:tr h="459770">
                <a:tc>
                  <a:txBody>
                    <a:bodyPr/>
                    <a:lstStyle/>
                    <a:p>
                      <a:pPr algn="ctr"/>
                      <a:r>
                        <a:rPr lang="en-IN" sz="1000" b="1" dirty="0">
                          <a:highlight>
                            <a:srgbClr val="FF00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Merged cell handling</a:t>
                      </a:r>
                      <a:endParaRPr lang="en-IN" sz="1000" dirty="0">
                        <a:highlight>
                          <a:srgbClr val="FF00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207" marR="30207" marT="15103" marB="151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🔴 Complex</a:t>
                      </a:r>
                    </a:p>
                  </a:txBody>
                  <a:tcPr marL="30207" marR="30207" marT="15103" marB="151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OpenCV, pdfplumber, layoutparser</a:t>
                      </a:r>
                    </a:p>
                  </a:txBody>
                  <a:tcPr marL="30207" marR="30207" marT="15103" marB="151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ABBYY FlexiCapture, Adobe PDF Extract</a:t>
                      </a:r>
                    </a:p>
                  </a:txBody>
                  <a:tcPr marL="30207" marR="30207" marT="15103" marB="151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ABBYY: ₹50K+/month (Enterprise), Adobe: ₹4/page</a:t>
                      </a:r>
                    </a:p>
                  </a:txBody>
                  <a:tcPr marL="30207" marR="30207" marT="15103" marB="151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8665130"/>
                  </a:ext>
                </a:extLst>
              </a:tr>
              <a:tr h="459770">
                <a:tc>
                  <a:txBody>
                    <a:bodyPr/>
                    <a:lstStyle/>
                    <a:p>
                      <a:pPr algn="ctr"/>
                      <a:r>
                        <a:rPr lang="en-IN" sz="1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Image + caption context</a:t>
                      </a:r>
                      <a:endParaRPr lang="en-IN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207" marR="30207" marT="15103" marB="151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🟡 Moderate</a:t>
                      </a:r>
                    </a:p>
                  </a:txBody>
                  <a:tcPr marL="30207" marR="30207" marT="15103" marB="151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Tesseract, EasyOCR, BLIP, layoutparser</a:t>
                      </a:r>
                    </a:p>
                  </a:txBody>
                  <a:tcPr marL="30207" marR="30207" marT="15103" marB="151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Google Document AI, Clarifai, Unstructured.io</a:t>
                      </a:r>
                    </a:p>
                  </a:txBody>
                  <a:tcPr marL="30207" marR="30207" marT="15103" marB="151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Google: ₹8.50–₹17/page, Clarifai: ₹2,500/month+</a:t>
                      </a:r>
                    </a:p>
                  </a:txBody>
                  <a:tcPr marL="30207" marR="30207" marT="15103" marB="151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4707499"/>
                  </a:ext>
                </a:extLst>
              </a:tr>
              <a:tr h="459770">
                <a:tc>
                  <a:txBody>
                    <a:bodyPr/>
                    <a:lstStyle/>
                    <a:p>
                      <a:pPr algn="ctr"/>
                      <a:r>
                        <a:rPr lang="en-IN" sz="1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Metadata + chunk schema</a:t>
                      </a:r>
                      <a:endParaRPr lang="en-IN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207" marR="30207" marT="15103" marB="151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🟢 Easy</a:t>
                      </a:r>
                    </a:p>
                  </a:txBody>
                  <a:tcPr marL="30207" marR="30207" marT="15103" marB="151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Custom + langchain, pydantic, pandas</a:t>
                      </a:r>
                    </a:p>
                  </a:txBody>
                  <a:tcPr marL="30207" marR="30207" marT="15103" marB="151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Unstructured.io, Azure Document Intelligence</a:t>
                      </a:r>
                    </a:p>
                  </a:txBody>
                  <a:tcPr marL="30207" marR="30207" marT="15103" marB="151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Azure: ₹8.50–₹13/page</a:t>
                      </a:r>
                    </a:p>
                  </a:txBody>
                  <a:tcPr marL="30207" marR="30207" marT="15103" marB="151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697884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B7FAE94-51B5-889D-3CAD-7B7C879EE72F}"/>
              </a:ext>
            </a:extLst>
          </p:cNvPr>
          <p:cNvSpPr txBox="1"/>
          <p:nvPr/>
        </p:nvSpPr>
        <p:spPr>
          <a:xfrm>
            <a:off x="1586263" y="5707222"/>
            <a:ext cx="283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IN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9CBADB-F292-C905-C980-1BCEDEF0C979}"/>
              </a:ext>
            </a:extLst>
          </p:cNvPr>
          <p:cNvSpPr txBox="1"/>
          <p:nvPr/>
        </p:nvSpPr>
        <p:spPr>
          <a:xfrm>
            <a:off x="1869799" y="5705598"/>
            <a:ext cx="22753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Addressed by the custom code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D859D2-97CF-9D47-81E7-3449C8B868CB}"/>
              </a:ext>
            </a:extLst>
          </p:cNvPr>
          <p:cNvSpPr txBox="1"/>
          <p:nvPr/>
        </p:nvSpPr>
        <p:spPr>
          <a:xfrm>
            <a:off x="1586263" y="6028764"/>
            <a:ext cx="283535" cy="276999"/>
          </a:xfrm>
          <a:prstGeom prst="rect">
            <a:avLst/>
          </a:prstGeom>
          <a:solidFill>
            <a:srgbClr val="008080"/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IN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CD148D-CA25-CF7B-FA86-62C7D43BF999}"/>
              </a:ext>
            </a:extLst>
          </p:cNvPr>
          <p:cNvSpPr txBox="1"/>
          <p:nvPr/>
        </p:nvSpPr>
        <p:spPr>
          <a:xfrm>
            <a:off x="1586263" y="6350306"/>
            <a:ext cx="283535" cy="276999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IN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0B0FD9-AF19-E8CC-0D14-4F41AE48D744}"/>
              </a:ext>
            </a:extLst>
          </p:cNvPr>
          <p:cNvSpPr txBox="1"/>
          <p:nvPr/>
        </p:nvSpPr>
        <p:spPr>
          <a:xfrm>
            <a:off x="1869797" y="6028764"/>
            <a:ext cx="4267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Partially addressed in the custom code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16DF38-2262-128A-11B6-171DF45F6D7F}"/>
              </a:ext>
            </a:extLst>
          </p:cNvPr>
          <p:cNvSpPr txBox="1"/>
          <p:nvPr/>
        </p:nvSpPr>
        <p:spPr>
          <a:xfrm>
            <a:off x="1869796" y="6350305"/>
            <a:ext cx="4451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Yet to be addressed in the custom code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EC1983-D50B-5E7A-047B-BCF9EEAB3E7D}"/>
              </a:ext>
            </a:extLst>
          </p:cNvPr>
          <p:cNvSpPr txBox="1"/>
          <p:nvPr/>
        </p:nvSpPr>
        <p:spPr>
          <a:xfrm>
            <a:off x="3007483" y="160173"/>
            <a:ext cx="4907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800" b="1" i="1" u="sng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  <a:cs typeface="Times New Roman"/>
                <a:sym typeface="Times New Roman"/>
              </a:rPr>
              <a:t>Cogniview</a:t>
            </a:r>
            <a:endParaRPr lang="en-IN" sz="2800" b="1" i="1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06B9544-ABB5-9D20-E752-B544CC91A18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352" t="26548" r="11036" b="25664"/>
          <a:stretch>
            <a:fillRect/>
          </a:stretch>
        </p:blipFill>
        <p:spPr>
          <a:xfrm>
            <a:off x="0" y="60019"/>
            <a:ext cx="1115890" cy="661515"/>
          </a:xfrm>
          <a:prstGeom prst="rect">
            <a:avLst/>
          </a:prstGeom>
        </p:spPr>
      </p:pic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7183F1C-F7DF-5B4C-2AC6-FBFC0D1D73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9859"/>
              </p:ext>
            </p:extLst>
          </p:nvPr>
        </p:nvGraphicFramePr>
        <p:xfrm>
          <a:off x="5824076" y="5563218"/>
          <a:ext cx="4498125" cy="873602"/>
        </p:xfrm>
        <a:graphic>
          <a:graphicData uri="http://schemas.openxmlformats.org/drawingml/2006/table">
            <a:tbl>
              <a:tblPr/>
              <a:tblGrid>
                <a:gridCol w="1388917">
                  <a:extLst>
                    <a:ext uri="{9D8B030D-6E8A-4147-A177-3AD203B41FA5}">
                      <a16:colId xmlns:a16="http://schemas.microsoft.com/office/drawing/2014/main" val="786538868"/>
                    </a:ext>
                  </a:extLst>
                </a:gridCol>
                <a:gridCol w="1145838">
                  <a:extLst>
                    <a:ext uri="{9D8B030D-6E8A-4147-A177-3AD203B41FA5}">
                      <a16:colId xmlns:a16="http://schemas.microsoft.com/office/drawing/2014/main" val="2745813264"/>
                    </a:ext>
                  </a:extLst>
                </a:gridCol>
                <a:gridCol w="1963370">
                  <a:extLst>
                    <a:ext uri="{9D8B030D-6E8A-4147-A177-3AD203B41FA5}">
                      <a16:colId xmlns:a16="http://schemas.microsoft.com/office/drawing/2014/main" val="2963051544"/>
                    </a:ext>
                  </a:extLst>
                </a:gridCol>
              </a:tblGrid>
              <a:tr h="227414">
                <a:tc>
                  <a:txBody>
                    <a:bodyPr/>
                    <a:lstStyle/>
                    <a:p>
                      <a:pPr algn="ctr"/>
                      <a:r>
                        <a:rPr lang="en-IN" sz="1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Processing Strategy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Price/1,000pages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lang="en-IN" sz="1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9656294"/>
                  </a:ext>
                </a:extLst>
              </a:tr>
              <a:tr h="314881">
                <a:tc>
                  <a:txBody>
                    <a:bodyPr/>
                    <a:lstStyle/>
                    <a:p>
                      <a:pPr algn="ctr"/>
                      <a:r>
                        <a:rPr lang="en-IN" sz="1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Fast Strategy</a:t>
                      </a:r>
                      <a:endParaRPr lang="en-IN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₹85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Digital, text-based documents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6413116"/>
                  </a:ext>
                </a:extLst>
              </a:tr>
              <a:tr h="314881">
                <a:tc>
                  <a:txBody>
                    <a:bodyPr/>
                    <a:lstStyle/>
                    <a:p>
                      <a:pPr algn="ctr"/>
                      <a:r>
                        <a:rPr lang="en-IN" sz="1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Hi-Res Strategy</a:t>
                      </a:r>
                      <a:endParaRPr lang="en-IN" sz="1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₹850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Complex layouts, scanned PDFs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536592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81C207D5-F3E3-8CF0-9ED9-90F99B12FA90}"/>
              </a:ext>
            </a:extLst>
          </p:cNvPr>
          <p:cNvSpPr txBox="1"/>
          <p:nvPr/>
        </p:nvSpPr>
        <p:spPr>
          <a:xfrm>
            <a:off x="7230143" y="6411860"/>
            <a:ext cx="12227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Unstructured.io Pricing</a:t>
            </a:r>
            <a:endParaRPr lang="en-IN" sz="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46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73B579-4AB9-D2CD-2BD2-158A9E4089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2610A4-EDB7-1EFD-803D-E807EBBE2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8972F-1D8C-43E9-90EA-3F17AB3D9269}" type="slidenum">
              <a:rPr lang="en-IN" smtClean="0"/>
              <a:t>3</a:t>
            </a:fld>
            <a:endParaRPr lang="en-IN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E5E5F834-BE05-C795-272E-28F1DD0BB984}"/>
              </a:ext>
            </a:extLst>
          </p:cNvPr>
          <p:cNvSpPr txBox="1">
            <a:spLocks/>
          </p:cNvSpPr>
          <p:nvPr/>
        </p:nvSpPr>
        <p:spPr>
          <a:xfrm>
            <a:off x="548369" y="636127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600" b="1" kern="1200">
                <a:solidFill>
                  <a:srgbClr val="1C3C7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1000" b="0" dirty="0"/>
              <a:t>Source: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CEE61FA-BDBA-E30C-1721-ADBA04C69BF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08" y="5982597"/>
            <a:ext cx="811368" cy="8153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0F83AAE-97EE-A3CE-A920-18BC14C23698}"/>
              </a:ext>
            </a:extLst>
          </p:cNvPr>
          <p:cNvSpPr txBox="1"/>
          <p:nvPr/>
        </p:nvSpPr>
        <p:spPr>
          <a:xfrm>
            <a:off x="3642459" y="120625"/>
            <a:ext cx="4907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800" b="1" i="1" u="sng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  <a:cs typeface="Times New Roman"/>
                <a:sym typeface="Times New Roman"/>
              </a:rPr>
              <a:t>Cogniview</a:t>
            </a:r>
            <a:endParaRPr lang="en-IN" sz="2800" b="1" i="1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588FFA-0A2D-011D-27DE-AB78FF1E2D8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352" t="26548" r="11036" b="25664"/>
          <a:stretch>
            <a:fillRect/>
          </a:stretch>
        </p:blipFill>
        <p:spPr>
          <a:xfrm>
            <a:off x="0" y="60019"/>
            <a:ext cx="1115890" cy="66151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42E72BC-41C9-E113-D251-448BD91F4146}"/>
              </a:ext>
            </a:extLst>
          </p:cNvPr>
          <p:cNvSpPr txBox="1"/>
          <p:nvPr/>
        </p:nvSpPr>
        <p:spPr>
          <a:xfrm>
            <a:off x="2645230" y="1922302"/>
            <a:ext cx="60975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</a:pPr>
            <a:r>
              <a:rPr lang="en-IN" sz="14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Tables spilling into multiple pages(</a:t>
            </a:r>
            <a:r>
              <a:rPr lang="en-IN" sz="14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Figure-1)</a:t>
            </a:r>
          </a:p>
        </p:txBody>
      </p:sp>
      <p:sp>
        <p:nvSpPr>
          <p:cNvPr id="5" name="Google Shape;131;p25">
            <a:extLst>
              <a:ext uri="{FF2B5EF4-FFF2-40B4-BE49-F238E27FC236}">
                <a16:creationId xmlns:a16="http://schemas.microsoft.com/office/drawing/2014/main" id="{771F1DC8-4706-A3AF-91CE-3D3D1E9649C9}"/>
              </a:ext>
            </a:extLst>
          </p:cNvPr>
          <p:cNvSpPr txBox="1"/>
          <p:nvPr/>
        </p:nvSpPr>
        <p:spPr>
          <a:xfrm>
            <a:off x="1296955" y="997058"/>
            <a:ext cx="10235695" cy="715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285750" lvl="0" indent="-285750" algn="just">
              <a:buClr>
                <a:schemeClr val="dk1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PDFs tend to contain tables spilling over to multiple pages which can cause hallucinations during processing even for LLMs.</a:t>
            </a:r>
          </a:p>
          <a:p>
            <a:pPr marL="285750" lvl="0" indent="-285750" algn="just">
              <a:buClr>
                <a:schemeClr val="dk1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14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Percentage of documents with this issue is: </a:t>
            </a:r>
          </a:p>
          <a:p>
            <a:pPr marL="285750" lvl="0" indent="-285750" algn="just">
              <a:buClr>
                <a:schemeClr val="dk1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Usually found in claims, term policy and statement type of pdf documents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36DC3AE-2147-5B79-7D52-F20DC68E330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4096" r="2426"/>
          <a:stretch>
            <a:fillRect/>
          </a:stretch>
        </p:blipFill>
        <p:spPr>
          <a:xfrm>
            <a:off x="2165966" y="2357644"/>
            <a:ext cx="7056081" cy="314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356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58DB0A-C25B-CB0A-63B8-8E055F84F3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372D1B-6871-4339-A0E6-816C4743A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8972F-1D8C-43E9-90EA-3F17AB3D9269}" type="slidenum">
              <a:rPr lang="en-IN" smtClean="0"/>
              <a:t>4</a:t>
            </a:fld>
            <a:endParaRPr lang="en-IN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55AE49F6-BB2C-7526-5DBF-0C4B7CCCB63E}"/>
              </a:ext>
            </a:extLst>
          </p:cNvPr>
          <p:cNvSpPr txBox="1">
            <a:spLocks/>
          </p:cNvSpPr>
          <p:nvPr/>
        </p:nvSpPr>
        <p:spPr>
          <a:xfrm>
            <a:off x="548369" y="636127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600" b="1" kern="1200">
                <a:solidFill>
                  <a:srgbClr val="1C3C7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1000" b="0" dirty="0"/>
              <a:t>Source: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92AAAD9-A46F-F64F-92C0-59A2FEC79D4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08" y="5982597"/>
            <a:ext cx="811368" cy="815384"/>
          </a:xfrm>
          <a:prstGeom prst="rect">
            <a:avLst/>
          </a:prstGeom>
        </p:spPr>
      </p:pic>
      <p:pic>
        <p:nvPicPr>
          <p:cNvPr id="22" name="Google Shape;132;p25">
            <a:extLst>
              <a:ext uri="{FF2B5EF4-FFF2-40B4-BE49-F238E27FC236}">
                <a16:creationId xmlns:a16="http://schemas.microsoft.com/office/drawing/2014/main" id="{0391F312-391C-9F64-9DB2-CE568EDE45F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00296" y="1813425"/>
            <a:ext cx="6600137" cy="457686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8BA4C71-D66C-2C96-C3CB-8CE5B3DBA7CD}"/>
              </a:ext>
            </a:extLst>
          </p:cNvPr>
          <p:cNvSpPr txBox="1"/>
          <p:nvPr/>
        </p:nvSpPr>
        <p:spPr>
          <a:xfrm>
            <a:off x="3642459" y="120625"/>
            <a:ext cx="4907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800" b="1" i="1" u="sng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  <a:cs typeface="Times New Roman"/>
                <a:sym typeface="Times New Roman"/>
              </a:rPr>
              <a:t>Cogniview</a:t>
            </a:r>
            <a:endParaRPr lang="en-IN" sz="2800" b="1" i="1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15F9141-2EF0-E87C-2E46-428918147DD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8352" t="26548" r="11036" b="25664"/>
          <a:stretch>
            <a:fillRect/>
          </a:stretch>
        </p:blipFill>
        <p:spPr>
          <a:xfrm>
            <a:off x="0" y="60019"/>
            <a:ext cx="1115890" cy="661515"/>
          </a:xfrm>
          <a:prstGeom prst="rect">
            <a:avLst/>
          </a:prstGeom>
        </p:spPr>
      </p:pic>
      <p:sp>
        <p:nvSpPr>
          <p:cNvPr id="3" name="Google Shape;131;p25">
            <a:extLst>
              <a:ext uri="{FF2B5EF4-FFF2-40B4-BE49-F238E27FC236}">
                <a16:creationId xmlns:a16="http://schemas.microsoft.com/office/drawing/2014/main" id="{323AD281-7143-721A-305A-29308350B10C}"/>
              </a:ext>
            </a:extLst>
          </p:cNvPr>
          <p:cNvSpPr txBox="1"/>
          <p:nvPr/>
        </p:nvSpPr>
        <p:spPr>
          <a:xfrm>
            <a:off x="1360085" y="897850"/>
            <a:ext cx="9471829" cy="715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285750" lvl="0" indent="-285750" algn="just">
              <a:buClr>
                <a:schemeClr val="dk1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PDFs tend to contain complex nested tables like the one shown in in the figure.</a:t>
            </a:r>
          </a:p>
          <a:p>
            <a:pPr marL="285750" lvl="0" indent="-285750" algn="just">
              <a:buClr>
                <a:schemeClr val="dk1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14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Percentage of documents with this issue is: </a:t>
            </a:r>
          </a:p>
          <a:p>
            <a:pPr marL="285750" lvl="0" indent="-285750" algn="just">
              <a:buClr>
                <a:schemeClr val="dk1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Usually found in documents like term policies, HR policies and  customer brochures.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C09C43-91BB-2BFB-5ABE-E8FF3456924C}"/>
              </a:ext>
            </a:extLst>
          </p:cNvPr>
          <p:cNvSpPr txBox="1"/>
          <p:nvPr/>
        </p:nvSpPr>
        <p:spPr>
          <a:xfrm>
            <a:off x="2551587" y="1627564"/>
            <a:ext cx="60975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</a:pPr>
            <a:r>
              <a:rPr lang="en-IN" sz="14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Complex table and merged cells(</a:t>
            </a:r>
            <a:r>
              <a:rPr lang="en-IN" sz="14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Figure-1)</a:t>
            </a:r>
          </a:p>
        </p:txBody>
      </p:sp>
    </p:spTree>
    <p:extLst>
      <p:ext uri="{BB962C8B-B14F-4D97-AF65-F5344CB8AC3E}">
        <p14:creationId xmlns:p14="http://schemas.microsoft.com/office/powerpoint/2010/main" val="2935503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F49974-F90A-BB05-70F5-386C5B58B2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23D780-A541-44EA-05CC-28A731EAC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8972F-1D8C-43E9-90EA-3F17AB3D9269}" type="slidenum">
              <a:rPr lang="en-IN" smtClean="0"/>
              <a:t>5</a:t>
            </a:fld>
            <a:endParaRPr lang="en-IN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6770AE59-2CA8-4640-81C7-248DAFF4F51F}"/>
              </a:ext>
            </a:extLst>
          </p:cNvPr>
          <p:cNvSpPr txBox="1">
            <a:spLocks/>
          </p:cNvSpPr>
          <p:nvPr/>
        </p:nvSpPr>
        <p:spPr>
          <a:xfrm>
            <a:off x="548369" y="636127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600" b="1" kern="1200">
                <a:solidFill>
                  <a:srgbClr val="1C3C7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1000" b="0" dirty="0"/>
              <a:t>Source: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2F03207-369F-2323-A123-92D9C894C8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08" y="5982597"/>
            <a:ext cx="811368" cy="815384"/>
          </a:xfrm>
          <a:prstGeom prst="rect">
            <a:avLst/>
          </a:prstGeom>
        </p:spPr>
      </p:pic>
      <p:pic>
        <p:nvPicPr>
          <p:cNvPr id="24" name="Google Shape;137;p25">
            <a:extLst>
              <a:ext uri="{FF2B5EF4-FFF2-40B4-BE49-F238E27FC236}">
                <a16:creationId xmlns:a16="http://schemas.microsoft.com/office/drawing/2014/main" id="{CA8706F0-C486-08CA-493E-1E14543DAA5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58344" y="1785364"/>
            <a:ext cx="6475312" cy="3930951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9BBFD95-998B-76EC-68C1-9F9428689F94}"/>
              </a:ext>
            </a:extLst>
          </p:cNvPr>
          <p:cNvSpPr txBox="1"/>
          <p:nvPr/>
        </p:nvSpPr>
        <p:spPr>
          <a:xfrm>
            <a:off x="4778618" y="5746690"/>
            <a:ext cx="3250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Images with captions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(Figure-3)</a:t>
            </a:r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2EE31F-D4CD-B695-AC33-B34197ACA255}"/>
              </a:ext>
            </a:extLst>
          </p:cNvPr>
          <p:cNvSpPr txBox="1"/>
          <p:nvPr/>
        </p:nvSpPr>
        <p:spPr>
          <a:xfrm>
            <a:off x="3642459" y="120625"/>
            <a:ext cx="4907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800" b="1" i="1" u="sng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  <a:cs typeface="Times New Roman"/>
                <a:sym typeface="Times New Roman"/>
              </a:rPr>
              <a:t>Cogniview</a:t>
            </a:r>
            <a:endParaRPr lang="en-IN" sz="2800" b="1" i="1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E603D80-0E23-4718-1526-408DA11477C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8352" t="26548" r="11036" b="25664"/>
          <a:stretch>
            <a:fillRect/>
          </a:stretch>
        </p:blipFill>
        <p:spPr>
          <a:xfrm>
            <a:off x="0" y="60019"/>
            <a:ext cx="1115890" cy="661515"/>
          </a:xfrm>
          <a:prstGeom prst="rect">
            <a:avLst/>
          </a:prstGeom>
        </p:spPr>
      </p:pic>
      <p:sp>
        <p:nvSpPr>
          <p:cNvPr id="3" name="Google Shape;131;p25">
            <a:extLst>
              <a:ext uri="{FF2B5EF4-FFF2-40B4-BE49-F238E27FC236}">
                <a16:creationId xmlns:a16="http://schemas.microsoft.com/office/drawing/2014/main" id="{05F46084-DA13-7ACF-07AA-590C75003E5A}"/>
              </a:ext>
            </a:extLst>
          </p:cNvPr>
          <p:cNvSpPr txBox="1"/>
          <p:nvPr/>
        </p:nvSpPr>
        <p:spPr>
          <a:xfrm>
            <a:off x="644892" y="957421"/>
            <a:ext cx="10487608" cy="715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285750" lvl="0" indent="-285750" algn="just">
              <a:buClr>
                <a:schemeClr val="dk1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PDFs tend to contain complex images and captioning which needs to be chunked out for best contextual responses.</a:t>
            </a:r>
          </a:p>
          <a:p>
            <a:pPr marL="285750" lvl="0" indent="-285750" algn="just">
              <a:buClr>
                <a:schemeClr val="dk1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14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Percentage of documents with this issue is: </a:t>
            </a:r>
          </a:p>
          <a:p>
            <a:pPr marL="285750" lvl="0" indent="-285750" algn="just">
              <a:buClr>
                <a:schemeClr val="dk1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Usually found in documents like brochures, term plans, advertisements, training and compliance documents</a:t>
            </a:r>
          </a:p>
        </p:txBody>
      </p:sp>
    </p:spTree>
    <p:extLst>
      <p:ext uri="{BB962C8B-B14F-4D97-AF65-F5344CB8AC3E}">
        <p14:creationId xmlns:p14="http://schemas.microsoft.com/office/powerpoint/2010/main" val="980228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F842F1-FF00-F919-450B-4C8AF6D408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EC0480-3D04-1A8B-6A02-CF713DCFB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8972F-1D8C-43E9-90EA-3F17AB3D9269}" type="slidenum">
              <a:rPr lang="en-IN" smtClean="0"/>
              <a:t>6</a:t>
            </a:fld>
            <a:endParaRPr lang="en-IN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8C34A804-7AD3-1EE0-A9AB-835ED9FFC61B}"/>
              </a:ext>
            </a:extLst>
          </p:cNvPr>
          <p:cNvSpPr txBox="1">
            <a:spLocks/>
          </p:cNvSpPr>
          <p:nvPr/>
        </p:nvSpPr>
        <p:spPr>
          <a:xfrm>
            <a:off x="548369" y="636127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600" b="1" kern="1200">
                <a:solidFill>
                  <a:srgbClr val="1C3C7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1000" b="0" dirty="0"/>
              <a:t>Source: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9445CF-E4EC-3961-EAD6-825D7BDAB76D}"/>
              </a:ext>
            </a:extLst>
          </p:cNvPr>
          <p:cNvSpPr txBox="1"/>
          <p:nvPr/>
        </p:nvSpPr>
        <p:spPr>
          <a:xfrm>
            <a:off x="3642459" y="120625"/>
            <a:ext cx="4907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800" b="1" i="1" u="sng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  <a:cs typeface="Times New Roman"/>
                <a:sym typeface="Times New Roman"/>
              </a:rPr>
              <a:t>Cogniview</a:t>
            </a:r>
            <a:endParaRPr lang="en-IN" sz="2800" b="1" i="1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D2C6632-82F6-FFA3-37A8-685F05F725B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352" t="26548" r="11036" b="25664"/>
          <a:stretch>
            <a:fillRect/>
          </a:stretch>
        </p:blipFill>
        <p:spPr>
          <a:xfrm>
            <a:off x="0" y="60019"/>
            <a:ext cx="1115890" cy="66151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D17B9E0-F64C-2F16-AEDA-EEE791F2DBDF}"/>
              </a:ext>
            </a:extLst>
          </p:cNvPr>
          <p:cNvSpPr txBox="1"/>
          <p:nvPr/>
        </p:nvSpPr>
        <p:spPr>
          <a:xfrm>
            <a:off x="1306286" y="758895"/>
            <a:ext cx="9386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 PAGE TABLE STICHING: “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Solved by the custom built document parser”</a:t>
            </a:r>
            <a:endParaRPr lang="en-I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8163B92-68C2-A95F-451D-6BE64CCD919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1672" r="11071"/>
          <a:stretch>
            <a:fillRect/>
          </a:stretch>
        </p:blipFill>
        <p:spPr>
          <a:xfrm>
            <a:off x="914400" y="1476178"/>
            <a:ext cx="4399466" cy="509543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0D03836-F5E4-A99B-C187-3A74A99433E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08" y="5982597"/>
            <a:ext cx="811368" cy="815384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C27FA0B-3F48-5944-310D-DA0DA4939E1E}"/>
              </a:ext>
            </a:extLst>
          </p:cNvPr>
          <p:cNvCxnSpPr/>
          <p:nvPr/>
        </p:nvCxnSpPr>
        <p:spPr>
          <a:xfrm>
            <a:off x="6232849" y="1371600"/>
            <a:ext cx="0" cy="52717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50F1B47B-6EF1-276F-2469-CD84E2E9ADD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7913" r="4070"/>
          <a:stretch>
            <a:fillRect/>
          </a:stretch>
        </p:blipFill>
        <p:spPr>
          <a:xfrm>
            <a:off x="6375416" y="1973102"/>
            <a:ext cx="5342351" cy="319042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334FD42-7F93-21EC-9D1A-43E583880BAF}"/>
              </a:ext>
            </a:extLst>
          </p:cNvPr>
          <p:cNvSpPr txBox="1"/>
          <p:nvPr/>
        </p:nvSpPr>
        <p:spPr>
          <a:xfrm>
            <a:off x="720831" y="1058611"/>
            <a:ext cx="47866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</a:pPr>
            <a:r>
              <a:rPr lang="en-US" sz="1800" b="1" i="1" u="sng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Response of ChatGPT</a:t>
            </a:r>
            <a:endParaRPr lang="en-IN" sz="1800" b="1" i="1" u="sng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156BD90-3F90-F342-EFF0-289BA68086E1}"/>
              </a:ext>
            </a:extLst>
          </p:cNvPr>
          <p:cNvSpPr txBox="1"/>
          <p:nvPr/>
        </p:nvSpPr>
        <p:spPr>
          <a:xfrm>
            <a:off x="6931164" y="1106846"/>
            <a:ext cx="47866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</a:pPr>
            <a:r>
              <a:rPr lang="en-US" sz="1800" b="1" i="1" u="sng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Response based on custom built model</a:t>
            </a:r>
            <a:endParaRPr lang="en-IN" sz="1800" b="1" i="1" u="sng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94589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F70A47-2D84-DB3F-20A1-4C936D9CB1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24EFFE-B301-15E7-45D8-EDB6F9E98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8972F-1D8C-43E9-90EA-3F17AB3D9269}" type="slidenum">
              <a:rPr lang="en-IN" smtClean="0"/>
              <a:t>7</a:t>
            </a:fld>
            <a:endParaRPr lang="en-IN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18FBD98E-DF5C-5ABE-A161-C996723DA127}"/>
              </a:ext>
            </a:extLst>
          </p:cNvPr>
          <p:cNvSpPr txBox="1">
            <a:spLocks/>
          </p:cNvSpPr>
          <p:nvPr/>
        </p:nvSpPr>
        <p:spPr>
          <a:xfrm>
            <a:off x="548369" y="636127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600" b="1" kern="1200">
                <a:solidFill>
                  <a:srgbClr val="1C3C7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1000" b="0" dirty="0"/>
              <a:t>Source: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54F252-1E2F-B312-2086-AC8E07B37E40}"/>
              </a:ext>
            </a:extLst>
          </p:cNvPr>
          <p:cNvSpPr txBox="1"/>
          <p:nvPr/>
        </p:nvSpPr>
        <p:spPr>
          <a:xfrm>
            <a:off x="3642459" y="120625"/>
            <a:ext cx="4907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800" b="1" i="1" u="sng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  <a:cs typeface="Times New Roman"/>
                <a:sym typeface="Times New Roman"/>
              </a:rPr>
              <a:t>Cogniview</a:t>
            </a:r>
            <a:endParaRPr lang="en-IN" sz="2800" b="1" i="1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86525F-72C2-950C-8F8B-9DC05D1FBDA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352" t="26548" r="11036" b="25664"/>
          <a:stretch>
            <a:fillRect/>
          </a:stretch>
        </p:blipFill>
        <p:spPr>
          <a:xfrm>
            <a:off x="0" y="60019"/>
            <a:ext cx="1115890" cy="66151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D52587E-85A6-DC25-690A-3F27DE3C913E}"/>
              </a:ext>
            </a:extLst>
          </p:cNvPr>
          <p:cNvSpPr txBox="1"/>
          <p:nvPr/>
        </p:nvSpPr>
        <p:spPr>
          <a:xfrm>
            <a:off x="2035141" y="690679"/>
            <a:ext cx="8395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Chunking out of layout by preserving context: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“Solved by custom model”</a:t>
            </a:r>
            <a:endParaRPr lang="en-I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7247708-2190-EF20-79EF-F095BCFF9CF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08" y="5982597"/>
            <a:ext cx="811368" cy="815384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3413751-2D85-CEB3-D530-3D397E44959B}"/>
              </a:ext>
            </a:extLst>
          </p:cNvPr>
          <p:cNvCxnSpPr/>
          <p:nvPr/>
        </p:nvCxnSpPr>
        <p:spPr>
          <a:xfrm>
            <a:off x="6232849" y="1371600"/>
            <a:ext cx="0" cy="52717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9A4EB2D-5A91-D3AB-3C7D-46F8D870812B}"/>
              </a:ext>
            </a:extLst>
          </p:cNvPr>
          <p:cNvSpPr txBox="1"/>
          <p:nvPr/>
        </p:nvSpPr>
        <p:spPr>
          <a:xfrm>
            <a:off x="720832" y="1239874"/>
            <a:ext cx="47866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</a:pPr>
            <a:r>
              <a:rPr lang="en-US" sz="1800" b="1" i="1" u="sng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Response of ChatGPT</a:t>
            </a:r>
            <a:endParaRPr lang="en-IN" sz="1800" b="1" i="1" u="sng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246DB2E-AFF8-BA27-11FE-E8E13EB5BBD2}"/>
              </a:ext>
            </a:extLst>
          </p:cNvPr>
          <p:cNvSpPr txBox="1"/>
          <p:nvPr/>
        </p:nvSpPr>
        <p:spPr>
          <a:xfrm>
            <a:off x="6931164" y="1106846"/>
            <a:ext cx="47866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</a:pPr>
            <a:r>
              <a:rPr lang="en-US" sz="1800" b="1" i="1" u="sng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Response based on custom built model</a:t>
            </a:r>
            <a:endParaRPr lang="en-IN" sz="1800" b="1" i="1" u="sng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68BBE5-D5DF-B20F-0C88-28D9EE8B57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470" y="1754661"/>
            <a:ext cx="4922044" cy="4038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57B2973-5711-DB7E-A54E-6A6476E760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9395" y="1638028"/>
            <a:ext cx="5009470" cy="236947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AC9544A-DC8B-BAC7-22D2-C7A7475F40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37926" y="4120404"/>
            <a:ext cx="4693642" cy="186219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65B8DEF-7D38-847F-29C8-5F8D108F6084}"/>
              </a:ext>
            </a:extLst>
          </p:cNvPr>
          <p:cNvSpPr txBox="1"/>
          <p:nvPr/>
        </p:nvSpPr>
        <p:spPr>
          <a:xfrm>
            <a:off x="6691445" y="6039618"/>
            <a:ext cx="478660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</a:pPr>
            <a:r>
              <a:rPr lang="en-US" sz="1400" b="1" i="1" u="sng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Chunked Image by custom built model</a:t>
            </a:r>
            <a:endParaRPr lang="en-IN" sz="1400" b="1" i="1" u="sng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37352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C08E43-A620-9C84-FA94-413BCFE1AF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547610-1B7C-4B26-4970-17FA9598D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8972F-1D8C-43E9-90EA-3F17AB3D9269}" type="slidenum">
              <a:rPr lang="en-IN" smtClean="0"/>
              <a:t>8</a:t>
            </a:fld>
            <a:endParaRPr lang="en-IN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ACE82B77-06E3-12C5-8B63-DD75D4430BCE}"/>
              </a:ext>
            </a:extLst>
          </p:cNvPr>
          <p:cNvSpPr txBox="1">
            <a:spLocks/>
          </p:cNvSpPr>
          <p:nvPr/>
        </p:nvSpPr>
        <p:spPr>
          <a:xfrm>
            <a:off x="548369" y="636127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600" b="1" kern="1200">
                <a:solidFill>
                  <a:srgbClr val="1C3C7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1000" b="0" dirty="0"/>
              <a:t>Source: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F1744A-CDA8-8212-CCA5-891BA76D3147}"/>
              </a:ext>
            </a:extLst>
          </p:cNvPr>
          <p:cNvSpPr txBox="1"/>
          <p:nvPr/>
        </p:nvSpPr>
        <p:spPr>
          <a:xfrm>
            <a:off x="3642459" y="120625"/>
            <a:ext cx="4907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800" b="1" i="1" u="sng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  <a:cs typeface="Times New Roman"/>
                <a:sym typeface="Times New Roman"/>
              </a:rPr>
              <a:t>Cogniview</a:t>
            </a:r>
            <a:endParaRPr lang="en-IN" sz="2800" b="1" i="1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D559F8-283C-9F20-83A4-921841AD660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352" t="26548" r="11036" b="25664"/>
          <a:stretch>
            <a:fillRect/>
          </a:stretch>
        </p:blipFill>
        <p:spPr>
          <a:xfrm>
            <a:off x="0" y="60019"/>
            <a:ext cx="1115890" cy="66151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5CDA1BB-C957-8189-84A4-4ED7E7D3463F}"/>
              </a:ext>
            </a:extLst>
          </p:cNvPr>
          <p:cNvSpPr txBox="1"/>
          <p:nvPr/>
        </p:nvSpPr>
        <p:spPr>
          <a:xfrm>
            <a:off x="1306286" y="758895"/>
            <a:ext cx="9386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 PAGE TABLE STICHING: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“Requires heavily trained custom built model”</a:t>
            </a:r>
            <a:endParaRPr lang="en-I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7946FCF-6230-CE1E-2D9F-35140863EE3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08" y="5982597"/>
            <a:ext cx="811368" cy="815384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0F292C7-0A6E-27F7-60B3-B80B75B5610F}"/>
              </a:ext>
            </a:extLst>
          </p:cNvPr>
          <p:cNvCxnSpPr/>
          <p:nvPr/>
        </p:nvCxnSpPr>
        <p:spPr>
          <a:xfrm>
            <a:off x="6232849" y="1371600"/>
            <a:ext cx="0" cy="52717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CB69F7E-5286-980E-A4E7-DB24A9E44723}"/>
              </a:ext>
            </a:extLst>
          </p:cNvPr>
          <p:cNvSpPr txBox="1"/>
          <p:nvPr/>
        </p:nvSpPr>
        <p:spPr>
          <a:xfrm>
            <a:off x="720832" y="1239874"/>
            <a:ext cx="47866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</a:pPr>
            <a:r>
              <a:rPr lang="en-US" sz="1800" b="1" i="1" u="sng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Response of ChatGPT</a:t>
            </a:r>
            <a:endParaRPr lang="en-IN" sz="1800" b="1" i="1" u="sng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55A0EDC-448D-71F4-45B4-C9CFED374A5B}"/>
              </a:ext>
            </a:extLst>
          </p:cNvPr>
          <p:cNvSpPr txBox="1"/>
          <p:nvPr/>
        </p:nvSpPr>
        <p:spPr>
          <a:xfrm>
            <a:off x="6931164" y="1106846"/>
            <a:ext cx="47866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</a:pPr>
            <a:r>
              <a:rPr lang="en-US" sz="1800" b="1" i="1" u="sng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Response based on custom built model</a:t>
            </a:r>
            <a:endParaRPr lang="en-IN" sz="1800" b="1" i="1" u="sng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350163A-1ECF-1A69-7341-14CCA08E6D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269" y="2182838"/>
            <a:ext cx="5801883" cy="316562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C516ECE-4D3D-D67F-C2CE-EC987EFE7C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3342" y="2484063"/>
            <a:ext cx="5244425" cy="2864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496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9CE6CE-6418-79AB-0DC6-BF07F5C608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A2F3FD-DD72-F844-E5BE-DFC61D9F1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8972F-1D8C-43E9-90EA-3F17AB3D9269}" type="slidenum">
              <a:rPr lang="en-IN" smtClean="0"/>
              <a:t>9</a:t>
            </a:fld>
            <a:endParaRPr lang="en-IN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EC41EFD3-2C57-5974-5C0B-DF2D10DE8B69}"/>
              </a:ext>
            </a:extLst>
          </p:cNvPr>
          <p:cNvSpPr txBox="1">
            <a:spLocks/>
          </p:cNvSpPr>
          <p:nvPr/>
        </p:nvSpPr>
        <p:spPr>
          <a:xfrm>
            <a:off x="548369" y="636127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600" b="1" kern="1200">
                <a:solidFill>
                  <a:srgbClr val="1C3C7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1000" b="0" dirty="0"/>
              <a:t>Source: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024166-2392-8307-897D-3622B7CD2423}"/>
              </a:ext>
            </a:extLst>
          </p:cNvPr>
          <p:cNvSpPr txBox="1"/>
          <p:nvPr/>
        </p:nvSpPr>
        <p:spPr>
          <a:xfrm>
            <a:off x="3642459" y="120625"/>
            <a:ext cx="4907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800" b="1" i="1" u="sng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  <a:cs typeface="Times New Roman"/>
                <a:sym typeface="Times New Roman"/>
              </a:rPr>
              <a:t>Cogniview</a:t>
            </a:r>
            <a:endParaRPr lang="en-IN" sz="2800" b="1" i="1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CDED79-C370-C553-02B6-1CE3C579AAF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352" t="26548" r="11036" b="25664"/>
          <a:stretch>
            <a:fillRect/>
          </a:stretch>
        </p:blipFill>
        <p:spPr>
          <a:xfrm>
            <a:off x="0" y="60019"/>
            <a:ext cx="1115890" cy="66151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9D94475-421F-1676-71F5-B9E62AE4EBE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08" y="5982597"/>
            <a:ext cx="811368" cy="81538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D331B30-0503-6BBA-F67E-7A844DBD93FF}"/>
              </a:ext>
            </a:extLst>
          </p:cNvPr>
          <p:cNvSpPr txBox="1"/>
          <p:nvPr/>
        </p:nvSpPr>
        <p:spPr>
          <a:xfrm>
            <a:off x="644892" y="855067"/>
            <a:ext cx="1158247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custom model is able to efficiently convert the pdf into linear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format except the complex merged cell case which requires further model training and integration.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pipeline model performs better than the open source model in terms of parsing context aware image captioning and multipage table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stiching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of the LLMs that hallucinate for the given 2 challenges are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ChatGPT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Perplexity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Gemini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Deepseek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686E0B-E513-1206-E068-AEA77FAF5D42}"/>
              </a:ext>
            </a:extLst>
          </p:cNvPr>
          <p:cNvSpPr txBox="1"/>
          <p:nvPr/>
        </p:nvSpPr>
        <p:spPr>
          <a:xfrm>
            <a:off x="4936900" y="3559279"/>
            <a:ext cx="2098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  <a:endParaRPr lang="en-IN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415385-C564-1A36-89A9-46300FF0C878}"/>
              </a:ext>
            </a:extLst>
          </p:cNvPr>
          <p:cNvSpPr txBox="1"/>
          <p:nvPr/>
        </p:nvSpPr>
        <p:spPr>
          <a:xfrm>
            <a:off x="766739" y="4096062"/>
            <a:ext cx="115824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a custom OCR-enabled object detection model using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PubLayNet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dataset (over 1 million annotated samples).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capabilities of third-party service providers like Unstructured.io, Nanonets,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Airparser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Docsumo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UiPath, ABBYY, and Hyper science.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their performance in layout detection, table extraction, and document segmentation.</a:t>
            </a:r>
          </a:p>
        </p:txBody>
      </p:sp>
    </p:spTree>
    <p:extLst>
      <p:ext uri="{BB962C8B-B14F-4D97-AF65-F5344CB8AC3E}">
        <p14:creationId xmlns:p14="http://schemas.microsoft.com/office/powerpoint/2010/main" val="67117022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>
  <p:tag name="may_ignore_ucw" val="true"/>
  <p:tag name="ppt/slides/slide1.xml" val="78869702"/>
  <p:tag name="ppt/slides/slide3.xml" val="4249730416"/>
  <p:tag name="ppt/slides/slide4.xml" val="463399554"/>
  <p:tag name="ppt/slides/slide5.xml" val="206792457"/>
  <p:tag name="ppt/slides/slide6.xml" val="1282286487"/>
  <p:tag name="ppt/slides/slide7.xml" val="3922196940"/>
  <p:tag name="ppt/slides/slide8.xml" val="2411106576"/>
  <p:tag name="ppt/slides/slide9.xml" val="4126403805"/>
  <p:tag name="ppt/slides/slide10.xml" val="2920454549"/>
  <p:tag name="ppt/slides/slide11.xml" val="3196816816"/>
  <p:tag name="ppt/slideMasters/slideMaster1.xml" val="277271529"/>
  <p:tag name="ppt/slideLayouts/slideLayout1.xml" val="3864640292"/>
  <p:tag name="ppt/slideLayouts/slideLayout2.xml" val="1068948832"/>
  <p:tag name="ppt/slideLayouts/slideLayout3.xml" val="3153138238"/>
  <p:tag name="ppt/slideLayouts/slideLayout4.xml" val="1648236182"/>
  <p:tag name="ppt/slideLayouts/slideLayout5.xml" val="2441164928"/>
  <p:tag name="ppt/slideLayouts/slideLayout6.xml" val="1000273793"/>
  <p:tag name="ppt/slideLayouts/slideLayout7.xml" val="4103172326"/>
  <p:tag name="ppt/slideLayouts/slideLayout8.xml" val="1157158810"/>
  <p:tag name="ppt/slideLayouts/slideLayout9.xml" val="826557657"/>
  <p:tag name="ppt/notesSlides/notesSlide1.xml" val="261461479"/>
  <p:tag name="ppt/notesMasters/notesMaster1.xml" val="108826074"/>
  <p:tag name="ppt/theme/theme1.xml" val="659883877"/>
  <p:tag name="ppt/media/image1.png" val="1716043468"/>
  <p:tag name="ppt/media/image2.png" val="4281658364"/>
  <p:tag name="ppt/media/image3.png" val="122985260"/>
  <p:tag name="ppt/theme/theme2.xml" val="2979960155"/>
  <p:tag name="ppt/media/image4.png" val="2412032609"/>
  <p:tag name="ppt/media/image9.png" val="2541593941"/>
  <p:tag name="ppt/media/image10.png" val="3277848691"/>
  <p:tag name="ppt/media/image7.png" val="636483269"/>
  <p:tag name="ppt/media/image11.png" val="2291244310"/>
  <p:tag name="ppt/media/image12.png" val="3963773114"/>
  <p:tag name="ppt/media/image8.jpg" val="4010259375"/>
  <p:tag name="ppt/media/image5.png" val="652263947"/>
  <p:tag name="ppt/media/image13.png" val="981285864"/>
  <p:tag name="ppt/media/image14.png" val="2621589647"/>
  <p:tag name="ppt/media/image15.png" val="43584860"/>
  <p:tag name="ppt/media/image16.png" val="3736274356"/>
</p:tagLst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ustom 2">
      <a:majorFont>
        <a:latin typeface="Lato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