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2c985a40b_2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72c985a40b_2_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72c985a40b_2_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2c985a40b_2_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72c985a40b_2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2c985a40b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72c985a40b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2c985a40b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72c985a40b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2c985a40b_2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72c985a40b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2c985a40b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72c985a40b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53236" y="1916536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4500"/>
              <a:buFont typeface="Lato"/>
              <a:buNone/>
              <a:defRPr b="1" sz="45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53236" y="3776292"/>
            <a:ext cx="6858000" cy="62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/>
        </p:nvSpPr>
        <p:spPr>
          <a:xfrm>
            <a:off x="1087582" y="4883727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87292" y="614121"/>
            <a:ext cx="3169416" cy="105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05694" y="808109"/>
            <a:ext cx="8495851" cy="3791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2B62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86738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-2236" y="0"/>
            <a:ext cx="9141714" cy="576263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304" y="48625"/>
            <a:ext cx="1440180" cy="4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8650" y="2328863"/>
            <a:ext cx="7886700" cy="69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3300"/>
              <a:buFont typeface="Lato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7994073" y="4767263"/>
            <a:ext cx="52127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" name="Google Shape;68;p16"/>
          <p:cNvGrpSpPr/>
          <p:nvPr/>
        </p:nvGrpSpPr>
        <p:grpSpPr>
          <a:xfrm>
            <a:off x="3034034" y="3870790"/>
            <a:ext cx="3075931" cy="861876"/>
            <a:chOff x="3811088" y="4972851"/>
            <a:chExt cx="4569824" cy="1280465"/>
          </a:xfrm>
        </p:grpSpPr>
        <p:pic>
          <p:nvPicPr>
            <p:cNvPr id="69" name="Google Shape;69;p16"/>
            <p:cNvPicPr preferRelativeResize="0"/>
            <p:nvPr/>
          </p:nvPicPr>
          <p:blipFill rotWithShape="1">
            <a:blip r:embed="rId2">
              <a:alphaModFix/>
            </a:blip>
            <a:srcRect b="5289" l="35281" r="0" t="0"/>
            <a:stretch/>
          </p:blipFill>
          <p:spPr>
            <a:xfrm>
              <a:off x="3811088" y="4972851"/>
              <a:ext cx="4569824" cy="1280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90686" y="5088437"/>
              <a:ext cx="939242" cy="10787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6"/>
          <p:cNvSpPr txBox="1"/>
          <p:nvPr/>
        </p:nvSpPr>
        <p:spPr>
          <a:xfrm>
            <a:off x="1030431" y="4803837"/>
            <a:ext cx="6748895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^Individual Death Claims Paid Ratio as per Audited Financials for FY 2023-2024 | *As per public disclosure for H1 FY 2024 - 2025</a:t>
            </a:r>
            <a:endParaRPr sz="1100"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Strictly for internal communication purposes only.</a:t>
            </a:r>
            <a:endParaRPr sz="1100"/>
          </a:p>
        </p:txBody>
      </p:sp>
      <p:sp>
        <p:nvSpPr>
          <p:cNvPr id="72" name="Google Shape;72;p16"/>
          <p:cNvSpPr/>
          <p:nvPr/>
        </p:nvSpPr>
        <p:spPr>
          <a:xfrm>
            <a:off x="2286" y="0"/>
            <a:ext cx="9141714" cy="576263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2304" y="48625"/>
            <a:ext cx="1440180" cy="4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2286" y="0"/>
            <a:ext cx="9141714" cy="576263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762758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4500"/>
              <a:buFont typeface="Lato"/>
              <a:buNone/>
              <a:defRPr b="1" sz="45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3047243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close-up of a logo&#10;&#10;Description automatically generated"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304" y="48625"/>
            <a:ext cx="1440180" cy="47901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676403" y="475873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3C7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63809" y="475873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3C7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55926" y="475873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03660" y="981075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2B62"/>
              </a:buClr>
              <a:buSzPts val="2300"/>
              <a:buFont typeface="Arial"/>
              <a:buNone/>
              <a:defRPr b="1" i="0" sz="23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703660" y="1599009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702969" y="981075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2B62"/>
              </a:buClr>
              <a:buSzPts val="2300"/>
              <a:buFont typeface="Arial"/>
              <a:buNone/>
              <a:defRPr b="1" i="0" sz="23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702969" y="1599009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286" y="0"/>
            <a:ext cx="9141714" cy="576263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304" y="48625"/>
            <a:ext cx="1440180" cy="4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44631" y="763299"/>
            <a:ext cx="8550296" cy="69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2300"/>
              <a:buFont typeface="Lato"/>
              <a:buNone/>
              <a:defRPr b="1" sz="2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6933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286" y="0"/>
            <a:ext cx="9141714" cy="576263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95" name="Google Shape;9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304" y="48625"/>
            <a:ext cx="1440180" cy="4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73431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2286" y="0"/>
            <a:ext cx="9141714" cy="576263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99" name="Google Shape;9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304" y="48625"/>
            <a:ext cx="1440180" cy="4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8650" y="741759"/>
            <a:ext cx="2949178" cy="8012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2300"/>
              <a:buFont typeface="Lato"/>
              <a:buNone/>
              <a:defRPr b="1" sz="2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991300" y="746522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8650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58078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2286" y="0"/>
            <a:ext cx="9141714" cy="576263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106" name="Google Shape;10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304" y="48625"/>
            <a:ext cx="1440180" cy="4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651164"/>
            <a:ext cx="2949178" cy="89188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2300"/>
              <a:buFont typeface="Lato"/>
              <a:buNone/>
              <a:defRPr b="1" sz="2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2286" y="0"/>
            <a:ext cx="9141714" cy="576263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113" name="Google Shape;11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304" y="48625"/>
            <a:ext cx="1440180" cy="4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645995"/>
            <a:ext cx="7886700" cy="69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3300"/>
              <a:buFont typeface="Lato"/>
              <a:buNone/>
              <a:defRPr b="1" i="0" sz="33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no. 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251207" y="1752302"/>
            <a:ext cx="6858000" cy="62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759017" y="4315483"/>
            <a:ext cx="83849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rPr>
              <a:t>Date :	11/07/2025				                                    Place: Gurgaon, Haryana</a:t>
            </a:r>
            <a:endParaRPr sz="1100"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25663" l="8352" r="11035" t="26548"/>
          <a:stretch/>
        </p:blipFill>
        <p:spPr>
          <a:xfrm>
            <a:off x="3806889" y="2227376"/>
            <a:ext cx="1822700" cy="108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86738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2468677" y="73401"/>
            <a:ext cx="368031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b="1" i="1" sz="21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411277" y="47709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endParaRPr sz="1100"/>
          </a:p>
        </p:txBody>
      </p:sp>
      <p:grpSp>
        <p:nvGrpSpPr>
          <p:cNvPr id="129" name="Google Shape;129;p24"/>
          <p:cNvGrpSpPr/>
          <p:nvPr/>
        </p:nvGrpSpPr>
        <p:grpSpPr>
          <a:xfrm>
            <a:off x="6502274" y="812280"/>
            <a:ext cx="2593060" cy="4095097"/>
            <a:chOff x="8611406" y="1268965"/>
            <a:chExt cx="3468513" cy="5562479"/>
          </a:xfrm>
        </p:grpSpPr>
        <p:sp>
          <p:nvSpPr>
            <p:cNvPr id="130" name="Google Shape;130;p24"/>
            <p:cNvSpPr/>
            <p:nvPr/>
          </p:nvSpPr>
          <p:spPr>
            <a:xfrm>
              <a:off x="8611406" y="1371133"/>
              <a:ext cx="3459583" cy="2514177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t/>
              </a:r>
              <a:endParaRPr b="1" i="0" sz="1200" u="none" cap="none" strike="noStrike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8912553" y="1268965"/>
              <a:ext cx="2560770" cy="26524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Verdana"/>
                <a:buNone/>
              </a:pPr>
              <a:r>
                <a:rPr b="1" i="1" lang="en" sz="8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Solution overview </a:t>
              </a:r>
              <a:endParaRPr sz="1100"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8620336" y="4176935"/>
              <a:ext cx="3459583" cy="2654509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t/>
              </a:r>
              <a:endParaRPr b="1" i="0" sz="1200" u="none" cap="none" strike="noStrike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9304026" y="3995193"/>
              <a:ext cx="2116270" cy="25868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Verdana"/>
                <a:buNone/>
              </a:pPr>
              <a:r>
                <a:rPr b="1" i="1" lang="en" sz="8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Output details</a:t>
              </a:r>
              <a:endParaRPr b="1" i="1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4" name="Google Shape;134;p24"/>
          <p:cNvSpPr/>
          <p:nvPr/>
        </p:nvSpPr>
        <p:spPr>
          <a:xfrm>
            <a:off x="77094" y="598353"/>
            <a:ext cx="778187" cy="1151138"/>
          </a:xfrm>
          <a:prstGeom prst="rect">
            <a:avLst/>
          </a:prstGeom>
          <a:solidFill>
            <a:srgbClr val="1E427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Business Opportunity</a:t>
            </a:r>
            <a:endParaRPr b="1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81353" y="1818443"/>
            <a:ext cx="778187" cy="1556872"/>
          </a:xfrm>
          <a:prstGeom prst="rect">
            <a:avLst/>
          </a:prstGeom>
          <a:solidFill>
            <a:srgbClr val="1E427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erdana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Approach</a:t>
            </a:r>
            <a:endParaRPr sz="1100"/>
          </a:p>
        </p:txBody>
      </p:sp>
      <p:sp>
        <p:nvSpPr>
          <p:cNvPr id="136" name="Google Shape;136;p24"/>
          <p:cNvSpPr/>
          <p:nvPr/>
        </p:nvSpPr>
        <p:spPr>
          <a:xfrm>
            <a:off x="116118" y="3411758"/>
            <a:ext cx="773723" cy="1038746"/>
          </a:xfrm>
          <a:prstGeom prst="rect">
            <a:avLst/>
          </a:prstGeom>
          <a:solidFill>
            <a:srgbClr val="1E427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erdana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Impact</a:t>
            </a:r>
            <a:endParaRPr sz="1100"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6" y="4486948"/>
            <a:ext cx="608526" cy="6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895175" y="662125"/>
            <a:ext cx="55695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 volume of complex insurance documents must be parsed before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in RAG and GenAI workflows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/>
          </a:p>
          <a:p>
            <a:pPr indent="-2222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parsing of these documents is critical to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correct answers from RAG pipelines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/>
          </a:p>
          <a:p>
            <a:pPr indent="-2222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parsing of documents is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resource-intensive and costly.</a:t>
            </a:r>
            <a:endParaRPr sz="1100"/>
          </a:p>
          <a:p>
            <a:pPr indent="-2222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Investing in document parsing is essential for reliable and valuable GenAI outcomes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catering to the needs of efficient and cost reduction</a:t>
            </a:r>
            <a:endParaRPr sz="1100"/>
          </a:p>
        </p:txBody>
      </p:sp>
      <p:sp>
        <p:nvSpPr>
          <p:cNvPr id="139" name="Google Shape;139;p24"/>
          <p:cNvSpPr txBox="1"/>
          <p:nvPr/>
        </p:nvSpPr>
        <p:spPr>
          <a:xfrm>
            <a:off x="889849" y="1855522"/>
            <a:ext cx="52359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Studied various types of documents, their complexities, and all possible scenarios with scope for improvement.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experimented with a range of parsing libraries and LLMs including </a:t>
            </a: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PyMuPDF4LLM, Camelot, pdfplumber, PyMuPDF (fitz), Tesseract OCR, LayoutParser, and Unstructured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also researched the integration of OCR-enabled object detection models like Donut, DocTR, and TableNet for handling complex table parsing in scanned or irregular layouts.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Multi-page table stitching 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Chunking of PDF layouts with context 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of documents into linear formats for RAG pipelines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11 page complex pdf for testing the models</a:t>
            </a:r>
            <a:endParaRPr sz="1100"/>
          </a:p>
        </p:txBody>
      </p:sp>
      <p:sp>
        <p:nvSpPr>
          <p:cNvPr id="140" name="Google Shape;140;p24"/>
          <p:cNvSpPr txBox="1"/>
          <p:nvPr/>
        </p:nvSpPr>
        <p:spPr>
          <a:xfrm>
            <a:off x="910024" y="3987456"/>
            <a:ext cx="5539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Accuracy: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parsing boosts the correctness of RAG/GenAI responses.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Manual Effort &amp; Cost: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the need for manual document handling.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Turnaround: Speeds up document processing for quicker business decisions.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AI Foundation: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easy expansion to handle large volumes and complex document types.</a:t>
            </a:r>
            <a:endParaRPr sz="1100"/>
          </a:p>
        </p:txBody>
      </p:sp>
      <p:sp>
        <p:nvSpPr>
          <p:cNvPr id="141" name="Google Shape;141;p24"/>
          <p:cNvSpPr txBox="1"/>
          <p:nvPr/>
        </p:nvSpPr>
        <p:spPr>
          <a:xfrm>
            <a:off x="6733025" y="1003900"/>
            <a:ext cx="20319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Addressed content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chunking, multi-page table stitching, and linear format conversion.</a:t>
            </a:r>
            <a:endParaRPr sz="10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a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parsing pipeline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open-source libraries.</a:t>
            </a:r>
            <a:endParaRPr sz="10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an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in-house solution for seamless RAG integration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structured,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context-rich parsing for accurate GenAI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6975" y="3205481"/>
            <a:ext cx="2409174" cy="135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 b="25663" l="8352" r="11035" t="26548"/>
          <a:stretch/>
        </p:blipFill>
        <p:spPr>
          <a:xfrm>
            <a:off x="0" y="45014"/>
            <a:ext cx="836917" cy="496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686738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11277" y="47709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endParaRPr sz="1100"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6" y="4486948"/>
            <a:ext cx="608526" cy="61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5222" y="1360069"/>
            <a:ext cx="4950103" cy="343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2731844" y="90469"/>
            <a:ext cx="368031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b="1" i="1" sz="21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5">
            <a:alphaModFix/>
          </a:blip>
          <a:srcRect b="25663" l="8352" r="11035" t="26548"/>
          <a:stretch/>
        </p:blipFill>
        <p:spPr>
          <a:xfrm>
            <a:off x="0" y="45014"/>
            <a:ext cx="836917" cy="49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1020064" y="673388"/>
            <a:ext cx="7103872" cy="536663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PDFs tend to contain complex nested tables like the one shown in in the figure.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i="1"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documents with this issue is: </a:t>
            </a:r>
            <a:endParaRPr sz="1100"/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found in documents like term policies, HR policies and  customer brochures.</a:t>
            </a:r>
            <a:endParaRPr sz="1100"/>
          </a:p>
        </p:txBody>
      </p:sp>
      <p:sp>
        <p:nvSpPr>
          <p:cNvPr id="155" name="Google Shape;155;p25"/>
          <p:cNvSpPr txBox="1"/>
          <p:nvPr/>
        </p:nvSpPr>
        <p:spPr>
          <a:xfrm>
            <a:off x="1913690" y="1220673"/>
            <a:ext cx="457316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table and merged cells(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Figure-1)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686738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11277" y="47709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endParaRPr sz="1100"/>
          </a:p>
        </p:txBody>
      </p:sp>
      <p:sp>
        <p:nvSpPr>
          <p:cNvPr id="162" name="Google Shape;162;p26"/>
          <p:cNvSpPr txBox="1"/>
          <p:nvPr/>
        </p:nvSpPr>
        <p:spPr>
          <a:xfrm>
            <a:off x="2731844" y="90469"/>
            <a:ext cx="368031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b="1" i="1" sz="21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25663" l="8352" r="11035" t="26548"/>
          <a:stretch/>
        </p:blipFill>
        <p:spPr>
          <a:xfrm>
            <a:off x="0" y="45014"/>
            <a:ext cx="836917" cy="49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979715" y="569171"/>
            <a:ext cx="70399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PAGE TABLE STICHING: “</a:t>
            </a:r>
            <a:r>
              <a:rPr b="1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Solved by the custom built document parser”</a:t>
            </a:r>
            <a:endParaRPr b="1"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11672" r="11071" t="0"/>
          <a:stretch/>
        </p:blipFill>
        <p:spPr>
          <a:xfrm>
            <a:off x="685800" y="1107134"/>
            <a:ext cx="3299600" cy="382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406" y="4486948"/>
            <a:ext cx="608526" cy="611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6"/>
          <p:cNvCxnSpPr/>
          <p:nvPr/>
        </p:nvCxnSpPr>
        <p:spPr>
          <a:xfrm>
            <a:off x="4674637" y="1028700"/>
            <a:ext cx="0" cy="395384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26"/>
          <p:cNvPicPr preferRelativeResize="0"/>
          <p:nvPr/>
        </p:nvPicPr>
        <p:blipFill rotWithShape="1">
          <a:blip r:embed="rId6">
            <a:alphaModFix/>
          </a:blip>
          <a:srcRect b="0" l="7913" r="4069" t="0"/>
          <a:stretch/>
        </p:blipFill>
        <p:spPr>
          <a:xfrm>
            <a:off x="5785038" y="1415300"/>
            <a:ext cx="2416625" cy="14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540623" y="793958"/>
            <a:ext cx="35899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of ChatGPT</a:t>
            </a:r>
            <a:endParaRPr b="1" i="1" sz="1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198373" y="830135"/>
            <a:ext cx="35899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based on custom built model</a:t>
            </a:r>
            <a:endParaRPr b="1" i="1" sz="1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7">
            <a:alphaModFix/>
          </a:blip>
          <a:srcRect b="0" l="4094" r="2430" t="0"/>
          <a:stretch/>
        </p:blipFill>
        <p:spPr>
          <a:xfrm>
            <a:off x="4959052" y="3221525"/>
            <a:ext cx="4021727" cy="179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86738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11277" y="47709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endParaRPr sz="1100"/>
          </a:p>
        </p:txBody>
      </p:sp>
      <p:sp>
        <p:nvSpPr>
          <p:cNvPr id="178" name="Google Shape;178;p27"/>
          <p:cNvSpPr txBox="1"/>
          <p:nvPr/>
        </p:nvSpPr>
        <p:spPr>
          <a:xfrm>
            <a:off x="2731844" y="90469"/>
            <a:ext cx="368031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b="1" i="1" sz="21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25663" l="8352" r="11035" t="26548"/>
          <a:stretch/>
        </p:blipFill>
        <p:spPr>
          <a:xfrm>
            <a:off x="0" y="45014"/>
            <a:ext cx="836917" cy="49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06" y="4486948"/>
            <a:ext cx="608526" cy="6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483669" y="641300"/>
            <a:ext cx="8686853" cy="2146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custom model is able to efficiently convert the pdf into linear json format except the complex merged cell case which requires further model training and integration.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pipeline model performs better than the open source model in terms of parsing context aware image captioning and multipage table stiching.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LLMs that hallucinate for the given 2 challenges are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ChatGPT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Perplexity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Gemini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Deepseek</a:t>
            </a:r>
            <a:b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702675" y="2669459"/>
            <a:ext cx="15737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 i="1" sz="1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75054" y="3072047"/>
            <a:ext cx="868685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 custom OCR-enabled object detection model using the PubLayNet dataset (over 1 million annotated samples).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capabilities of third-party service providers like Unstructured.io, Nanonets, Airparser, Docsumo, UiPath, ABBYY, and Hyper science.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their performance in layout detection, table extraction, and document segmentation.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628650" y="2328863"/>
            <a:ext cx="7886700" cy="69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3300"/>
              <a:buFont typeface="Lato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7994073" y="4767263"/>
            <a:ext cx="52127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25663" l="8352" r="11035" t="26548"/>
          <a:stretch/>
        </p:blipFill>
        <p:spPr>
          <a:xfrm>
            <a:off x="0" y="45014"/>
            <a:ext cx="836917" cy="496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