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21" r:id="rId2"/>
  </p:sldMasterIdLst>
  <p:notesMasterIdLst>
    <p:notesMasterId r:id="rId23"/>
  </p:notesMasterIdLst>
  <p:sldIdLst>
    <p:sldId id="257" r:id="rId3"/>
    <p:sldId id="258" r:id="rId4"/>
    <p:sldId id="259" r:id="rId5"/>
    <p:sldId id="432" r:id="rId6"/>
    <p:sldId id="433" r:id="rId7"/>
    <p:sldId id="435" r:id="rId8"/>
    <p:sldId id="429" r:id="rId9"/>
    <p:sldId id="415" r:id="rId10"/>
    <p:sldId id="447" r:id="rId11"/>
    <p:sldId id="436" r:id="rId12"/>
    <p:sldId id="437" r:id="rId13"/>
    <p:sldId id="419" r:id="rId14"/>
    <p:sldId id="421" r:id="rId15"/>
    <p:sldId id="449" r:id="rId16"/>
    <p:sldId id="422" r:id="rId17"/>
    <p:sldId id="425" r:id="rId18"/>
    <p:sldId id="269" r:id="rId19"/>
    <p:sldId id="452" r:id="rId20"/>
    <p:sldId id="446" r:id="rId21"/>
    <p:sldId id="427"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9B8E47-C0D3-4F0F-AA41-1669BA8757C2}">
          <p14:sldIdLst>
            <p14:sldId id="257"/>
            <p14:sldId id="258"/>
            <p14:sldId id="259"/>
            <p14:sldId id="432"/>
            <p14:sldId id="433"/>
            <p14:sldId id="435"/>
            <p14:sldId id="429"/>
            <p14:sldId id="415"/>
            <p14:sldId id="447"/>
            <p14:sldId id="436"/>
            <p14:sldId id="437"/>
            <p14:sldId id="419"/>
            <p14:sldId id="421"/>
            <p14:sldId id="449"/>
            <p14:sldId id="422"/>
            <p14:sldId id="425"/>
            <p14:sldId id="269"/>
            <p14:sldId id="452"/>
            <p14:sldId id="446"/>
            <p14:sldId id="4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r>
              <a:rPr lang="en-IN" sz="1800" b="1" kern="1200" dirty="0">
                <a:solidFill>
                  <a:schemeClr val="tx2">
                    <a:lumMod val="50000"/>
                  </a:schemeClr>
                </a:solidFill>
                <a:effectLst>
                  <a:outerShdw blurRad="38100" dist="38100" dir="2700000" algn="tl">
                    <a:srgbClr val="000000">
                      <a:alpha val="43137"/>
                    </a:srgbClr>
                  </a:outerShdw>
                </a:effectLst>
                <a:latin typeface="Futura BdCn BT"/>
                <a:ea typeface="+mn-ea"/>
                <a:cs typeface="+mn-cs"/>
              </a:rPr>
              <a:t>Model Comparison</a:t>
            </a:r>
          </a:p>
        </c:rich>
      </c:tx>
      <c:layout>
        <c:manualLayout>
          <c:xMode val="edge"/>
          <c:yMode val="edge"/>
          <c:x val="0.31312964474579014"/>
          <c:y val="0"/>
        </c:manualLayout>
      </c:layout>
      <c:overlay val="0"/>
      <c:spPr>
        <a:noFill/>
        <a:ln>
          <a:noFill/>
        </a:ln>
        <a:effectLst/>
      </c:spPr>
      <c:txPr>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endParaRPr lang="en-US"/>
        </a:p>
      </c:txPr>
    </c:title>
    <c:autoTitleDeleted val="0"/>
    <c:plotArea>
      <c:layout>
        <c:manualLayout>
          <c:layoutTarget val="inner"/>
          <c:xMode val="edge"/>
          <c:yMode val="edge"/>
          <c:x val="6.6858797599498532E-2"/>
          <c:y val="9.0466891808134831E-2"/>
          <c:w val="0.92687733759842517"/>
          <c:h val="0.73324417241362128"/>
        </c:manualLayout>
      </c:layout>
      <c:barChart>
        <c:barDir val="col"/>
        <c:grouping val="clustered"/>
        <c:varyColors val="0"/>
        <c:ser>
          <c:idx val="0"/>
          <c:order val="0"/>
          <c:tx>
            <c:strRef>
              <c:f>Sheet1!$B$1</c:f>
              <c:strCache>
                <c:ptCount val="1"/>
                <c:pt idx="0">
                  <c:v>Acuracy</c:v>
                </c:pt>
              </c:strCache>
            </c:strRef>
          </c:tx>
          <c:spPr>
            <a:solidFill>
              <a:schemeClr val="accent1">
                <a:lumMod val="50000"/>
              </a:schemeClr>
            </a:solidFill>
            <a:ln>
              <a:noFill/>
            </a:ln>
            <a:effectLst/>
          </c:spPr>
          <c:invertIfNegative val="0"/>
          <c:cat>
            <c:strRef>
              <c:f>Sheet1!$A$2:$A$5</c:f>
              <c:strCache>
                <c:ptCount val="4"/>
                <c:pt idx="0">
                  <c:v>Decision Tree</c:v>
                </c:pt>
                <c:pt idx="1">
                  <c:v>Random Forest Classifier</c:v>
                </c:pt>
                <c:pt idx="2">
                  <c:v>SVM</c:v>
                </c:pt>
                <c:pt idx="3">
                  <c:v>Logistic Regression</c:v>
                </c:pt>
              </c:strCache>
            </c:strRef>
          </c:cat>
          <c:val>
            <c:numRef>
              <c:f>Sheet1!$B$2:$B$5</c:f>
              <c:numCache>
                <c:formatCode>General</c:formatCode>
                <c:ptCount val="4"/>
                <c:pt idx="0">
                  <c:v>100</c:v>
                </c:pt>
                <c:pt idx="1">
                  <c:v>100</c:v>
                </c:pt>
                <c:pt idx="2">
                  <c:v>96</c:v>
                </c:pt>
                <c:pt idx="3">
                  <c:v>95</c:v>
                </c:pt>
              </c:numCache>
            </c:numRef>
          </c:val>
          <c:extLst>
            <c:ext xmlns:c16="http://schemas.microsoft.com/office/drawing/2014/chart" uri="{C3380CC4-5D6E-409C-BE32-E72D297353CC}">
              <c16:uniqueId val="{00000000-D6F7-4F3E-8FE1-B83A02615A4C}"/>
            </c:ext>
          </c:extLst>
        </c:ser>
        <c:ser>
          <c:idx val="1"/>
          <c:order val="1"/>
          <c:tx>
            <c:strRef>
              <c:f>Sheet1!$C$1</c:f>
              <c:strCache>
                <c:ptCount val="1"/>
                <c:pt idx="0">
                  <c:v>Precision</c:v>
                </c:pt>
              </c:strCache>
            </c:strRef>
          </c:tx>
          <c:spPr>
            <a:solidFill>
              <a:schemeClr val="accent1">
                <a:lumMod val="75000"/>
              </a:schemeClr>
            </a:solidFill>
            <a:ln>
              <a:noFill/>
            </a:ln>
            <a:effectLst/>
          </c:spPr>
          <c:invertIfNegative val="0"/>
          <c:cat>
            <c:strRef>
              <c:f>Sheet1!$A$2:$A$5</c:f>
              <c:strCache>
                <c:ptCount val="4"/>
                <c:pt idx="0">
                  <c:v>Decision Tree</c:v>
                </c:pt>
                <c:pt idx="1">
                  <c:v>Random Forest Classifier</c:v>
                </c:pt>
                <c:pt idx="2">
                  <c:v>SVM</c:v>
                </c:pt>
                <c:pt idx="3">
                  <c:v>Logistic Regression</c:v>
                </c:pt>
              </c:strCache>
            </c:strRef>
          </c:cat>
          <c:val>
            <c:numRef>
              <c:f>Sheet1!$C$2:$C$5</c:f>
              <c:numCache>
                <c:formatCode>General</c:formatCode>
                <c:ptCount val="4"/>
                <c:pt idx="0">
                  <c:v>100</c:v>
                </c:pt>
                <c:pt idx="1">
                  <c:v>100</c:v>
                </c:pt>
                <c:pt idx="2">
                  <c:v>93</c:v>
                </c:pt>
                <c:pt idx="3">
                  <c:v>91</c:v>
                </c:pt>
              </c:numCache>
            </c:numRef>
          </c:val>
          <c:extLst>
            <c:ext xmlns:c16="http://schemas.microsoft.com/office/drawing/2014/chart" uri="{C3380CC4-5D6E-409C-BE32-E72D297353CC}">
              <c16:uniqueId val="{00000001-D6F7-4F3E-8FE1-B83A02615A4C}"/>
            </c:ext>
          </c:extLst>
        </c:ser>
        <c:ser>
          <c:idx val="2"/>
          <c:order val="2"/>
          <c:tx>
            <c:strRef>
              <c:f>Sheet1!$D$1</c:f>
              <c:strCache>
                <c:ptCount val="1"/>
                <c:pt idx="0">
                  <c:v>Recall</c:v>
                </c:pt>
              </c:strCache>
            </c:strRef>
          </c:tx>
          <c:spPr>
            <a:solidFill>
              <a:schemeClr val="accent1">
                <a:lumMod val="60000"/>
                <a:lumOff val="40000"/>
              </a:schemeClr>
            </a:solidFill>
            <a:ln>
              <a:noFill/>
            </a:ln>
            <a:effectLst/>
          </c:spPr>
          <c:invertIfNegative val="0"/>
          <c:cat>
            <c:strRef>
              <c:f>Sheet1!$A$2:$A$5</c:f>
              <c:strCache>
                <c:ptCount val="4"/>
                <c:pt idx="0">
                  <c:v>Decision Tree</c:v>
                </c:pt>
                <c:pt idx="1">
                  <c:v>Random Forest Classifier</c:v>
                </c:pt>
                <c:pt idx="2">
                  <c:v>SVM</c:v>
                </c:pt>
                <c:pt idx="3">
                  <c:v>Logistic Regression</c:v>
                </c:pt>
              </c:strCache>
            </c:strRef>
          </c:cat>
          <c:val>
            <c:numRef>
              <c:f>Sheet1!$D$2:$D$5</c:f>
              <c:numCache>
                <c:formatCode>General</c:formatCode>
                <c:ptCount val="4"/>
                <c:pt idx="0">
                  <c:v>100</c:v>
                </c:pt>
                <c:pt idx="1">
                  <c:v>100</c:v>
                </c:pt>
                <c:pt idx="2">
                  <c:v>95</c:v>
                </c:pt>
                <c:pt idx="3">
                  <c:v>94</c:v>
                </c:pt>
              </c:numCache>
            </c:numRef>
          </c:val>
          <c:extLst>
            <c:ext xmlns:c16="http://schemas.microsoft.com/office/drawing/2014/chart" uri="{C3380CC4-5D6E-409C-BE32-E72D297353CC}">
              <c16:uniqueId val="{00000002-D6F7-4F3E-8FE1-B83A02615A4C}"/>
            </c:ext>
          </c:extLst>
        </c:ser>
        <c:ser>
          <c:idx val="3"/>
          <c:order val="3"/>
          <c:tx>
            <c:strRef>
              <c:f>Sheet1!$E$1</c:f>
              <c:strCache>
                <c:ptCount val="1"/>
                <c:pt idx="0">
                  <c:v>F1-Score</c:v>
                </c:pt>
              </c:strCache>
            </c:strRef>
          </c:tx>
          <c:spPr>
            <a:solidFill>
              <a:schemeClr val="accent1">
                <a:lumMod val="20000"/>
                <a:lumOff val="80000"/>
              </a:schemeClr>
            </a:solidFill>
            <a:ln>
              <a:noFill/>
            </a:ln>
            <a:effectLst/>
          </c:spPr>
          <c:invertIfNegative val="0"/>
          <c:cat>
            <c:strRef>
              <c:f>Sheet1!$A$2:$A$5</c:f>
              <c:strCache>
                <c:ptCount val="4"/>
                <c:pt idx="0">
                  <c:v>Decision Tree</c:v>
                </c:pt>
                <c:pt idx="1">
                  <c:v>Random Forest Classifier</c:v>
                </c:pt>
                <c:pt idx="2">
                  <c:v>SVM</c:v>
                </c:pt>
                <c:pt idx="3">
                  <c:v>Logistic Regression</c:v>
                </c:pt>
              </c:strCache>
            </c:strRef>
          </c:cat>
          <c:val>
            <c:numRef>
              <c:f>Sheet1!$E$2:$E$5</c:f>
              <c:numCache>
                <c:formatCode>General</c:formatCode>
                <c:ptCount val="4"/>
                <c:pt idx="0">
                  <c:v>100</c:v>
                </c:pt>
                <c:pt idx="1">
                  <c:v>100</c:v>
                </c:pt>
                <c:pt idx="2">
                  <c:v>95</c:v>
                </c:pt>
                <c:pt idx="3">
                  <c:v>92</c:v>
                </c:pt>
              </c:numCache>
            </c:numRef>
          </c:val>
          <c:extLst>
            <c:ext xmlns:c16="http://schemas.microsoft.com/office/drawing/2014/chart" uri="{C3380CC4-5D6E-409C-BE32-E72D297353CC}">
              <c16:uniqueId val="{00000003-D6F7-4F3E-8FE1-B83A02615A4C}"/>
            </c:ext>
          </c:extLst>
        </c:ser>
        <c:dLbls>
          <c:showLegendKey val="0"/>
          <c:showVal val="0"/>
          <c:showCatName val="0"/>
          <c:showSerName val="0"/>
          <c:showPercent val="0"/>
          <c:showBubbleSize val="0"/>
        </c:dLbls>
        <c:gapWidth val="219"/>
        <c:overlap val="-27"/>
        <c:axId val="1201677312"/>
        <c:axId val="1262977648"/>
      </c:barChart>
      <c:catAx>
        <c:axId val="12016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62977648"/>
        <c:crosses val="autoZero"/>
        <c:auto val="1"/>
        <c:lblAlgn val="ctr"/>
        <c:lblOffset val="100"/>
        <c:noMultiLvlLbl val="0"/>
      </c:catAx>
      <c:valAx>
        <c:axId val="126297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016773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5C36-AE8D-4DA0-B3A4-B84766BD1052}"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9C4A7-E4EF-4571-9029-E2D9AC0E3C90}" type="slidenum">
              <a:rPr lang="en-IN" smtClean="0"/>
              <a:t>‹#›</a:t>
            </a:fld>
            <a:endParaRPr lang="en-IN"/>
          </a:p>
        </p:txBody>
      </p:sp>
    </p:spTree>
    <p:extLst>
      <p:ext uri="{BB962C8B-B14F-4D97-AF65-F5344CB8AC3E}">
        <p14:creationId xmlns:p14="http://schemas.microsoft.com/office/powerpoint/2010/main" val="365204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E37B-AE0B-F4F6-1F57-72BA8211E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27D430-9E4D-12E2-B4AF-32DACF89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C38668-E30C-288F-34B6-E6FA908B7CA6}"/>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5B68AEBC-EDF6-63AC-4CFA-1BE1B029B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CECBF-E139-8E1C-01BB-61F2B96E391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9681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0EB8-E414-9BC7-48BE-1776C9384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AD3B2-18EE-9656-EAE6-BE7753A19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19176-4931-37D5-9EEC-F07117BA9B24}"/>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31553CDB-9B73-D22B-D6E5-5874702FD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93564-CC18-A893-3A96-B70983C338C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87348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79067-8136-6E57-521F-988B646B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D5EE2-5762-8094-1C4D-A130F6422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4964D-7E8D-F152-81DB-B173DBA1F3D9}"/>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8DFBCC3E-FF27-2B0A-82BD-F20AD505E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E67CF-BCE8-6D8D-5682-6C99ACB7361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6954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4/18/2025</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5C3C-E5CB-E1AC-5075-6598E357D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4FAD7-3990-E3C2-5AC1-8986E97AF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42DD7-08B1-B94E-2ABD-678AAA4939A7}"/>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F9DFD87B-2F6F-D3F4-9F94-66BF64FBF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CC31F-3E1B-7885-AD43-EA282AAC88E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4368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4/18/2025</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E088-C259-1B15-24DD-48B86E8D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88D6F-7CB0-2865-F95B-6AA40883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26398-B9F7-E889-ABC4-F87D634A8BD4}"/>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85F8AB88-7BFD-433F-C460-0FAB5FB99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390A4-BACD-2B53-F233-CB069A30971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85541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82A9-321F-E0A1-32AE-C65401AEF1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A53D1C-F74D-DC94-1252-10E99679B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82A62-47B5-F991-A193-EAEA99927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2645D-29CE-B9CE-6538-E556E664769C}"/>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6" name="Footer Placeholder 5">
            <a:extLst>
              <a:ext uri="{FF2B5EF4-FFF2-40B4-BE49-F238E27FC236}">
                <a16:creationId xmlns:a16="http://schemas.microsoft.com/office/drawing/2014/main" id="{9DF01852-0898-A685-8F66-0160DE6CF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64B9E-1CCE-D116-E634-AC97DEF9458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70470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F0C4-56D7-97D8-B65A-32DC4CD6F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F0A92B-5101-242C-B7A9-D4D634730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AA1FF-B705-F5E5-039A-7D3D3EBC9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B87A-D0E8-5AB0-6422-323CAF95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4ACD4-C1AF-810E-8452-C21904BF7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9F5C8-5AB8-9C8E-66C3-A3EEEEA4BBEE}"/>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8" name="Footer Placeholder 7">
            <a:extLst>
              <a:ext uri="{FF2B5EF4-FFF2-40B4-BE49-F238E27FC236}">
                <a16:creationId xmlns:a16="http://schemas.microsoft.com/office/drawing/2014/main" id="{5C8E9F62-A62B-A38C-261D-6D5C8E05AB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C15F34-AFB0-AAB5-1261-FD33BD15EB6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1120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D56-D3BE-701B-1214-7E5D651C7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D6B9F-9BD1-103F-ABCA-DF4DCCA2E4B8}"/>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4" name="Footer Placeholder 3">
            <a:extLst>
              <a:ext uri="{FF2B5EF4-FFF2-40B4-BE49-F238E27FC236}">
                <a16:creationId xmlns:a16="http://schemas.microsoft.com/office/drawing/2014/main" id="{E2FBD1A5-7978-8CC4-F4AD-86F85F4FD3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E34CBB-E71E-B716-8314-EE88D6AA7F6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3499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C5688E-AB59-8DAE-2884-E5EF629A4270}"/>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3" name="Footer Placeholder 2">
            <a:extLst>
              <a:ext uri="{FF2B5EF4-FFF2-40B4-BE49-F238E27FC236}">
                <a16:creationId xmlns:a16="http://schemas.microsoft.com/office/drawing/2014/main" id="{041768F9-268D-1E21-05D9-7901D4E1F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8CE354-DFC3-EA2B-05DA-B7154B671742}"/>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00166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9D5-7CAB-6DAD-6135-F1992073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4C5F0A-FFDB-1DC2-DFF8-0170175F4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0B083-D805-128F-1AD0-3EDB6BDA9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B8BB7-5843-D4B9-B866-B8FA5FEB9414}"/>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6" name="Footer Placeholder 5">
            <a:extLst>
              <a:ext uri="{FF2B5EF4-FFF2-40B4-BE49-F238E27FC236}">
                <a16:creationId xmlns:a16="http://schemas.microsoft.com/office/drawing/2014/main" id="{392E135F-BAC6-0E3E-177C-32D8BDDC3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0EA9F-2F5B-1AF1-D4F7-6D323EB3155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9348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BF40-4204-64E8-7276-9B517739B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697FF5-D6D5-724B-CEFD-BD7215B3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C3A8281-B8F7-1828-ACEA-CF423F1AC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86139-531D-1AE6-86D9-3716715F7B9E}"/>
              </a:ext>
            </a:extLst>
          </p:cNvPr>
          <p:cNvSpPr>
            <a:spLocks noGrp="1"/>
          </p:cNvSpPr>
          <p:nvPr>
            <p:ph type="dt" sz="half" idx="10"/>
          </p:nvPr>
        </p:nvSpPr>
        <p:spPr/>
        <p:txBody>
          <a:bodyPr/>
          <a:lstStyle/>
          <a:p>
            <a:fld id="{DE3951B7-5837-40D7-A284-C287FC16DA88}" type="datetimeFigureOut">
              <a:rPr lang="en-IN" smtClean="0"/>
              <a:t>18-04-2025</a:t>
            </a:fld>
            <a:endParaRPr lang="en-IN"/>
          </a:p>
        </p:txBody>
      </p:sp>
      <p:sp>
        <p:nvSpPr>
          <p:cNvPr id="6" name="Footer Placeholder 5">
            <a:extLst>
              <a:ext uri="{FF2B5EF4-FFF2-40B4-BE49-F238E27FC236}">
                <a16:creationId xmlns:a16="http://schemas.microsoft.com/office/drawing/2014/main" id="{8C61E5B8-500B-26D0-0210-C0E211F0E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B9F0-D9E6-03EB-7D80-963CCE76968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6994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4A5C1-4667-C673-0B1E-82E8D8402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FBE24-F29F-7673-80FA-9A489A32E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E9FB-92F1-0727-218E-6B709EB2C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18-04-2025</a:t>
            </a:fld>
            <a:endParaRPr lang="en-IN"/>
          </a:p>
        </p:txBody>
      </p:sp>
      <p:sp>
        <p:nvSpPr>
          <p:cNvPr id="5" name="Footer Placeholder 4">
            <a:extLst>
              <a:ext uri="{FF2B5EF4-FFF2-40B4-BE49-F238E27FC236}">
                <a16:creationId xmlns:a16="http://schemas.microsoft.com/office/drawing/2014/main" id="{65BC5414-D89D-9D80-D7FC-2675B10DA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5CAF68-9170-504C-97A3-980630F1B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2461105346"/>
      </p:ext>
    </p:extLst>
  </p:cSld>
  <p:clrMap bg1="lt1" tx1="dk1" bg2="lt2" tx2="dk2" accent1="accent1" accent2="accent2" accent3="accent3" accent4="accent4" accent5="accent5" accent6="accent6" hlink="hlink" folHlink="folHlink"/>
  <p:sldLayoutIdLst>
    <p:sldLayoutId id="214748373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4/18/2025</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E30B5B-041B-BE7E-6868-0352D5CB0FCD}"/>
            </a:ext>
          </a:extLst>
        </p:cNvPr>
        <p:cNvGrpSpPr/>
        <p:nvPr/>
      </p:nvGrpSpPr>
      <p:grpSpPr>
        <a:xfrm>
          <a:off x="0" y="0"/>
          <a:ext cx="0" cy="0"/>
          <a:chOff x="0" y="0"/>
          <a:chExt cx="0" cy="0"/>
        </a:xfrm>
      </p:grpSpPr>
      <p:pic>
        <p:nvPicPr>
          <p:cNvPr id="22" name="Picture 2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sp>
        <p:nvSpPr>
          <p:cNvPr id="23" name="TextBox 22">
            <a:extLst>
              <a:ext uri="{FF2B5EF4-FFF2-40B4-BE49-F238E27FC236}">
                <a16:creationId xmlns:a16="http://schemas.microsoft.com/office/drawing/2014/main" id="{2F5CC15C-9840-3F63-0569-899F3C95BAE8}"/>
              </a:ext>
            </a:extLst>
          </p:cNvPr>
          <p:cNvSpPr txBox="1"/>
          <p:nvPr/>
        </p:nvSpPr>
        <p:spPr>
          <a:xfrm>
            <a:off x="623421" y="503993"/>
            <a:ext cx="7382244" cy="830997"/>
          </a:xfrm>
          <a:prstGeom prst="rect">
            <a:avLst/>
          </a:prstGeom>
          <a:noFill/>
        </p:spPr>
        <p:txBody>
          <a:bodyPr wrap="square" rtlCol="0">
            <a:spAutoFit/>
          </a:bodyPr>
          <a:lstStyle/>
          <a:p>
            <a:pPr lvl="0">
              <a:defRPr/>
            </a:pPr>
            <a:r>
              <a:rPr lang="en-US" sz="2400" b="1" dirty="0" smtClean="0">
                <a:latin typeface="Rockwell" panose="02060603020205020403"/>
              </a:rPr>
              <a:t>3. </a:t>
            </a:r>
            <a:r>
              <a:rPr lang="en-US" sz="2400" b="1" dirty="0">
                <a:latin typeface="Rockwell" panose="02060603020205020403"/>
              </a:rPr>
              <a:t>Distribution of Categorical </a:t>
            </a:r>
            <a:endParaRPr lang="en-US" sz="2400" b="1" dirty="0" smtClean="0">
              <a:latin typeface="Rockwell" panose="02060603020205020403"/>
            </a:endParaRPr>
          </a:p>
          <a:p>
            <a:pPr lvl="0">
              <a:defRPr/>
            </a:pPr>
            <a:r>
              <a:rPr lang="en-US" sz="2400" b="1" dirty="0" smtClean="0">
                <a:latin typeface="Rockwell" panose="02060603020205020403"/>
              </a:rPr>
              <a:t>Variables</a:t>
            </a:r>
            <a:endParaRPr kumimoji="0" lang="en-IN" sz="2400" b="1" i="0" strike="noStrike" kern="1200" cap="none" spc="0" normalizeH="0" baseline="0" noProof="0" dirty="0">
              <a:ln>
                <a:noFill/>
              </a:ln>
              <a:solidFill>
                <a:prstClr val="black"/>
              </a:solidFill>
              <a:effectLst/>
              <a:uLnTx/>
              <a:uFillTx/>
              <a:latin typeface="Rockwell" panose="02060603020205020403"/>
            </a:endParaRPr>
          </a:p>
        </p:txBody>
      </p:sp>
      <p:sp>
        <p:nvSpPr>
          <p:cNvPr id="24" name="TextBox 23">
            <a:extLst>
              <a:ext uri="{FF2B5EF4-FFF2-40B4-BE49-F238E27FC236}">
                <a16:creationId xmlns:a16="http://schemas.microsoft.com/office/drawing/2014/main" id="{21DCDED3-E799-D320-DEEB-239B7861F150}"/>
              </a:ext>
            </a:extLst>
          </p:cNvPr>
          <p:cNvSpPr txBox="1"/>
          <p:nvPr/>
        </p:nvSpPr>
        <p:spPr>
          <a:xfrm>
            <a:off x="623420" y="1648445"/>
            <a:ext cx="1098946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Genres:</a:t>
            </a:r>
            <a:r>
              <a:rPr lang="en-US" dirty="0"/>
              <a:t> The most common genres were </a:t>
            </a:r>
            <a:r>
              <a:rPr lang="en-US" b="1" dirty="0"/>
              <a:t>Drama</a:t>
            </a:r>
            <a:r>
              <a:rPr lang="en-US" dirty="0"/>
              <a:t>, </a:t>
            </a:r>
            <a:r>
              <a:rPr lang="en-US" b="1" dirty="0"/>
              <a:t>Comedy</a:t>
            </a:r>
            <a:r>
              <a:rPr lang="en-US" dirty="0"/>
              <a:t>, and </a:t>
            </a:r>
            <a:r>
              <a:rPr lang="en-US" b="1" dirty="0"/>
              <a:t>Action</a:t>
            </a:r>
            <a:r>
              <a:rPr lang="en-US" dirty="0"/>
              <a:t>, with many movies listed under hybrid genres such as </a:t>
            </a:r>
            <a:r>
              <a:rPr lang="en-US" i="1" dirty="0" err="1"/>
              <a:t>Action|Adventure</a:t>
            </a:r>
            <a:r>
              <a:rPr lang="en-US" dirty="0"/>
              <a:t>. </a:t>
            </a:r>
            <a:endParaRPr lang="en-US" dirty="0" smtClean="0"/>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r>
              <a:rPr lang="en-US" b="1" dirty="0"/>
              <a:t>Language:</a:t>
            </a:r>
            <a:r>
              <a:rPr lang="en-US" dirty="0"/>
              <a:t> The dataset was heavily dominated by </a:t>
            </a:r>
            <a:r>
              <a:rPr lang="en-US" b="1" dirty="0"/>
              <a:t>English-language</a:t>
            </a:r>
            <a:r>
              <a:rPr lang="en-US" dirty="0"/>
              <a:t> films, with a small proportion of non-English movies</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Country:</a:t>
            </a:r>
            <a:r>
              <a:rPr lang="en-US" dirty="0"/>
              <a:t> </a:t>
            </a:r>
            <a:r>
              <a:rPr lang="en-US" b="1" dirty="0"/>
              <a:t>USA</a:t>
            </a:r>
            <a:r>
              <a:rPr lang="en-US" dirty="0"/>
              <a:t> was the leading country in terms of production, followed by the </a:t>
            </a:r>
            <a:r>
              <a:rPr lang="en-US" b="1" dirty="0"/>
              <a:t>UK</a:t>
            </a:r>
            <a:r>
              <a:rPr lang="en-US" dirty="0"/>
              <a:t>, </a:t>
            </a:r>
            <a:r>
              <a:rPr lang="en-US" b="1" dirty="0"/>
              <a:t>Canada</a:t>
            </a:r>
            <a:r>
              <a:rPr lang="en-US" dirty="0"/>
              <a:t>, and </a:t>
            </a:r>
            <a:r>
              <a:rPr lang="en-US" b="1" dirty="0"/>
              <a:t>India</a:t>
            </a:r>
            <a:r>
              <a:rPr lang="en-US" dirty="0" smtClean="0"/>
              <a:t>.</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t>Content Rating:</a:t>
            </a:r>
            <a:r>
              <a:rPr lang="en-US" dirty="0"/>
              <a:t> The most frequent ratings were </a:t>
            </a:r>
            <a:r>
              <a:rPr lang="en-US" b="1" dirty="0"/>
              <a:t>PG-13</a:t>
            </a:r>
            <a:r>
              <a:rPr lang="en-US" dirty="0"/>
              <a:t>, </a:t>
            </a:r>
            <a:r>
              <a:rPr lang="en-US" b="1" dirty="0"/>
              <a:t>R</a:t>
            </a:r>
            <a:r>
              <a:rPr lang="en-US" dirty="0"/>
              <a:t>, and </a:t>
            </a:r>
            <a:r>
              <a:rPr lang="en-US" b="1" dirty="0"/>
              <a:t>PG</a:t>
            </a:r>
            <a:r>
              <a:rPr lang="en-US" dirty="0"/>
              <a:t>, although some entries had missing or unspecified ratings</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Color:</a:t>
            </a:r>
            <a:r>
              <a:rPr lang="en-US" dirty="0"/>
              <a:t> The overwhelming majority of films were </a:t>
            </a:r>
            <a:r>
              <a:rPr lang="en-US" b="1" dirty="0"/>
              <a:t>color movies</a:t>
            </a:r>
            <a:r>
              <a:rPr lang="en-US" dirty="0"/>
              <a:t>, with very few black-and-white entries.</a:t>
            </a:r>
            <a:endParaRPr lang="en-IN" dirty="0">
              <a:latin typeface="Rockwell" panose="02060603020205020403" pitchFamily="18" charset="0"/>
            </a:endParaRPr>
          </a:p>
        </p:txBody>
      </p:sp>
    </p:spTree>
    <p:extLst>
      <p:ext uri="{BB962C8B-B14F-4D97-AF65-F5344CB8AC3E}">
        <p14:creationId xmlns:p14="http://schemas.microsoft.com/office/powerpoint/2010/main" val="109571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C5D34-B163-13E4-421D-8024F90682B9}"/>
            </a:ext>
          </a:extLst>
        </p:cNvPr>
        <p:cNvGrpSpPr/>
        <p:nvPr/>
      </p:nvGrpSpPr>
      <p:grpSpPr>
        <a:xfrm>
          <a:off x="0" y="0"/>
          <a:ext cx="0" cy="0"/>
          <a:chOff x="0" y="0"/>
          <a:chExt cx="0" cy="0"/>
        </a:xfrm>
      </p:grpSpPr>
      <p:pic>
        <p:nvPicPr>
          <p:cNvPr id="16" name="Picture 15"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sp>
        <p:nvSpPr>
          <p:cNvPr id="19" name="TextBox 18">
            <a:extLst>
              <a:ext uri="{FF2B5EF4-FFF2-40B4-BE49-F238E27FC236}">
                <a16:creationId xmlns:a16="http://schemas.microsoft.com/office/drawing/2014/main" id="{24449B71-A503-B1A7-D27B-1F3700F885BA}"/>
              </a:ext>
            </a:extLst>
          </p:cNvPr>
          <p:cNvSpPr txBox="1"/>
          <p:nvPr/>
        </p:nvSpPr>
        <p:spPr>
          <a:xfrm>
            <a:off x="505855" y="555280"/>
            <a:ext cx="6826960" cy="1005840"/>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2400" b="1" dirty="0" smtClean="0">
                <a:latin typeface="Rockwell" panose="02060603020205020403" pitchFamily="18" charset="0"/>
                <a:ea typeface="+mj-ea"/>
                <a:cs typeface="+mj-cs"/>
              </a:rPr>
              <a:t>4. Categorical FEATURES vs TARGET Variable </a:t>
            </a:r>
            <a:r>
              <a:rPr lang="en-US" sz="2000" b="1" dirty="0">
                <a:latin typeface="Rockwell" panose="02060603020205020403"/>
              </a:rPr>
              <a:t>(</a:t>
            </a:r>
            <a:r>
              <a:rPr lang="en-US" sz="2000" dirty="0" err="1">
                <a:latin typeface="Rockwell" panose="02060603020205020403"/>
              </a:rPr>
              <a:t>imdb_score</a:t>
            </a:r>
            <a:r>
              <a:rPr lang="en-US" sz="2000" dirty="0">
                <a:latin typeface="Rockwell" panose="02060603020205020403"/>
              </a:rPr>
              <a:t>/</a:t>
            </a:r>
            <a:r>
              <a:rPr lang="en-US" sz="2000" dirty="0" err="1">
                <a:latin typeface="Rockwell" panose="02060603020205020403"/>
              </a:rPr>
              <a:t>success_class</a:t>
            </a:r>
            <a:r>
              <a:rPr lang="en-US" sz="2000" dirty="0" smtClean="0">
                <a:latin typeface="Rockwell" panose="02060603020205020403"/>
              </a:rPr>
              <a:t>)</a:t>
            </a:r>
            <a:endParaRPr lang="en-US" sz="2000" b="1" dirty="0">
              <a:latin typeface="Rockwell" panose="02060603020205020403"/>
            </a:endParaRPr>
          </a:p>
        </p:txBody>
      </p:sp>
      <p:sp>
        <p:nvSpPr>
          <p:cNvPr id="20" name="TextBox 19">
            <a:extLst>
              <a:ext uri="{FF2B5EF4-FFF2-40B4-BE49-F238E27FC236}">
                <a16:creationId xmlns:a16="http://schemas.microsoft.com/office/drawing/2014/main" id="{21DCDED3-E799-D320-DEEB-239B7861F150}"/>
              </a:ext>
            </a:extLst>
          </p:cNvPr>
          <p:cNvSpPr txBox="1"/>
          <p:nvPr/>
        </p:nvSpPr>
        <p:spPr>
          <a:xfrm>
            <a:off x="505855" y="1721481"/>
            <a:ext cx="1098946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Genres vs Success:</a:t>
            </a:r>
            <a:r>
              <a:rPr lang="en-US" dirty="0"/>
              <a:t> Genres such as </a:t>
            </a:r>
            <a:r>
              <a:rPr lang="en-US" b="1" dirty="0"/>
              <a:t>Action</a:t>
            </a:r>
            <a:r>
              <a:rPr lang="en-US" dirty="0"/>
              <a:t>, </a:t>
            </a:r>
            <a:r>
              <a:rPr lang="en-US" b="1" dirty="0"/>
              <a:t>Sci-fi</a:t>
            </a:r>
            <a:r>
              <a:rPr lang="en-US" dirty="0"/>
              <a:t>, and </a:t>
            </a:r>
            <a:r>
              <a:rPr lang="en-US" b="1" dirty="0"/>
              <a:t>Thriller</a:t>
            </a:r>
            <a:r>
              <a:rPr lang="en-US" dirty="0"/>
              <a:t> had a higher tendency to be in the </a:t>
            </a:r>
            <a:r>
              <a:rPr lang="en-US" b="1" dirty="0"/>
              <a:t>High success</a:t>
            </a:r>
            <a:r>
              <a:rPr lang="en-US" dirty="0"/>
              <a:t> class, whereas </a:t>
            </a:r>
            <a:r>
              <a:rPr lang="en-US" b="1" dirty="0"/>
              <a:t>Drama</a:t>
            </a:r>
            <a:r>
              <a:rPr lang="en-US" dirty="0"/>
              <a:t> or </a:t>
            </a:r>
            <a:r>
              <a:rPr lang="en-US" b="1" dirty="0"/>
              <a:t>Documentary</a:t>
            </a:r>
            <a:r>
              <a:rPr lang="en-US" dirty="0"/>
              <a:t> genres leaned toward </a:t>
            </a:r>
            <a:r>
              <a:rPr lang="en-US" b="1" dirty="0"/>
              <a:t>Low or Medium success</a:t>
            </a:r>
            <a:r>
              <a:rPr lang="en-US" dirty="0" smtClean="0"/>
              <a:t>.</a:t>
            </a:r>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r>
              <a:rPr lang="en-US" b="1" dirty="0"/>
              <a:t>Language vs Success:</a:t>
            </a:r>
            <a:r>
              <a:rPr lang="en-US" dirty="0"/>
              <a:t> </a:t>
            </a:r>
            <a:r>
              <a:rPr lang="en-US" b="1" dirty="0"/>
              <a:t>English-language</a:t>
            </a:r>
            <a:r>
              <a:rPr lang="en-US" dirty="0"/>
              <a:t> movies were dominant in the </a:t>
            </a:r>
            <a:r>
              <a:rPr lang="en-US" b="1" dirty="0"/>
              <a:t>High success</a:t>
            </a:r>
            <a:r>
              <a:rPr lang="en-US" dirty="0"/>
              <a:t> class. Non-English films generally had </a:t>
            </a:r>
            <a:r>
              <a:rPr lang="en-US" b="1" dirty="0"/>
              <a:t>lower success rates</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Content Rating vs Success:</a:t>
            </a:r>
            <a:r>
              <a:rPr lang="en-US" dirty="0"/>
              <a:t> Movies rated </a:t>
            </a:r>
            <a:r>
              <a:rPr lang="en-US" b="1" dirty="0"/>
              <a:t>PG-13</a:t>
            </a:r>
            <a:r>
              <a:rPr lang="en-US" dirty="0"/>
              <a:t> and </a:t>
            </a:r>
            <a:r>
              <a:rPr lang="en-US" b="1" dirty="0"/>
              <a:t>R</a:t>
            </a:r>
            <a:r>
              <a:rPr lang="en-US" dirty="0"/>
              <a:t> were more likely to be in the </a:t>
            </a:r>
            <a:r>
              <a:rPr lang="en-US" b="1" dirty="0"/>
              <a:t>High </a:t>
            </a:r>
            <a:r>
              <a:rPr lang="en-US" b="1" dirty="0" smtClean="0"/>
              <a:t>success </a:t>
            </a:r>
            <a:r>
              <a:rPr lang="en-US" dirty="0"/>
              <a:t>category, possibly due to broader audience appeal</a:t>
            </a:r>
            <a:r>
              <a:rPr lang="en-US" dirty="0" smtClean="0"/>
              <a:t>.</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t>Country vs Success:</a:t>
            </a:r>
            <a:r>
              <a:rPr lang="en-US" dirty="0"/>
              <a:t> </a:t>
            </a:r>
            <a:r>
              <a:rPr lang="en-US" b="1" dirty="0"/>
              <a:t>USA-based</a:t>
            </a:r>
            <a:r>
              <a:rPr lang="en-US" dirty="0"/>
              <a:t> films were more likely to be in the </a:t>
            </a:r>
            <a:r>
              <a:rPr lang="en-US" b="1" dirty="0"/>
              <a:t>High success</a:t>
            </a:r>
            <a:r>
              <a:rPr lang="en-US" dirty="0"/>
              <a:t> class, potentially due to better resources and global appeal.</a:t>
            </a:r>
            <a:endParaRPr lang="en-US" dirty="0" smtClean="0"/>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Color vs Success:</a:t>
            </a:r>
            <a:r>
              <a:rPr lang="en-US" dirty="0"/>
              <a:t> All movies classified under </a:t>
            </a:r>
            <a:r>
              <a:rPr lang="en-US" b="1" dirty="0"/>
              <a:t>High success</a:t>
            </a:r>
            <a:r>
              <a:rPr lang="en-US" dirty="0"/>
              <a:t> were in color. Black &amp; white movies were rare and did not achieve high success.</a:t>
            </a:r>
            <a:endParaRPr lang="en-IN" dirty="0">
              <a:latin typeface="Rockwell" panose="02060603020205020403" pitchFamily="18" charset="0"/>
            </a:endParaRPr>
          </a:p>
        </p:txBody>
      </p:sp>
    </p:spTree>
    <p:extLst>
      <p:ext uri="{BB962C8B-B14F-4D97-AF65-F5344CB8AC3E}">
        <p14:creationId xmlns:p14="http://schemas.microsoft.com/office/powerpoint/2010/main" val="854972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sp>
        <p:nvSpPr>
          <p:cNvPr id="10" name="TextBox 9">
            <a:extLst>
              <a:ext uri="{FF2B5EF4-FFF2-40B4-BE49-F238E27FC236}">
                <a16:creationId xmlns:a16="http://schemas.microsoft.com/office/drawing/2014/main" id="{24449B71-A503-B1A7-D27B-1F3700F885BA}"/>
              </a:ext>
            </a:extLst>
          </p:cNvPr>
          <p:cNvSpPr txBox="1"/>
          <p:nvPr/>
        </p:nvSpPr>
        <p:spPr>
          <a:xfrm>
            <a:off x="505854" y="61445"/>
            <a:ext cx="5163425" cy="71950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defRPr/>
            </a:pPr>
            <a:r>
              <a:rPr lang="en-US" sz="2400" b="1" dirty="0" smtClean="0">
                <a:latin typeface="Rockwell" panose="02060603020205020403" pitchFamily="18" charset="0"/>
                <a:ea typeface="+mj-ea"/>
                <a:cs typeface="+mj-cs"/>
              </a:rPr>
              <a:t>5. </a:t>
            </a:r>
            <a:r>
              <a:rPr lang="en-US" sz="2400" b="1" dirty="0">
                <a:latin typeface="Rockwell" panose="02060603020205020403"/>
              </a:rPr>
              <a:t>Correlation with Target </a:t>
            </a:r>
            <a:r>
              <a:rPr lang="en-US" sz="2400" b="1" dirty="0" smtClean="0">
                <a:latin typeface="Rockwell" panose="02060603020205020403"/>
              </a:rPr>
              <a:t>Variable </a:t>
            </a:r>
            <a:r>
              <a:rPr lang="en-US" sz="2000" b="1" dirty="0">
                <a:latin typeface="Rockwell" panose="02060603020205020403"/>
              </a:rPr>
              <a:t>(</a:t>
            </a:r>
            <a:r>
              <a:rPr lang="en-US" sz="2000" dirty="0" err="1">
                <a:latin typeface="Rockwell" panose="02060603020205020403"/>
              </a:rPr>
              <a:t>imdb_score</a:t>
            </a:r>
            <a:r>
              <a:rPr lang="en-US" sz="2000" dirty="0">
                <a:latin typeface="Rockwell" panose="02060603020205020403"/>
              </a:rPr>
              <a:t>/</a:t>
            </a:r>
            <a:r>
              <a:rPr lang="en-US" sz="2000" dirty="0" err="1">
                <a:latin typeface="Rockwell" panose="02060603020205020403"/>
              </a:rPr>
              <a:t>success_class</a:t>
            </a:r>
            <a:r>
              <a:rPr lang="en-US" sz="2000" dirty="0" smtClean="0">
                <a:latin typeface="Rockwell" panose="02060603020205020403"/>
              </a:rPr>
              <a:t>)</a:t>
            </a:r>
            <a:endParaRPr lang="en-US" sz="2000" b="1" dirty="0">
              <a:latin typeface="Rockwell" panose="02060603020205020403"/>
            </a:endParaRPr>
          </a:p>
        </p:txBody>
      </p:sp>
      <p:sp>
        <p:nvSpPr>
          <p:cNvPr id="11" name="TextBox 10">
            <a:extLst>
              <a:ext uri="{FF2B5EF4-FFF2-40B4-BE49-F238E27FC236}">
                <a16:creationId xmlns:a16="http://schemas.microsoft.com/office/drawing/2014/main" id="{21DCDED3-E799-D320-DEEB-239B7861F150}"/>
              </a:ext>
            </a:extLst>
          </p:cNvPr>
          <p:cNvSpPr txBox="1"/>
          <p:nvPr/>
        </p:nvSpPr>
        <p:spPr>
          <a:xfrm>
            <a:off x="505853" y="780954"/>
            <a:ext cx="1098946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Strong Positive Correlation </a:t>
            </a:r>
            <a:r>
              <a:rPr lang="en-US" dirty="0"/>
              <a:t>( &gt; 0.5 </a:t>
            </a:r>
            <a:r>
              <a:rPr lang="en-US" dirty="0" smtClean="0"/>
              <a:t>) “</a:t>
            </a:r>
            <a:r>
              <a:rPr lang="en-US" dirty="0" err="1" smtClean="0"/>
              <a:t>num_voted_users</a:t>
            </a:r>
            <a:r>
              <a:rPr lang="en-US" dirty="0" smtClean="0"/>
              <a:t> </a:t>
            </a:r>
            <a:r>
              <a:rPr lang="en-US" dirty="0" smtClean="0">
                <a:sym typeface="Wingdings" panose="05000000000000000000" pitchFamily="2" charset="2"/>
              </a:rPr>
              <a:t>”  </a:t>
            </a:r>
            <a:r>
              <a:rPr lang="en-US" dirty="0" smtClean="0"/>
              <a:t>0.80</a:t>
            </a:r>
          </a:p>
          <a:p>
            <a:pPr algn="just"/>
            <a:r>
              <a:rPr lang="en-US" dirty="0"/>
              <a:t>	Indicates a strong relationship. Movies with more votes tend to receive higher IMDb ratings</a:t>
            </a:r>
            <a:r>
              <a:rPr lang="en-US" dirty="0" smtClean="0"/>
              <a:t>.</a:t>
            </a:r>
          </a:p>
          <a:p>
            <a:pPr marL="285750" indent="-285750" algn="just">
              <a:buFont typeface="Arial" panose="020B0604020202020204" pitchFamily="34" charset="0"/>
              <a:buChar char="•"/>
            </a:pPr>
            <a:r>
              <a:rPr lang="en-US" b="1" dirty="0"/>
              <a:t>Moderate to Low Positive Correlation ( 0.2 – 0.5 </a:t>
            </a:r>
            <a:r>
              <a:rPr lang="en-US" b="1" dirty="0" smtClean="0"/>
              <a:t>)</a:t>
            </a:r>
            <a:endParaRPr lang="en-US" b="1" dirty="0"/>
          </a:p>
          <a:p>
            <a:pPr marL="742950" lvl="1" indent="-285750" algn="just">
              <a:buFont typeface="Wingdings" panose="05000000000000000000" pitchFamily="2" charset="2"/>
              <a:buChar char="ü"/>
            </a:pPr>
            <a:r>
              <a:rPr lang="en-US" dirty="0" smtClean="0"/>
              <a:t>Gross -&gt; 0.41</a:t>
            </a:r>
          </a:p>
          <a:p>
            <a:pPr marL="742950" lvl="1" indent="-285750" algn="just">
              <a:buFont typeface="Wingdings" panose="05000000000000000000" pitchFamily="2" charset="2"/>
              <a:buChar char="ü"/>
            </a:pPr>
            <a:r>
              <a:rPr lang="en-US" dirty="0" err="1" smtClean="0"/>
              <a:t>num_critic_for_reviews</a:t>
            </a:r>
            <a:r>
              <a:rPr lang="en-US" dirty="0"/>
              <a:t> -&gt; </a:t>
            </a:r>
            <a:r>
              <a:rPr lang="en-US" dirty="0" smtClean="0"/>
              <a:t>0.31</a:t>
            </a:r>
          </a:p>
          <a:p>
            <a:pPr marL="742950" lvl="1" indent="-285750" algn="just">
              <a:buFont typeface="Wingdings" panose="05000000000000000000" pitchFamily="2" charset="2"/>
              <a:buChar char="ü"/>
            </a:pPr>
            <a:r>
              <a:rPr lang="en-US" dirty="0" err="1" smtClean="0"/>
              <a:t>num_user_for_reviews</a:t>
            </a:r>
            <a:r>
              <a:rPr lang="en-US" dirty="0"/>
              <a:t> -&gt; </a:t>
            </a:r>
            <a:r>
              <a:rPr lang="en-US" dirty="0" smtClean="0"/>
              <a:t>0.29</a:t>
            </a:r>
          </a:p>
          <a:p>
            <a:pPr marL="742950" lvl="1" indent="-285750" algn="just">
              <a:buFont typeface="Wingdings" panose="05000000000000000000" pitchFamily="2" charset="2"/>
              <a:buChar char="ü"/>
            </a:pPr>
            <a:r>
              <a:rPr lang="en-US" dirty="0" smtClean="0"/>
              <a:t>duration </a:t>
            </a:r>
            <a:r>
              <a:rPr lang="en-US" dirty="0"/>
              <a:t>-&gt; </a:t>
            </a:r>
            <a:r>
              <a:rPr lang="en-US" dirty="0" smtClean="0"/>
              <a:t>0.26</a:t>
            </a:r>
          </a:p>
          <a:p>
            <a:pPr marL="742950" lvl="1" indent="-285750" algn="just">
              <a:buFont typeface="Wingdings" panose="05000000000000000000" pitchFamily="2" charset="2"/>
              <a:buChar char="ü"/>
            </a:pPr>
            <a:r>
              <a:rPr lang="en-US" dirty="0" err="1" smtClean="0"/>
              <a:t>cast_total_facebook_likes</a:t>
            </a:r>
            <a:r>
              <a:rPr lang="en-US" dirty="0"/>
              <a:t> -&gt; </a:t>
            </a:r>
            <a:r>
              <a:rPr lang="en-US" dirty="0" smtClean="0"/>
              <a:t>0.26</a:t>
            </a:r>
          </a:p>
          <a:p>
            <a:pPr marL="742950" lvl="1" indent="-285750" algn="just">
              <a:buFont typeface="Wingdings" panose="05000000000000000000" pitchFamily="2" charset="2"/>
              <a:buChar char="ü"/>
            </a:pPr>
            <a:r>
              <a:rPr lang="en-US" dirty="0" err="1" smtClean="0"/>
              <a:t>movie_facebook_likes</a:t>
            </a:r>
            <a:r>
              <a:rPr lang="en-US" dirty="0" smtClean="0"/>
              <a:t> -&gt; 0.25</a:t>
            </a:r>
          </a:p>
          <a:p>
            <a:pPr lvl="1" algn="just"/>
            <a:r>
              <a:rPr lang="en-US" dirty="0" smtClean="0"/>
              <a:t>	These </a:t>
            </a:r>
            <a:r>
              <a:rPr lang="en-US" dirty="0"/>
              <a:t>features show a moderate relationship with IMDb score. While not highly influential, they still </a:t>
            </a:r>
            <a:r>
              <a:rPr lang="en-US" dirty="0" smtClean="0"/>
              <a:t>	contribute </a:t>
            </a:r>
            <a:r>
              <a:rPr lang="en-US" dirty="0"/>
              <a:t>to prediction</a:t>
            </a:r>
            <a:r>
              <a:rPr lang="en-US" dirty="0" smtClean="0"/>
              <a:t>.</a:t>
            </a:r>
          </a:p>
        </p:txBody>
      </p:sp>
      <p:sp>
        <p:nvSpPr>
          <p:cNvPr id="21" name="TextBox 20">
            <a:extLst>
              <a:ext uri="{FF2B5EF4-FFF2-40B4-BE49-F238E27FC236}">
                <a16:creationId xmlns:a16="http://schemas.microsoft.com/office/drawing/2014/main" id="{21DCDED3-E799-D320-DEEB-239B7861F150}"/>
              </a:ext>
            </a:extLst>
          </p:cNvPr>
          <p:cNvSpPr txBox="1"/>
          <p:nvPr/>
        </p:nvSpPr>
        <p:spPr>
          <a:xfrm>
            <a:off x="505854" y="3819477"/>
            <a:ext cx="1098946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Weak or No Correlation ( -0.2 – 0.2 </a:t>
            </a:r>
            <a:r>
              <a:rPr lang="en-US" b="1" dirty="0" smtClean="0"/>
              <a:t>)</a:t>
            </a:r>
          </a:p>
          <a:p>
            <a:pPr marL="742950" lvl="1" indent="-285750" algn="just">
              <a:buFont typeface="Wingdings" panose="05000000000000000000" pitchFamily="2" charset="2"/>
              <a:buChar char="ü"/>
            </a:pPr>
            <a:r>
              <a:rPr lang="en-US" dirty="0" err="1" smtClean="0"/>
              <a:t>director_facebook_likes</a:t>
            </a:r>
            <a:r>
              <a:rPr lang="en-US" dirty="0"/>
              <a:t> → </a:t>
            </a:r>
            <a:r>
              <a:rPr lang="en-US" dirty="0" smtClean="0"/>
              <a:t>0.17</a:t>
            </a:r>
          </a:p>
          <a:p>
            <a:pPr marL="742950" lvl="1" indent="-285750" algn="just">
              <a:buFont typeface="Wingdings" panose="05000000000000000000" pitchFamily="2" charset="2"/>
              <a:buChar char="ü"/>
            </a:pPr>
            <a:r>
              <a:rPr lang="en-US" dirty="0"/>
              <a:t>actor_1_facebook_likes → </a:t>
            </a:r>
            <a:r>
              <a:rPr lang="en-US" dirty="0" smtClean="0"/>
              <a:t>0.08</a:t>
            </a:r>
          </a:p>
          <a:p>
            <a:pPr marL="742950" lvl="1" indent="-285750" algn="just">
              <a:buFont typeface="Wingdings" panose="05000000000000000000" pitchFamily="2" charset="2"/>
              <a:buChar char="ü"/>
            </a:pPr>
            <a:r>
              <a:rPr lang="en-US" dirty="0" smtClean="0"/>
              <a:t>actor_2_facebook_likes → 0.08</a:t>
            </a:r>
          </a:p>
          <a:p>
            <a:pPr marL="742950" lvl="1" indent="-285750" algn="just">
              <a:buFont typeface="Wingdings" panose="05000000000000000000" pitchFamily="2" charset="2"/>
              <a:buChar char="ü"/>
            </a:pPr>
            <a:r>
              <a:rPr lang="en-US" dirty="0"/>
              <a:t>actor_3_facebook_likes → </a:t>
            </a:r>
            <a:r>
              <a:rPr lang="en-US" dirty="0" smtClean="0"/>
              <a:t>0.05</a:t>
            </a:r>
          </a:p>
          <a:p>
            <a:pPr marL="742950" lvl="1" indent="-285750" algn="just">
              <a:buFont typeface="Wingdings" panose="05000000000000000000" pitchFamily="2" charset="2"/>
              <a:buChar char="ü"/>
            </a:pPr>
            <a:r>
              <a:rPr lang="en-US" dirty="0" err="1" smtClean="0"/>
              <a:t>title_year</a:t>
            </a:r>
            <a:r>
              <a:rPr lang="en-US" dirty="0"/>
              <a:t> → </a:t>
            </a:r>
            <a:r>
              <a:rPr lang="en-US" dirty="0" smtClean="0"/>
              <a:t>0.05</a:t>
            </a:r>
          </a:p>
          <a:p>
            <a:pPr marL="742950" lvl="1" indent="-285750" algn="just">
              <a:buFont typeface="Wingdings" panose="05000000000000000000" pitchFamily="2" charset="2"/>
              <a:buChar char="ü"/>
            </a:pPr>
            <a:r>
              <a:rPr lang="en-US" dirty="0" err="1" smtClean="0"/>
              <a:t>aspect_ratio</a:t>
            </a:r>
            <a:r>
              <a:rPr lang="en-US" dirty="0"/>
              <a:t> → </a:t>
            </a:r>
            <a:r>
              <a:rPr lang="en-US" dirty="0" smtClean="0"/>
              <a:t>0.06</a:t>
            </a:r>
          </a:p>
          <a:p>
            <a:pPr marL="742950" lvl="1" indent="-285750" algn="just">
              <a:buFont typeface="Wingdings" panose="05000000000000000000" pitchFamily="2" charset="2"/>
              <a:buChar char="ü"/>
            </a:pPr>
            <a:r>
              <a:rPr lang="en-US" dirty="0"/>
              <a:t>Budget → </a:t>
            </a:r>
            <a:r>
              <a:rPr lang="en-US" dirty="0" smtClean="0"/>
              <a:t>0.03</a:t>
            </a:r>
          </a:p>
          <a:p>
            <a:pPr marL="742950" lvl="1" indent="-285750" algn="just">
              <a:buFont typeface="Wingdings" panose="05000000000000000000" pitchFamily="2" charset="2"/>
              <a:buChar char="ü"/>
            </a:pPr>
            <a:r>
              <a:rPr lang="en-US" dirty="0" err="1" smtClean="0"/>
              <a:t>facenumber_in_poster</a:t>
            </a:r>
            <a:r>
              <a:rPr lang="en-US" dirty="0"/>
              <a:t> → -</a:t>
            </a:r>
            <a:r>
              <a:rPr lang="en-US" dirty="0" smtClean="0"/>
              <a:t>0.07</a:t>
            </a:r>
          </a:p>
          <a:p>
            <a:pPr lvl="1" algn="just"/>
            <a:r>
              <a:rPr lang="en-US" dirty="0"/>
              <a:t>	These variables show little to no linear correlation with IMDb score.</a:t>
            </a:r>
            <a:endParaRPr lang="en-US" dirty="0" smtClean="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989185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CC07320-C2CA-4E29-8481-9D9E143C7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2522358" y="-298955"/>
            <a:ext cx="9669642" cy="6857990"/>
          </a:xfrm>
          <a:prstGeom prst="rect">
            <a:avLst/>
          </a:prstGeom>
        </p:spPr>
      </p:pic>
      <p:sp>
        <p:nvSpPr>
          <p:cNvPr id="36" name="Rectangle 35">
            <a:extLst>
              <a:ext uri="{FF2B5EF4-FFF2-40B4-BE49-F238E27FC236}">
                <a16:creationId xmlns:a16="http://schemas.microsoft.com/office/drawing/2014/main" id="{178FB36B-5BFE-42CA-BC60-1115E0D95E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9" name="TextBox 8">
            <a:extLst>
              <a:ext uri="{FF2B5EF4-FFF2-40B4-BE49-F238E27FC236}">
                <a16:creationId xmlns:a16="http://schemas.microsoft.com/office/drawing/2014/main" id="{F77E559D-25DD-7691-812B-7E0FDA457E98}"/>
              </a:ext>
            </a:extLst>
          </p:cNvPr>
          <p:cNvSpPr txBox="1"/>
          <p:nvPr/>
        </p:nvSpPr>
        <p:spPr>
          <a:xfrm>
            <a:off x="635396" y="1788498"/>
            <a:ext cx="10918158"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i="0" dirty="0">
                <a:effectLst/>
                <a:latin typeface="Rockwell" panose="02060603020205020403" pitchFamily="18" charset="0"/>
              </a:rPr>
              <a:t>Irrelevant Feature Removal:</a:t>
            </a:r>
            <a:r>
              <a:rPr lang="en-US" sz="1600" i="0" dirty="0">
                <a:effectLst/>
                <a:latin typeface="Rockwell" panose="02060603020205020403" pitchFamily="18" charset="0"/>
              </a:rPr>
              <a:t> </a:t>
            </a:r>
            <a:r>
              <a:rPr lang="en-US" sz="1600" dirty="0"/>
              <a:t>Based on Exploratory Data Analysis (EDA), all features in the dataset were found to be potentially relevant for predicting movie success. Hence, no columns were dropped at this stage to avoid losing any valuable information, especially given the dataset’s modest </a:t>
            </a:r>
            <a:r>
              <a:rPr lang="en-US" sz="1600" dirty="0" smtClean="0"/>
              <a:t>size</a:t>
            </a:r>
          </a:p>
          <a:p>
            <a:pPr marL="285750" indent="-285750" algn="just">
              <a:buFont typeface="Wingdings" panose="05000000000000000000" pitchFamily="2" charset="2"/>
              <a:buChar char="q"/>
            </a:pPr>
            <a:endParaRPr lang="en-US" sz="1600" dirty="0">
              <a:latin typeface="Rockwell" panose="02060603020205020403" pitchFamily="18" charset="0"/>
            </a:endParaRPr>
          </a:p>
          <a:p>
            <a:pPr marL="285750" indent="-285750" algn="just">
              <a:buFont typeface="Wingdings" panose="05000000000000000000" pitchFamily="2" charset="2"/>
              <a:buChar char="q"/>
            </a:pPr>
            <a:r>
              <a:rPr lang="en-US" sz="1600" b="1" dirty="0">
                <a:latin typeface="Rockwell" panose="02060603020205020403" pitchFamily="18" charset="0"/>
              </a:rPr>
              <a:t>Missing Value </a:t>
            </a:r>
            <a:r>
              <a:rPr lang="en-US" sz="1600" b="1" dirty="0" smtClean="0">
                <a:latin typeface="Rockwell" panose="02060603020205020403" pitchFamily="18" charset="0"/>
              </a:rPr>
              <a:t>Treatment: </a:t>
            </a:r>
            <a:r>
              <a:rPr lang="en-US" sz="1600" dirty="0" smtClean="0"/>
              <a:t>Several </a:t>
            </a:r>
            <a:r>
              <a:rPr lang="en-US" sz="1600" dirty="0"/>
              <a:t>features such as </a:t>
            </a:r>
            <a:r>
              <a:rPr lang="en-US" sz="1600" dirty="0" smtClean="0"/>
              <a:t>(</a:t>
            </a:r>
            <a:r>
              <a:rPr lang="en-US" sz="1600" dirty="0" err="1" smtClean="0"/>
              <a:t>e.g</a:t>
            </a:r>
            <a:r>
              <a:rPr lang="en-US" sz="1600" dirty="0" smtClean="0"/>
              <a:t>:  budget</a:t>
            </a:r>
            <a:r>
              <a:rPr lang="en-US" sz="1600" dirty="0"/>
              <a:t>, gross, </a:t>
            </a:r>
            <a:r>
              <a:rPr lang="en-US" sz="1600" dirty="0" err="1" smtClean="0"/>
              <a:t>content_rating</a:t>
            </a:r>
            <a:r>
              <a:rPr lang="en-US" sz="1600" dirty="0"/>
              <a:t>, </a:t>
            </a:r>
            <a:r>
              <a:rPr lang="en-US" sz="1600" dirty="0" err="1" smtClean="0"/>
              <a:t>title_year</a:t>
            </a:r>
            <a:r>
              <a:rPr lang="en-US" sz="1600" dirty="0" smtClean="0"/>
              <a:t> </a:t>
            </a:r>
            <a:r>
              <a:rPr lang="en-US" sz="1600" dirty="0" err="1" smtClean="0"/>
              <a:t>etc</a:t>
            </a:r>
            <a:r>
              <a:rPr lang="en-US" sz="1600" dirty="0"/>
              <a:t> ) had missing values. These were handled appropriately using </a:t>
            </a:r>
            <a:r>
              <a:rPr lang="en-US" sz="1600" b="1" dirty="0"/>
              <a:t>mean imputation for numerical columns</a:t>
            </a:r>
            <a:r>
              <a:rPr lang="en-US" sz="1600" dirty="0"/>
              <a:t> and </a:t>
            </a:r>
            <a:r>
              <a:rPr lang="en-US" sz="1600" b="1" dirty="0"/>
              <a:t>mode imputation for categorical columns</a:t>
            </a:r>
            <a:r>
              <a:rPr lang="en-US" sz="1600" dirty="0"/>
              <a:t> to ensure data completeness.</a:t>
            </a: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Wingdings" panose="05000000000000000000" pitchFamily="2" charset="2"/>
              <a:buChar char="q"/>
            </a:pPr>
            <a:r>
              <a:rPr lang="en-US" sz="1600" b="1" dirty="0">
                <a:latin typeface="Rockwell" panose="02060603020205020403" pitchFamily="18" charset="0"/>
              </a:rPr>
              <a:t>Outliers </a:t>
            </a:r>
            <a:r>
              <a:rPr lang="en-US" sz="1600" b="1" dirty="0" smtClean="0">
                <a:latin typeface="Rockwell" panose="02060603020205020403" pitchFamily="18" charset="0"/>
              </a:rPr>
              <a:t>Treatment: </a:t>
            </a:r>
            <a:r>
              <a:rPr lang="en-US" sz="1600" dirty="0" smtClean="0"/>
              <a:t>Outliers </a:t>
            </a:r>
            <a:r>
              <a:rPr lang="en-US" sz="1600" dirty="0"/>
              <a:t>in continuous </a:t>
            </a:r>
            <a:r>
              <a:rPr lang="en-US" sz="1600" dirty="0" smtClean="0"/>
              <a:t>features (</a:t>
            </a:r>
            <a:r>
              <a:rPr lang="en-US" sz="1600" dirty="0" err="1" smtClean="0"/>
              <a:t>e.g</a:t>
            </a:r>
            <a:r>
              <a:rPr lang="en-US" sz="1600" dirty="0"/>
              <a:t>: gross, budget, </a:t>
            </a:r>
            <a:r>
              <a:rPr lang="en-US" sz="1600" dirty="0" smtClean="0"/>
              <a:t>duration </a:t>
            </a:r>
            <a:r>
              <a:rPr lang="en-US" sz="1600" dirty="0" err="1" smtClean="0"/>
              <a:t>etc</a:t>
            </a:r>
            <a:r>
              <a:rPr lang="en-US" sz="1600" dirty="0"/>
              <a:t>) were detected using the </a:t>
            </a:r>
            <a:r>
              <a:rPr lang="en-US" sz="1600" b="1" dirty="0"/>
              <a:t>IQR method</a:t>
            </a:r>
            <a:r>
              <a:rPr lang="en-US" sz="1600" dirty="0"/>
              <a:t>. Due to the nature of some machine learning algorithms and limited dataset size, we opted not to drop them. Instead, </a:t>
            </a:r>
            <a:r>
              <a:rPr lang="en-US" sz="1600" b="1" dirty="0"/>
              <a:t>Box-Cox transformation</a:t>
            </a:r>
            <a:r>
              <a:rPr lang="en-US" sz="1600" dirty="0"/>
              <a:t> was applied to reduce their effect and bring distributions closer to normal.</a:t>
            </a:r>
            <a:endParaRPr lang="en-US" sz="1600" dirty="0">
              <a:latin typeface="Rockwell" panose="02060603020205020403" pitchFamily="18" charset="0"/>
            </a:endParaRPr>
          </a:p>
          <a:p>
            <a:pPr marL="285750" indent="-285750" algn="just">
              <a:buFont typeface="Wingdings" panose="05000000000000000000" pitchFamily="2" charset="2"/>
              <a:buChar char="q"/>
            </a:pPr>
            <a:endParaRPr lang="en-US" sz="1600" dirty="0">
              <a:latin typeface="Rockwell" panose="02060603020205020403" pitchFamily="18" charset="0"/>
            </a:endParaRPr>
          </a:p>
          <a:p>
            <a:pPr marL="285750" indent="-285750" algn="just">
              <a:buFont typeface="Wingdings" panose="05000000000000000000" pitchFamily="2" charset="2"/>
              <a:buChar char="q"/>
            </a:pPr>
            <a:r>
              <a:rPr lang="en-US" sz="1600" b="1" dirty="0">
                <a:latin typeface="Rockwell" panose="02060603020205020403" pitchFamily="18" charset="0"/>
              </a:rPr>
              <a:t>Categorical Feature </a:t>
            </a:r>
            <a:r>
              <a:rPr lang="en-US" sz="1600" b="1" dirty="0" smtClean="0">
                <a:latin typeface="Rockwell" panose="02060603020205020403" pitchFamily="18" charset="0"/>
              </a:rPr>
              <a:t>Encoding: </a:t>
            </a:r>
            <a:r>
              <a:rPr lang="en-US" sz="1600" dirty="0" smtClean="0"/>
              <a:t>Applied </a:t>
            </a:r>
            <a:r>
              <a:rPr lang="en-US" sz="1600" b="1" dirty="0"/>
              <a:t>One-Hot Encoding</a:t>
            </a:r>
            <a:r>
              <a:rPr lang="en-US" sz="1600" dirty="0"/>
              <a:t> to nominal categorical columns such as genres, language and </a:t>
            </a:r>
            <a:r>
              <a:rPr lang="en-US" sz="1600" dirty="0" err="1" smtClean="0"/>
              <a:t>content_rating</a:t>
            </a:r>
            <a:r>
              <a:rPr lang="en-US" sz="1600" dirty="0"/>
              <a:t> to prepare the data for machine learning algorithms.</a:t>
            </a:r>
          </a:p>
          <a:p>
            <a:pPr marL="285750" indent="-285750" algn="just">
              <a:buFont typeface="Wingdings" panose="05000000000000000000" pitchFamily="2" charset="2"/>
              <a:buChar char="q"/>
            </a:pPr>
            <a:endParaRPr lang="en-US" sz="1600" b="1" dirty="0">
              <a:latin typeface="Rockwell" panose="02060603020205020403" pitchFamily="18" charset="0"/>
            </a:endParaRPr>
          </a:p>
          <a:p>
            <a:pPr marL="285750" indent="-285750" algn="just">
              <a:buFont typeface="Wingdings" panose="05000000000000000000" pitchFamily="2" charset="2"/>
              <a:buChar char="q"/>
            </a:pPr>
            <a:r>
              <a:rPr lang="en-US" sz="1600" b="1" dirty="0">
                <a:latin typeface="Rockwell" panose="02060603020205020403" pitchFamily="18" charset="0"/>
              </a:rPr>
              <a:t>Feature </a:t>
            </a:r>
            <a:r>
              <a:rPr lang="en-US" sz="1600" b="1" dirty="0" smtClean="0">
                <a:latin typeface="Rockwell" panose="02060603020205020403" pitchFamily="18" charset="0"/>
              </a:rPr>
              <a:t>Scaling: </a:t>
            </a:r>
            <a:r>
              <a:rPr lang="en-US" sz="1600" dirty="0" smtClean="0"/>
              <a:t>Scaling </a:t>
            </a:r>
            <a:r>
              <a:rPr lang="en-US" sz="1600" dirty="0"/>
              <a:t>was considered important for distance-based and gradient-based models (e.g., Logistic Regression, SVM), while skipped for tree-based models like Decision Tree and Random Forest due to their scale-invariance. To manage both, </a:t>
            </a:r>
            <a:r>
              <a:rPr lang="en-US" sz="1600" b="1" dirty="0"/>
              <a:t>scaling was handled using pipelines</a:t>
            </a:r>
            <a:r>
              <a:rPr lang="en-US" sz="1600" dirty="0"/>
              <a:t> where necessary.</a:t>
            </a:r>
            <a:endParaRPr lang="en-US" sz="1600" b="1" dirty="0">
              <a:latin typeface="Rockwell" panose="02060603020205020403" pitchFamily="18" charset="0"/>
            </a:endParaRPr>
          </a:p>
          <a:p>
            <a:pPr algn="just"/>
            <a:r>
              <a:rPr lang="en-US" sz="1600" dirty="0">
                <a:latin typeface="Rockwell" panose="02060603020205020403" pitchFamily="18" charset="0"/>
              </a:rPr>
              <a:t>   </a:t>
            </a:r>
          </a:p>
        </p:txBody>
      </p:sp>
      <p:sp>
        <p:nvSpPr>
          <p:cNvPr id="11" name="TextBox 10">
            <a:extLst>
              <a:ext uri="{FF2B5EF4-FFF2-40B4-BE49-F238E27FC236}">
                <a16:creationId xmlns:a16="http://schemas.microsoft.com/office/drawing/2014/main" id="{649B6FBC-6B00-19F8-CB15-00471022FEAB}"/>
              </a:ext>
            </a:extLst>
          </p:cNvPr>
          <p:cNvSpPr txBox="1"/>
          <p:nvPr/>
        </p:nvSpPr>
        <p:spPr>
          <a:xfrm>
            <a:off x="497080" y="964723"/>
            <a:ext cx="4627983" cy="584775"/>
          </a:xfrm>
          <a:prstGeom prst="rect">
            <a:avLst/>
          </a:prstGeom>
          <a:noFill/>
        </p:spPr>
        <p:txBody>
          <a:bodyPr wrap="square" rtlCol="0">
            <a:spAutoFit/>
          </a:bodyPr>
          <a:lstStyle/>
          <a:p>
            <a:r>
              <a:rPr lang="en-US" sz="3200" dirty="0">
                <a:latin typeface="Rockwell" panose="02060603020205020403" pitchFamily="18" charset="0"/>
              </a:rPr>
              <a:t>PREPROCESSSING</a:t>
            </a:r>
            <a:endParaRPr lang="en-IN" sz="3200" dirty="0">
              <a:latin typeface="Rockwell" panose="02060603020205020403" pitchFamily="18" charset="0"/>
            </a:endParaRPr>
          </a:p>
        </p:txBody>
      </p:sp>
      <p:pic>
        <p:nvPicPr>
          <p:cNvPr id="22" name="Picture 21" descr="A hand pointing at a group of people&#10;&#10;Description automatically generated">
            <a:extLst>
              <a:ext uri="{FF2B5EF4-FFF2-40B4-BE49-F238E27FC236}">
                <a16:creationId xmlns:a16="http://schemas.microsoft.com/office/drawing/2014/main" id="{40A84B47-4A6A-0687-0FCB-DD218228D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231" y="86839"/>
            <a:ext cx="1861313" cy="1761495"/>
          </a:xfrm>
          <a:prstGeom prst="rect">
            <a:avLst/>
          </a:prstGeom>
        </p:spPr>
      </p:pic>
    </p:spTree>
    <p:extLst>
      <p:ext uri="{BB962C8B-B14F-4D97-AF65-F5344CB8AC3E}">
        <p14:creationId xmlns:p14="http://schemas.microsoft.com/office/powerpoint/2010/main" val="694664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1CEA2B29-CB5C-DC70-5A77-16871489F668}"/>
              </a:ext>
            </a:extLst>
          </p:cNvPr>
          <p:cNvSpPr txBox="1"/>
          <p:nvPr/>
        </p:nvSpPr>
        <p:spPr>
          <a:xfrm>
            <a:off x="446237" y="375358"/>
            <a:ext cx="4646645" cy="461665"/>
          </a:xfrm>
          <a:prstGeom prst="rect">
            <a:avLst/>
          </a:prstGeom>
          <a:noFill/>
        </p:spPr>
        <p:txBody>
          <a:bodyPr wrap="square" rtlCol="0">
            <a:spAutoFit/>
          </a:bodyPr>
          <a:lstStyle/>
          <a:p>
            <a:r>
              <a:rPr lang="en-US" sz="2400" b="1" dirty="0" smtClean="0">
                <a:latin typeface="Rockwell" panose="02060603020205020403" pitchFamily="18" charset="0"/>
              </a:rPr>
              <a:t>Steps of Preprocessing</a:t>
            </a:r>
            <a:endParaRPr lang="en-IN" sz="2400" b="1" dirty="0">
              <a:latin typeface="Rockwell" panose="02060603020205020403" pitchFamily="18" charset="0"/>
            </a:endParaRPr>
          </a:p>
        </p:txBody>
      </p:sp>
      <p:pic>
        <p:nvPicPr>
          <p:cNvPr id="11" name="Picture 10"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2" name="TextBox 11">
            <a:extLst>
              <a:ext uri="{FF2B5EF4-FFF2-40B4-BE49-F238E27FC236}">
                <a16:creationId xmlns:a16="http://schemas.microsoft.com/office/drawing/2014/main" id="{4E00191F-63B8-A092-89E4-D4238B119007}"/>
              </a:ext>
            </a:extLst>
          </p:cNvPr>
          <p:cNvSpPr txBox="1"/>
          <p:nvPr/>
        </p:nvSpPr>
        <p:spPr>
          <a:xfrm>
            <a:off x="91440" y="1057737"/>
            <a:ext cx="12062713" cy="5632311"/>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Target Creation: </a:t>
            </a:r>
            <a:r>
              <a:rPr lang="en-US" sz="1600" dirty="0"/>
              <a:t>Created a new categorical target variable  </a:t>
            </a:r>
            <a:r>
              <a:rPr lang="en-US" sz="1600" dirty="0" err="1" smtClean="0"/>
              <a:t>success_class</a:t>
            </a:r>
            <a:r>
              <a:rPr lang="en-US" sz="1600" dirty="0"/>
              <a:t> based on IMDb score ranges to enable classification modeling</a:t>
            </a:r>
            <a:r>
              <a:rPr lang="en-US" sz="1600" dirty="0" smtClean="0"/>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dirty="0"/>
              <a:t>Feature Selection</a:t>
            </a:r>
            <a:r>
              <a:rPr lang="en-US" sz="1600" b="1" dirty="0" smtClean="0"/>
              <a:t>: </a:t>
            </a:r>
            <a:r>
              <a:rPr lang="en-US" sz="1600" dirty="0"/>
              <a:t>All columns were reviewed for relevance. Only non-predictive identifiers (like </a:t>
            </a:r>
            <a:r>
              <a:rPr lang="en-US" sz="1600" dirty="0" err="1" smtClean="0"/>
              <a:t>movie_title</a:t>
            </a:r>
            <a:r>
              <a:rPr lang="en-US" sz="1600" dirty="0"/>
              <a:t>, </a:t>
            </a:r>
            <a:r>
              <a:rPr lang="en-US" sz="1600" dirty="0" err="1" smtClean="0"/>
              <a:t>movie_imdb_link</a:t>
            </a:r>
            <a:r>
              <a:rPr lang="en-US" sz="1600" dirty="0"/>
              <a:t>) were dropped to retain maximum useful information</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b="1" dirty="0"/>
              <a:t>Missing Values</a:t>
            </a:r>
            <a:r>
              <a:rPr lang="en-US" sz="1600" b="1" dirty="0" smtClean="0"/>
              <a:t>: </a:t>
            </a:r>
            <a:r>
              <a:rPr lang="en-US" sz="1600" dirty="0"/>
              <a:t>Missing values in features </a:t>
            </a:r>
            <a:r>
              <a:rPr lang="en-US" sz="1600" dirty="0" smtClean="0"/>
              <a:t>like (e.g.  </a:t>
            </a:r>
            <a:r>
              <a:rPr lang="en-US" sz="1600" dirty="0"/>
              <a:t>budget, </a:t>
            </a:r>
            <a:r>
              <a:rPr lang="en-US" sz="1600" dirty="0" smtClean="0"/>
              <a:t>gross, </a:t>
            </a:r>
            <a:r>
              <a:rPr lang="en-US" sz="1600" dirty="0" err="1" smtClean="0"/>
              <a:t>content_rating</a:t>
            </a:r>
            <a:r>
              <a:rPr lang="en-US" sz="1600" dirty="0" smtClean="0"/>
              <a:t> </a:t>
            </a:r>
            <a:r>
              <a:rPr lang="en-US" sz="1600" dirty="0" err="1" smtClean="0"/>
              <a:t>etc</a:t>
            </a:r>
            <a:r>
              <a:rPr lang="en-US" sz="1600" dirty="0" smtClean="0"/>
              <a:t> )were </a:t>
            </a:r>
            <a:r>
              <a:rPr lang="en-US" sz="1600" dirty="0"/>
              <a:t>handled using suitable imputations (mean/mode), ensuring a complete dataset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Categorical Encoding: </a:t>
            </a:r>
            <a:r>
              <a:rPr lang="en-US" sz="1600" dirty="0" smtClean="0"/>
              <a:t>Applied </a:t>
            </a:r>
            <a:r>
              <a:rPr lang="en-US" sz="1600" b="1" dirty="0" smtClean="0"/>
              <a:t>Label Encoding</a:t>
            </a:r>
            <a:r>
              <a:rPr lang="en-US" sz="1600" dirty="0" smtClean="0"/>
              <a:t> on nominal variables (e.g. language, country, </a:t>
            </a:r>
            <a:r>
              <a:rPr lang="en-US" sz="1600" dirty="0" err="1" smtClean="0"/>
              <a:t>content_rating</a:t>
            </a:r>
            <a:r>
              <a:rPr lang="en-US" sz="1600" dirty="0"/>
              <a:t> </a:t>
            </a:r>
            <a:r>
              <a:rPr lang="en-US" sz="1600" dirty="0" smtClean="0"/>
              <a:t>and </a:t>
            </a:r>
            <a:r>
              <a:rPr lang="en-US" sz="1600" dirty="0" err="1" smtClean="0"/>
              <a:t>director_name</a:t>
            </a:r>
            <a:r>
              <a:rPr lang="en-US" sz="1600" dirty="0" smtClean="0"/>
              <a:t>) and </a:t>
            </a:r>
            <a:r>
              <a:rPr lang="en-US" sz="1600" b="1" dirty="0" smtClean="0"/>
              <a:t>One-Hot </a:t>
            </a:r>
            <a:r>
              <a:rPr lang="en-US" sz="1600" b="1" dirty="0"/>
              <a:t>Encoding</a:t>
            </a:r>
            <a:r>
              <a:rPr lang="en-US" sz="1600" dirty="0"/>
              <a:t> </a:t>
            </a:r>
            <a:r>
              <a:rPr lang="en-US" sz="1600" dirty="0" smtClean="0"/>
              <a:t> applied (e.g. genres) </a:t>
            </a:r>
            <a:r>
              <a:rPr lang="en-US" sz="1600" dirty="0"/>
              <a:t>for algorithm compatibility</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Outlier Handling</a:t>
            </a:r>
            <a:r>
              <a:rPr lang="en-US" sz="1600" dirty="0"/>
              <a:t>: Outliers detected via </a:t>
            </a:r>
            <a:r>
              <a:rPr lang="en-US" sz="1600" b="1" dirty="0"/>
              <a:t>IQR method</a:t>
            </a:r>
            <a:r>
              <a:rPr lang="en-US" sz="1600" dirty="0"/>
              <a:t>. Due to dataset size and model sensitivity, we avoided dropping them and used </a:t>
            </a:r>
            <a:r>
              <a:rPr lang="en-US" sz="1600" b="1" dirty="0"/>
              <a:t>Box-Cox transformation</a:t>
            </a:r>
            <a:r>
              <a:rPr lang="en-US" sz="1600" dirty="0"/>
              <a:t> to reduce their impact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Feature Scaling:</a:t>
            </a:r>
            <a:r>
              <a:rPr lang="en-US" sz="1600" dirty="0"/>
              <a:t/>
            </a:r>
            <a:br>
              <a:rPr lang="en-US" sz="1600" dirty="0"/>
            </a:br>
            <a:r>
              <a:rPr lang="en-US" sz="1600" dirty="0"/>
              <a:t>Used </a:t>
            </a:r>
            <a:r>
              <a:rPr lang="en-US" sz="1600" b="1" dirty="0" err="1"/>
              <a:t>StandardScaler</a:t>
            </a:r>
            <a:r>
              <a:rPr lang="en-US" sz="1600" dirty="0"/>
              <a:t> for algorithms sensitive to magnitude (e.g., SVM, Logistic Regression). Skipped for tree-based models using pipeline strategy</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Skewness Treatment:</a:t>
            </a:r>
            <a:r>
              <a:rPr lang="en-US" sz="1600" dirty="0"/>
              <a:t/>
            </a:r>
            <a:br>
              <a:rPr lang="en-US" sz="1600" dirty="0"/>
            </a:br>
            <a:r>
              <a:rPr lang="en-US" sz="1600" dirty="0"/>
              <a:t>Applied </a:t>
            </a:r>
            <a:r>
              <a:rPr lang="en-US" sz="1600" b="1" dirty="0"/>
              <a:t>log and Box-Cox transformations</a:t>
            </a:r>
            <a:r>
              <a:rPr lang="en-US" sz="1600" dirty="0"/>
              <a:t> on right-skewed features (like gross, budget) to normalize distribution and enhance model accuracy.</a:t>
            </a:r>
            <a:r>
              <a:rPr lang="en-US" sz="1600" dirty="0" smtClean="0"/>
              <a:t/>
            </a:r>
            <a:br>
              <a:rPr lang="en-US" sz="1600" dirty="0" smtClean="0"/>
            </a:br>
            <a:endParaRPr lang="en-IN" sz="1600" dirty="0">
              <a:latin typeface="Rockwell" panose="02060603020205020403" pitchFamily="18" charset="0"/>
            </a:endParaRPr>
          </a:p>
        </p:txBody>
      </p:sp>
    </p:spTree>
    <p:extLst>
      <p:ext uri="{BB962C8B-B14F-4D97-AF65-F5344CB8AC3E}">
        <p14:creationId xmlns:p14="http://schemas.microsoft.com/office/powerpoint/2010/main" val="2616801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2509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1CEA2B29-CB5C-DC70-5A77-16871489F668}"/>
              </a:ext>
            </a:extLst>
          </p:cNvPr>
          <p:cNvSpPr txBox="1"/>
          <p:nvPr/>
        </p:nvSpPr>
        <p:spPr>
          <a:xfrm>
            <a:off x="472363" y="675804"/>
            <a:ext cx="4646645" cy="523220"/>
          </a:xfrm>
          <a:prstGeom prst="rect">
            <a:avLst/>
          </a:prstGeom>
          <a:noFill/>
        </p:spPr>
        <p:txBody>
          <a:bodyPr wrap="square" rtlCol="0">
            <a:spAutoFit/>
          </a:bodyPr>
          <a:lstStyle/>
          <a:p>
            <a:r>
              <a:rPr lang="en-US" sz="2800" dirty="0">
                <a:latin typeface="Rockwell" panose="02060603020205020403" pitchFamily="18" charset="0"/>
              </a:rPr>
              <a:t>TRAIN TEST SPLIT</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4E00191F-63B8-A092-89E4-D4238B119007}"/>
              </a:ext>
            </a:extLst>
          </p:cNvPr>
          <p:cNvSpPr txBox="1"/>
          <p:nvPr/>
        </p:nvSpPr>
        <p:spPr>
          <a:xfrm>
            <a:off x="285750" y="1402908"/>
            <a:ext cx="6596743"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Setting a random state ensures </a:t>
            </a:r>
            <a:r>
              <a:rPr lang="en-US" sz="1600" b="1" i="0" dirty="0">
                <a:effectLst/>
                <a:latin typeface="Rockwell" panose="02060603020205020403" pitchFamily="18" charset="0"/>
              </a:rPr>
              <a:t>consistent</a:t>
            </a:r>
            <a:r>
              <a:rPr lang="en-US" sz="1600" b="0" i="0" dirty="0">
                <a:effectLst/>
                <a:latin typeface="Rockwell" panose="02060603020205020403" pitchFamily="18" charset="0"/>
              </a:rPr>
              <a:t> </a:t>
            </a:r>
            <a:r>
              <a:rPr lang="en-US" sz="1600" b="1" i="0" dirty="0">
                <a:effectLst/>
                <a:latin typeface="Rockwell" panose="02060603020205020403" pitchFamily="18" charset="0"/>
              </a:rPr>
              <a:t>results and</a:t>
            </a:r>
            <a:r>
              <a:rPr lang="en-US" sz="1600" b="0" i="0" dirty="0">
                <a:effectLst/>
                <a:latin typeface="Rockwell" panose="02060603020205020403" pitchFamily="18" charset="0"/>
              </a:rPr>
              <a:t> using stratify=</a:t>
            </a:r>
            <a:r>
              <a:rPr lang="en-US" sz="1600" b="1" i="0" dirty="0">
                <a:effectLst/>
                <a:latin typeface="Rockwell" panose="02060603020205020403" pitchFamily="18" charset="0"/>
              </a:rPr>
              <a:t>y</a:t>
            </a:r>
            <a:r>
              <a:rPr lang="en-US" sz="1600" b="0" i="0" dirty="0">
                <a:effectLst/>
                <a:latin typeface="Rockwell" panose="02060603020205020403" pitchFamily="18" charset="0"/>
              </a:rPr>
              <a:t> maintains a proportional </a:t>
            </a:r>
            <a:r>
              <a:rPr lang="en-US" sz="1600" b="1" i="0" dirty="0">
                <a:effectLst/>
                <a:latin typeface="Rockwell" panose="02060603020205020403" pitchFamily="18" charset="0"/>
              </a:rPr>
              <a:t>distribution</a:t>
            </a:r>
            <a:r>
              <a:rPr lang="en-US" sz="1600" b="0" i="0" dirty="0">
                <a:effectLst/>
                <a:latin typeface="Rockwell" panose="02060603020205020403" pitchFamily="18" charset="0"/>
              </a:rPr>
              <a:t> of the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in both sets.</a:t>
            </a:r>
            <a:endParaRPr lang="en-IN" sz="1600" dirty="0">
              <a:latin typeface="Rockwell" panose="02060603020205020403" pitchFamily="18" charset="0"/>
            </a:endParaRPr>
          </a:p>
        </p:txBody>
      </p:sp>
      <p:sp>
        <p:nvSpPr>
          <p:cNvPr id="2" name="TextBox 1">
            <a:extLst>
              <a:ext uri="{FF2B5EF4-FFF2-40B4-BE49-F238E27FC236}">
                <a16:creationId xmlns:a16="http://schemas.microsoft.com/office/drawing/2014/main" id="{3F732A14-69C6-71DE-FA9D-1CB38EA3B64B}"/>
              </a:ext>
            </a:extLst>
          </p:cNvPr>
          <p:cNvSpPr txBox="1"/>
          <p:nvPr/>
        </p:nvSpPr>
        <p:spPr>
          <a:xfrm>
            <a:off x="370308" y="4070316"/>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9" name="TextBox 8">
            <a:extLst>
              <a:ext uri="{FF2B5EF4-FFF2-40B4-BE49-F238E27FC236}">
                <a16:creationId xmlns:a16="http://schemas.microsoft.com/office/drawing/2014/main" id="{D21AB351-E3B3-1E54-48BE-8FC8C80200F0}"/>
              </a:ext>
            </a:extLst>
          </p:cNvPr>
          <p:cNvSpPr txBox="1"/>
          <p:nvPr/>
        </p:nvSpPr>
        <p:spPr>
          <a:xfrm>
            <a:off x="385470" y="3453451"/>
            <a:ext cx="6424125" cy="523220"/>
          </a:xfrm>
          <a:prstGeom prst="rect">
            <a:avLst/>
          </a:prstGeom>
          <a:noFill/>
        </p:spPr>
        <p:txBody>
          <a:bodyPr wrap="square" rtlCol="0">
            <a:spAutoFit/>
          </a:bodyPr>
          <a:lstStyle/>
          <a:p>
            <a:r>
              <a:rPr lang="en-US" sz="2800" dirty="0">
                <a:latin typeface="Rockwell" panose="02060603020205020403" pitchFamily="18" charset="0"/>
              </a:rPr>
              <a:t>SPLITING THE DATA INTO X &amp; Y</a:t>
            </a:r>
            <a:endParaRPr lang="en-IN" sz="2800" dirty="0">
              <a:latin typeface="Rockwell" panose="02060603020205020403" pitchFamily="18" charset="0"/>
            </a:endParaRPr>
          </a:p>
        </p:txBody>
      </p:sp>
    </p:spTree>
    <p:extLst>
      <p:ext uri="{BB962C8B-B14F-4D97-AF65-F5344CB8AC3E}">
        <p14:creationId xmlns:p14="http://schemas.microsoft.com/office/powerpoint/2010/main" val="670927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21298" y="-16688"/>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052E2FA6-E90D-0FA7-03B2-ECEA30EDCDF0}"/>
              </a:ext>
            </a:extLst>
          </p:cNvPr>
          <p:cNvSpPr txBox="1"/>
          <p:nvPr/>
        </p:nvSpPr>
        <p:spPr>
          <a:xfrm>
            <a:off x="363894" y="324598"/>
            <a:ext cx="4805266" cy="461665"/>
          </a:xfrm>
          <a:prstGeom prst="rect">
            <a:avLst/>
          </a:prstGeom>
          <a:noFill/>
        </p:spPr>
        <p:txBody>
          <a:bodyPr wrap="square" rtlCol="0">
            <a:spAutoFit/>
          </a:bodyPr>
          <a:lstStyle/>
          <a:p>
            <a:r>
              <a:rPr lang="en-US" sz="2400" b="1" dirty="0">
                <a:latin typeface="Rockwell" panose="02060603020205020403" pitchFamily="18" charset="0"/>
              </a:rPr>
              <a:t>MODEL SELECTION</a:t>
            </a:r>
            <a:endParaRPr lang="en-IN" sz="2400" b="1" dirty="0">
              <a:latin typeface="Rockwell" panose="02060603020205020403" pitchFamily="18" charset="0"/>
            </a:endParaRPr>
          </a:p>
        </p:txBody>
      </p:sp>
      <p:sp>
        <p:nvSpPr>
          <p:cNvPr id="6" name="TextBox 5">
            <a:extLst>
              <a:ext uri="{FF2B5EF4-FFF2-40B4-BE49-F238E27FC236}">
                <a16:creationId xmlns:a16="http://schemas.microsoft.com/office/drawing/2014/main" id="{65CE26E7-A1D5-1AC8-11BF-F4D4FBCDD193}"/>
              </a:ext>
            </a:extLst>
          </p:cNvPr>
          <p:cNvSpPr txBox="1"/>
          <p:nvPr/>
        </p:nvSpPr>
        <p:spPr>
          <a:xfrm>
            <a:off x="363894" y="1197008"/>
            <a:ext cx="2588312"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Rockwell" panose="02060603020205020403" pitchFamily="18" charset="0"/>
              </a:rPr>
              <a:t> Models used:</a:t>
            </a:r>
            <a:endParaRPr lang="en-IN" b="1" dirty="0">
              <a:latin typeface="Rockwell" panose="02060603020205020403" pitchFamily="18" charset="0"/>
            </a:endParaRPr>
          </a:p>
        </p:txBody>
      </p:sp>
      <p:sp>
        <p:nvSpPr>
          <p:cNvPr id="10" name="TextBox 9">
            <a:extLst>
              <a:ext uri="{FF2B5EF4-FFF2-40B4-BE49-F238E27FC236}">
                <a16:creationId xmlns:a16="http://schemas.microsoft.com/office/drawing/2014/main" id="{A0EED9CC-3135-FE10-E34D-6F609066E8D5}"/>
              </a:ext>
            </a:extLst>
          </p:cNvPr>
          <p:cNvSpPr txBox="1"/>
          <p:nvPr/>
        </p:nvSpPr>
        <p:spPr>
          <a:xfrm>
            <a:off x="363894" y="1799023"/>
            <a:ext cx="11131420"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smtClean="0">
                <a:latin typeface="Rockwell" panose="02060603020205020403" pitchFamily="18" charset="0"/>
              </a:rPr>
              <a:t>Logistic Regression</a:t>
            </a:r>
            <a:r>
              <a:rPr lang="en-US" sz="1600" b="1" dirty="0" smtClean="0">
                <a:latin typeface="Rockwell" panose="02060603020205020403" pitchFamily="18" charset="0"/>
              </a:rPr>
              <a:t>: </a:t>
            </a:r>
            <a:r>
              <a:rPr lang="en-US" sz="1600" dirty="0" smtClean="0">
                <a:latin typeface="Rockwell" panose="02060603020205020403" pitchFamily="18" charset="0"/>
              </a:rPr>
              <a:t>logistic Regression is commonly used for </a:t>
            </a:r>
            <a:r>
              <a:rPr lang="en-US" sz="1600" b="1" dirty="0" smtClean="0">
                <a:latin typeface="Rockwell" panose="02060603020205020403" pitchFamily="18" charset="0"/>
              </a:rPr>
              <a:t>binary</a:t>
            </a:r>
            <a:r>
              <a:rPr lang="en-US" sz="1600" dirty="0" smtClean="0">
                <a:latin typeface="Rockwell" panose="02060603020205020403" pitchFamily="18" charset="0"/>
              </a:rPr>
              <a:t> </a:t>
            </a:r>
            <a:r>
              <a:rPr lang="en-US" sz="1600" b="1" dirty="0" smtClean="0">
                <a:latin typeface="Rockwell" panose="02060603020205020403" pitchFamily="18" charset="0"/>
              </a:rPr>
              <a:t>classification</a:t>
            </a:r>
            <a:r>
              <a:rPr lang="en-US" sz="1600" dirty="0" smtClean="0">
                <a:latin typeface="Rockwell" panose="02060603020205020403" pitchFamily="18" charset="0"/>
              </a:rPr>
              <a:t> </a:t>
            </a:r>
            <a:r>
              <a:rPr lang="en-US" sz="1600" b="1" dirty="0" smtClean="0">
                <a:latin typeface="Rockwell" panose="02060603020205020403" pitchFamily="18" charset="0"/>
              </a:rPr>
              <a:t>problems</a:t>
            </a:r>
            <a:r>
              <a:rPr lang="en-US" sz="1600" dirty="0" smtClean="0">
                <a:latin typeface="Rockwell" panose="02060603020205020403" pitchFamily="18" charset="0"/>
              </a:rPr>
              <a:t>. it's preferred because it provides a </a:t>
            </a:r>
            <a:r>
              <a:rPr lang="en-US" sz="1600" b="1" dirty="0" smtClean="0">
                <a:latin typeface="Rockwell" panose="02060603020205020403" pitchFamily="18" charset="0"/>
              </a:rPr>
              <a:t>simple</a:t>
            </a:r>
            <a:r>
              <a:rPr lang="en-US" sz="1600" dirty="0" smtClean="0">
                <a:latin typeface="Rockwell" panose="02060603020205020403" pitchFamily="18" charset="0"/>
              </a:rPr>
              <a:t> an </a:t>
            </a:r>
            <a:r>
              <a:rPr lang="en-US" sz="1600" b="1" dirty="0" smtClean="0">
                <a:latin typeface="Rockwell" panose="02060603020205020403" pitchFamily="18" charset="0"/>
              </a:rPr>
              <a:t>efficient</a:t>
            </a:r>
            <a:r>
              <a:rPr lang="en-US" sz="1600" dirty="0" smtClean="0">
                <a:latin typeface="Rockwell" panose="02060603020205020403" pitchFamily="18" charset="0"/>
              </a:rPr>
              <a:t> way to </a:t>
            </a:r>
            <a:r>
              <a:rPr lang="en-US" sz="1600" b="1" dirty="0" smtClean="0">
                <a:latin typeface="Rockwell" panose="02060603020205020403" pitchFamily="18" charset="0"/>
              </a:rPr>
              <a:t>model</a:t>
            </a:r>
            <a:r>
              <a:rPr lang="en-US" sz="1600" dirty="0" smtClean="0">
                <a:latin typeface="Rockwell" panose="02060603020205020403" pitchFamily="18" charset="0"/>
              </a:rPr>
              <a:t> the </a:t>
            </a:r>
            <a:r>
              <a:rPr lang="en-US" sz="1600" b="1" dirty="0" smtClean="0">
                <a:latin typeface="Rockwell" panose="02060603020205020403" pitchFamily="18" charset="0"/>
              </a:rPr>
              <a:t>relationship</a:t>
            </a:r>
            <a:r>
              <a:rPr lang="en-US" sz="1600" dirty="0" smtClean="0">
                <a:latin typeface="Rockwell" panose="02060603020205020403" pitchFamily="18" charset="0"/>
              </a:rPr>
              <a:t> between the </a:t>
            </a:r>
            <a:r>
              <a:rPr lang="en-US" sz="1600" b="1" dirty="0" smtClean="0">
                <a:latin typeface="Rockwell" panose="02060603020205020403" pitchFamily="18" charset="0"/>
              </a:rPr>
              <a:t>independent</a:t>
            </a:r>
            <a:r>
              <a:rPr lang="en-US" sz="1600" dirty="0" smtClean="0">
                <a:latin typeface="Rockwell" panose="02060603020205020403" pitchFamily="18" charset="0"/>
              </a:rPr>
              <a:t> </a:t>
            </a:r>
            <a:r>
              <a:rPr lang="en-US" sz="1600" b="1" dirty="0" smtClean="0">
                <a:latin typeface="Rockwell" panose="02060603020205020403" pitchFamily="18" charset="0"/>
              </a:rPr>
              <a:t>variables</a:t>
            </a:r>
            <a:r>
              <a:rPr lang="en-US" sz="1600" dirty="0" smtClean="0">
                <a:latin typeface="Rockwell" panose="02060603020205020403" pitchFamily="18" charset="0"/>
              </a:rPr>
              <a:t> and the </a:t>
            </a:r>
            <a:r>
              <a:rPr lang="en-US" sz="1600" b="1" dirty="0" smtClean="0">
                <a:latin typeface="Rockwell" panose="02060603020205020403" pitchFamily="18" charset="0"/>
              </a:rPr>
              <a:t>probability</a:t>
            </a:r>
            <a:r>
              <a:rPr lang="en-US" sz="1600" dirty="0" smtClean="0">
                <a:latin typeface="Rockwell" panose="02060603020205020403" pitchFamily="18" charset="0"/>
              </a:rPr>
              <a:t> of a certain </a:t>
            </a:r>
            <a:r>
              <a:rPr lang="en-US" sz="1600" b="1" dirty="0" smtClean="0">
                <a:latin typeface="Rockwell" panose="02060603020205020403" pitchFamily="18" charset="0"/>
              </a:rPr>
              <a:t>outcome</a:t>
            </a:r>
            <a:r>
              <a:rPr lang="en-US" sz="1600" dirty="0" smtClean="0">
                <a:latin typeface="Rockwell" panose="02060603020205020403" pitchFamily="18" charset="0"/>
              </a:rPr>
              <a:t>.</a:t>
            </a: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IN" sz="1600" b="1" u="sng" dirty="0" smtClean="0">
                <a:latin typeface="Rockwell" panose="02060603020205020403" pitchFamily="18" charset="0"/>
              </a:rPr>
              <a:t>Decision Tree</a:t>
            </a:r>
            <a:r>
              <a:rPr lang="en-IN" sz="1600" b="1" dirty="0" smtClean="0">
                <a:latin typeface="Rockwell" panose="02060603020205020403" pitchFamily="18" charset="0"/>
              </a:rPr>
              <a:t>: </a:t>
            </a:r>
            <a:r>
              <a:rPr lang="en-US" sz="1600" b="0" i="0" dirty="0" smtClean="0">
                <a:effectLst/>
                <a:latin typeface="Rockwell" panose="02060603020205020403" pitchFamily="18" charset="0"/>
              </a:rPr>
              <a:t>Decision Tree algorithms are used for </a:t>
            </a:r>
            <a:r>
              <a:rPr lang="en-US" sz="1600" b="1" i="0" dirty="0" smtClean="0">
                <a:effectLst/>
                <a:latin typeface="Rockwell" panose="02060603020205020403" pitchFamily="18" charset="0"/>
              </a:rPr>
              <a:t>classification</a:t>
            </a:r>
            <a:r>
              <a:rPr lang="en-US" sz="1600" b="0" i="0" dirty="0" smtClean="0">
                <a:effectLst/>
                <a:latin typeface="Rockwell" panose="02060603020205020403" pitchFamily="18" charset="0"/>
              </a:rPr>
              <a:t> because they are </a:t>
            </a:r>
            <a:r>
              <a:rPr lang="en-US" sz="1600" b="1" i="0" dirty="0" smtClean="0">
                <a:effectLst/>
                <a:latin typeface="Rockwell" panose="02060603020205020403" pitchFamily="18" charset="0"/>
              </a:rPr>
              <a:t>simple</a:t>
            </a:r>
            <a:r>
              <a:rPr lang="en-US" sz="1600" b="0" i="0" dirty="0" smtClean="0">
                <a:effectLst/>
                <a:latin typeface="Rockwell" panose="02060603020205020403" pitchFamily="18" charset="0"/>
              </a:rPr>
              <a:t>, </a:t>
            </a:r>
            <a:r>
              <a:rPr lang="en-US" sz="1600" b="1" i="0" dirty="0" smtClean="0">
                <a:effectLst/>
                <a:latin typeface="Rockwell" panose="02060603020205020403" pitchFamily="18" charset="0"/>
              </a:rPr>
              <a:t>computationally</a:t>
            </a:r>
            <a:r>
              <a:rPr lang="en-US" sz="1600" b="0" i="0" dirty="0" smtClean="0">
                <a:effectLst/>
                <a:latin typeface="Rockwell" panose="02060603020205020403" pitchFamily="18" charset="0"/>
              </a:rPr>
              <a:t> </a:t>
            </a:r>
            <a:r>
              <a:rPr lang="en-US" sz="1600" b="1" i="0" dirty="0" smtClean="0">
                <a:effectLst/>
                <a:latin typeface="Rockwell" panose="02060603020205020403" pitchFamily="18" charset="0"/>
              </a:rPr>
              <a:t>efficient</a:t>
            </a:r>
            <a:r>
              <a:rPr lang="en-US" sz="1600" b="0" i="0" dirty="0" smtClean="0">
                <a:effectLst/>
                <a:latin typeface="Rockwell" panose="02060603020205020403" pitchFamily="18" charset="0"/>
              </a:rPr>
              <a:t>, and </a:t>
            </a:r>
            <a:r>
              <a:rPr lang="en-US" sz="1600" b="1" i="0" dirty="0" smtClean="0">
                <a:effectLst/>
                <a:latin typeface="Rockwell" panose="02060603020205020403" pitchFamily="18" charset="0"/>
              </a:rPr>
              <a:t>effective</a:t>
            </a:r>
            <a:r>
              <a:rPr lang="en-US" sz="1600" b="0" i="0" dirty="0" smtClean="0">
                <a:effectLst/>
                <a:latin typeface="Rockwell" panose="02060603020205020403" pitchFamily="18" charset="0"/>
              </a:rPr>
              <a:t> in handling </a:t>
            </a:r>
            <a:r>
              <a:rPr lang="en-US" sz="1600" b="1" i="0" dirty="0" smtClean="0">
                <a:effectLst/>
                <a:latin typeface="Rockwell" panose="02060603020205020403" pitchFamily="18" charset="0"/>
              </a:rPr>
              <a:t>high-dimensional</a:t>
            </a:r>
            <a:r>
              <a:rPr lang="en-US" sz="1600" b="0" i="0" dirty="0" smtClean="0">
                <a:effectLst/>
                <a:latin typeface="Rockwell" panose="02060603020205020403" pitchFamily="18" charset="0"/>
              </a:rPr>
              <a:t> </a:t>
            </a:r>
            <a:r>
              <a:rPr lang="en-US" sz="1600" b="1" i="0" dirty="0" smtClean="0">
                <a:effectLst/>
                <a:latin typeface="Rockwell" panose="02060603020205020403" pitchFamily="18" charset="0"/>
              </a:rPr>
              <a:t>data</a:t>
            </a:r>
            <a:r>
              <a:rPr lang="en-US" sz="1600" b="0" i="0" dirty="0" smtClean="0">
                <a:effectLst/>
                <a:latin typeface="Rockwell" panose="02060603020205020403" pitchFamily="18" charset="0"/>
              </a:rPr>
              <a:t>.</a:t>
            </a:r>
          </a:p>
          <a:p>
            <a:r>
              <a:rPr lang="en-US" sz="1600" dirty="0" smtClean="0">
                <a:latin typeface="Rockwell" panose="02060603020205020403" pitchFamily="18" charset="0"/>
              </a:rPr>
              <a:t>      Works best for categorical independent columns</a:t>
            </a:r>
            <a:r>
              <a:rPr lang="en-US" sz="1600" b="0" i="0" dirty="0" smtClean="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Support Vector Machine</a:t>
            </a:r>
            <a:r>
              <a:rPr lang="en-US" sz="1600" b="1" dirty="0">
                <a:latin typeface="Rockwell" panose="02060603020205020403" pitchFamily="18" charset="0"/>
              </a:rPr>
              <a:t>: </a:t>
            </a:r>
            <a:r>
              <a:rPr lang="en-US" sz="1600" b="0" i="0" dirty="0">
                <a:effectLst/>
                <a:latin typeface="Rockwell" panose="02060603020205020403" pitchFamily="18" charset="0"/>
              </a:rPr>
              <a:t>SVM is a </a:t>
            </a:r>
            <a:r>
              <a:rPr lang="en-US" sz="1600" b="1" i="0" dirty="0">
                <a:effectLst/>
                <a:latin typeface="Rockwell" panose="02060603020205020403" pitchFamily="18" charset="0"/>
              </a:rPr>
              <a:t>powerful</a:t>
            </a:r>
            <a:r>
              <a:rPr lang="en-US" sz="1600" b="0" i="0" dirty="0">
                <a:effectLst/>
                <a:latin typeface="Rockwell" panose="02060603020205020403" pitchFamily="18" charset="0"/>
              </a:rPr>
              <a:t> </a:t>
            </a:r>
            <a:r>
              <a:rPr lang="en-US" sz="1600" b="1" i="0" dirty="0">
                <a:effectLst/>
                <a:latin typeface="Rockwell" panose="02060603020205020403" pitchFamily="18" charset="0"/>
              </a:rPr>
              <a:t>supervised</a:t>
            </a:r>
            <a:r>
              <a:rPr lang="en-US" sz="1600" b="0" i="0" dirty="0">
                <a:effectLst/>
                <a:latin typeface="Rockwell" panose="02060603020205020403" pitchFamily="18" charset="0"/>
              </a:rPr>
              <a:t> </a:t>
            </a:r>
            <a:r>
              <a:rPr lang="en-US" sz="1600" b="1" i="0" dirty="0">
                <a:effectLst/>
                <a:latin typeface="Rockwell" panose="02060603020205020403" pitchFamily="18" charset="0"/>
              </a:rPr>
              <a:t>algorithm</a:t>
            </a:r>
            <a:r>
              <a:rPr lang="en-US" sz="1600" b="0" i="0" dirty="0">
                <a:effectLst/>
                <a:latin typeface="Rockwell" panose="02060603020205020403" pitchFamily="18" charset="0"/>
              </a:rPr>
              <a:t> that works best on </a:t>
            </a:r>
            <a:r>
              <a:rPr lang="en-US" sz="1600" b="1" i="0" dirty="0">
                <a:effectLst/>
                <a:latin typeface="Rockwell" panose="02060603020205020403" pitchFamily="18" charset="0"/>
              </a:rPr>
              <a:t>smaller</a:t>
            </a:r>
            <a:r>
              <a:rPr lang="en-US" sz="1600" b="0" i="0" dirty="0">
                <a:effectLst/>
                <a:latin typeface="Rockwell" panose="02060603020205020403" pitchFamily="18" charset="0"/>
              </a:rPr>
              <a:t> </a:t>
            </a:r>
            <a:r>
              <a:rPr lang="en-US" sz="1600" b="1" i="0" dirty="0">
                <a:effectLst/>
                <a:latin typeface="Rockwell" panose="02060603020205020403" pitchFamily="18" charset="0"/>
              </a:rPr>
              <a:t>datasets</a:t>
            </a:r>
            <a:r>
              <a:rPr lang="en-US" sz="1600" b="0" i="0" dirty="0">
                <a:effectLst/>
                <a:latin typeface="Rockwell" panose="02060603020205020403" pitchFamily="18" charset="0"/>
              </a:rPr>
              <a:t> but on </a:t>
            </a:r>
            <a:r>
              <a:rPr lang="en-US" sz="1600" b="1" i="0" dirty="0">
                <a:effectLst/>
                <a:latin typeface="Rockwell" panose="02060603020205020403" pitchFamily="18" charset="0"/>
              </a:rPr>
              <a:t>complex</a:t>
            </a:r>
            <a:r>
              <a:rPr lang="en-US" sz="1600" b="0" i="0" dirty="0">
                <a:effectLst/>
                <a:latin typeface="Rockwell" panose="02060603020205020403" pitchFamily="18" charset="0"/>
              </a:rPr>
              <a:t> </a:t>
            </a:r>
            <a:r>
              <a:rPr lang="en-US" sz="1600" b="1" i="0" dirty="0">
                <a:effectLst/>
                <a:latin typeface="Rockwell" panose="02060603020205020403" pitchFamily="18" charset="0"/>
              </a:rPr>
              <a:t>ones</a:t>
            </a:r>
            <a:r>
              <a:rPr lang="en-US" sz="1600" b="0" i="0" dirty="0">
                <a:effectLst/>
                <a:latin typeface="Rockwell" panose="02060603020205020403" pitchFamily="18" charset="0"/>
              </a:rPr>
              <a:t>. Support Vector Machine(</a:t>
            </a:r>
            <a:r>
              <a:rPr lang="en-US" sz="1600" b="1" i="0" dirty="0">
                <a:effectLst/>
                <a:latin typeface="Rockwell" panose="02060603020205020403" pitchFamily="18" charset="0"/>
              </a:rPr>
              <a:t>SVM</a:t>
            </a:r>
            <a:r>
              <a:rPr lang="en-US" sz="1600" b="0" i="0" dirty="0">
                <a:effectLst/>
                <a:latin typeface="Rockwell" panose="02060603020205020403" pitchFamily="18" charset="0"/>
              </a:rPr>
              <a:t>)can be used for both </a:t>
            </a:r>
            <a:r>
              <a:rPr lang="en-US" sz="1600" b="1" i="0" dirty="0">
                <a:effectLst/>
                <a:latin typeface="Rockwell" panose="02060603020205020403" pitchFamily="18" charset="0"/>
              </a:rPr>
              <a:t>regression</a:t>
            </a:r>
            <a:r>
              <a:rPr lang="en-US" sz="1600" b="0" i="0" dirty="0">
                <a:effectLst/>
                <a:latin typeface="Rockwell" panose="02060603020205020403" pitchFamily="18" charset="0"/>
              </a:rPr>
              <a:t> and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dirty="0">
                <a:latin typeface="Rockwell" panose="02060603020205020403" pitchFamily="18" charset="0"/>
              </a:rPr>
              <a:t>tasks</a:t>
            </a:r>
            <a:r>
              <a:rPr lang="en-US" sz="1600" b="0" i="0" dirty="0">
                <a:effectLst/>
                <a:latin typeface="Rockwell" panose="02060603020205020403" pitchFamily="18" charset="0"/>
              </a:rPr>
              <a:t>, but generally, they </a:t>
            </a:r>
            <a:r>
              <a:rPr lang="en-US" sz="1600" b="1" i="0" dirty="0">
                <a:effectLst/>
                <a:latin typeface="Rockwell" panose="02060603020205020403" pitchFamily="18" charset="0"/>
              </a:rPr>
              <a:t>work</a:t>
            </a:r>
            <a:r>
              <a:rPr lang="en-US" sz="1600" b="0" i="0" dirty="0">
                <a:effectLst/>
                <a:latin typeface="Rockwell" panose="02060603020205020403" pitchFamily="18" charset="0"/>
              </a:rPr>
              <a:t> </a:t>
            </a:r>
            <a:r>
              <a:rPr lang="en-US" sz="1600" b="1" i="0" dirty="0">
                <a:effectLst/>
                <a:latin typeface="Rockwell" panose="02060603020205020403" pitchFamily="18" charset="0"/>
              </a:rPr>
              <a:t>best</a:t>
            </a:r>
            <a:r>
              <a:rPr lang="en-US" sz="1600" b="0" i="0" dirty="0">
                <a:effectLst/>
                <a:latin typeface="Rockwell" panose="02060603020205020403" pitchFamily="18" charset="0"/>
              </a:rPr>
              <a:t> in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b="1" i="0" dirty="0">
                <a:effectLst/>
                <a:latin typeface="Rockwell" panose="02060603020205020403" pitchFamily="18" charset="0"/>
              </a:rPr>
              <a:t>problems</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Random Forest Algorithm</a:t>
            </a:r>
            <a:r>
              <a:rPr lang="en-US" sz="1600" b="1" dirty="0">
                <a:latin typeface="Rockwell" panose="02060603020205020403" pitchFamily="18" charset="0"/>
              </a:rPr>
              <a:t>: </a:t>
            </a:r>
            <a:r>
              <a:rPr lang="en-US" sz="1600" dirty="0">
                <a:latin typeface="Rockwell" panose="02060603020205020403" pitchFamily="18" charset="0"/>
              </a:rPr>
              <a:t>Random Forest: Random Forest is a robust supervised algorithm suitable for both regression and classification tasks.</a:t>
            </a:r>
            <a:endParaRPr lang="en-IN" sz="1600" dirty="0">
              <a:latin typeface="Rockwell" panose="02060603020205020403" pitchFamily="18" charset="0"/>
            </a:endParaRPr>
          </a:p>
        </p:txBody>
      </p:sp>
    </p:spTree>
    <p:extLst>
      <p:ext uri="{BB962C8B-B14F-4D97-AF65-F5344CB8AC3E}">
        <p14:creationId xmlns:p14="http://schemas.microsoft.com/office/powerpoint/2010/main" val="89196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A30664B2-8809-B4E3-D215-B8F578B56C7B}"/>
              </a:ext>
            </a:extLst>
          </p:cNvPr>
          <p:cNvSpPr/>
          <p:nvPr/>
        </p:nvSpPr>
        <p:spPr>
          <a:xfrm>
            <a:off x="7608851" y="665257"/>
            <a:ext cx="4471172" cy="1584176"/>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564988-FA95-C1C3-4958-C4546E003DCA}"/>
              </a:ext>
            </a:extLst>
          </p:cNvPr>
          <p:cNvSpPr/>
          <p:nvPr/>
        </p:nvSpPr>
        <p:spPr>
          <a:xfrm>
            <a:off x="2321188" y="209938"/>
            <a:ext cx="1780601"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6E3963-A93A-06E1-3123-75EE80C9177D}"/>
              </a:ext>
            </a:extLst>
          </p:cNvPr>
          <p:cNvSpPr/>
          <p:nvPr/>
        </p:nvSpPr>
        <p:spPr>
          <a:xfrm>
            <a:off x="5694327" y="236205"/>
            <a:ext cx="1907165"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3FF50C-602C-0405-83A2-F79F639EE925}"/>
              </a:ext>
            </a:extLst>
          </p:cNvPr>
          <p:cNvSpPr/>
          <p:nvPr/>
        </p:nvSpPr>
        <p:spPr>
          <a:xfrm>
            <a:off x="4532542" y="209937"/>
            <a:ext cx="1907165"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100B884-D022-2C78-D330-A52A4F39E834}"/>
              </a:ext>
            </a:extLst>
          </p:cNvPr>
          <p:cNvSpPr/>
          <p:nvPr/>
        </p:nvSpPr>
        <p:spPr>
          <a:xfrm>
            <a:off x="3447690" y="209938"/>
            <a:ext cx="1780601"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3725ED14-B345-D995-0224-777E3457DEBC}"/>
              </a:ext>
            </a:extLst>
          </p:cNvPr>
          <p:cNvSpPr/>
          <p:nvPr/>
        </p:nvSpPr>
        <p:spPr>
          <a:xfrm>
            <a:off x="119336" y="569979"/>
            <a:ext cx="7118029" cy="2880319"/>
          </a:xfrm>
          <a:prstGeom prst="roundRect">
            <a:avLst>
              <a:gd name="adj" fmla="val 2863"/>
            </a:avLst>
          </a:prstGeom>
          <a:solidFill>
            <a:schemeClr val="bg1">
              <a:alpha val="24000"/>
            </a:schemeClr>
          </a:solidFill>
          <a:ln>
            <a:gradFill flip="none" rotWithShape="1">
              <a:gsLst>
                <a:gs pos="54000">
                  <a:schemeClr val="bg1">
                    <a:alpha val="65000"/>
                  </a:schemeClr>
                </a:gs>
                <a:gs pos="100000">
                  <a:srgbClr val="00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17">
            <a:extLst>
              <a:ext uri="{FF2B5EF4-FFF2-40B4-BE49-F238E27FC236}">
                <a16:creationId xmlns:a16="http://schemas.microsoft.com/office/drawing/2014/main" id="{4034EF68-6670-A72D-E22E-E1E87135626C}"/>
              </a:ext>
            </a:extLst>
          </p:cNvPr>
          <p:cNvGraphicFramePr>
            <a:graphicFrameLocks noGrp="1"/>
          </p:cNvGraphicFramePr>
          <p:nvPr>
            <p:extLst>
              <p:ext uri="{D42A27DB-BD31-4B8C-83A1-F6EECF244321}">
                <p14:modId xmlns:p14="http://schemas.microsoft.com/office/powerpoint/2010/main" val="4294558618"/>
              </p:ext>
            </p:extLst>
          </p:nvPr>
        </p:nvGraphicFramePr>
        <p:xfrm>
          <a:off x="185962" y="657984"/>
          <a:ext cx="6984776" cy="2704308"/>
        </p:xfrm>
        <a:graphic>
          <a:graphicData uri="http://schemas.openxmlformats.org/drawingml/2006/table">
            <a:tbl>
              <a:tblPr lastCol="1">
                <a:tableStyleId>{5C22544A-7EE6-4342-B048-85BDC9FD1C3A}</a:tableStyleId>
              </a:tblPr>
              <a:tblGrid>
                <a:gridCol w="2381646">
                  <a:extLst>
                    <a:ext uri="{9D8B030D-6E8A-4147-A177-3AD203B41FA5}">
                      <a16:colId xmlns:a16="http://schemas.microsoft.com/office/drawing/2014/main" val="2604262945"/>
                    </a:ext>
                  </a:extLst>
                </a:gridCol>
                <a:gridCol w="1218754">
                  <a:extLst>
                    <a:ext uri="{9D8B030D-6E8A-4147-A177-3AD203B41FA5}">
                      <a16:colId xmlns:a16="http://schemas.microsoft.com/office/drawing/2014/main" val="3394960299"/>
                    </a:ext>
                  </a:extLst>
                </a:gridCol>
                <a:gridCol w="1224136">
                  <a:extLst>
                    <a:ext uri="{9D8B030D-6E8A-4147-A177-3AD203B41FA5}">
                      <a16:colId xmlns:a16="http://schemas.microsoft.com/office/drawing/2014/main" val="2560417514"/>
                    </a:ext>
                  </a:extLst>
                </a:gridCol>
                <a:gridCol w="1008112">
                  <a:extLst>
                    <a:ext uri="{9D8B030D-6E8A-4147-A177-3AD203B41FA5}">
                      <a16:colId xmlns:a16="http://schemas.microsoft.com/office/drawing/2014/main" val="3189041119"/>
                    </a:ext>
                  </a:extLst>
                </a:gridCol>
                <a:gridCol w="1152128">
                  <a:extLst>
                    <a:ext uri="{9D8B030D-6E8A-4147-A177-3AD203B41FA5}">
                      <a16:colId xmlns:a16="http://schemas.microsoft.com/office/drawing/2014/main" val="2684318755"/>
                    </a:ext>
                  </a:extLst>
                </a:gridCol>
              </a:tblGrid>
              <a:tr h="51605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1" i="0" u="none" strike="noStrike" noProof="0" dirty="0" smtClean="0">
                          <a:solidFill>
                            <a:schemeClr val="accent1">
                              <a:lumMod val="50000"/>
                            </a:schemeClr>
                          </a:solidFill>
                          <a:latin typeface="High Tower Text" panose="02040502050506030303" pitchFamily="18" charset="0"/>
                        </a:rPr>
                        <a:t>Decision Tree</a:t>
                      </a: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smtClean="0">
                          <a:solidFill>
                            <a:schemeClr val="tx2">
                              <a:lumMod val="50000"/>
                            </a:schemeClr>
                          </a:solidFill>
                          <a:latin typeface="Futura BdCn BT"/>
                          <a:ea typeface="WC Rhesus B Bta" panose="02000000000000000000" pitchFamily="50" charset="0"/>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smtClean="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7492696"/>
                  </a:ext>
                </a:extLst>
              </a:tr>
              <a:tr h="51605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latin typeface="High Tower Text" panose="02040502050506030303" pitchFamily="18" charset="0"/>
                        </a:rPr>
                        <a:t>Random Forest Classifier</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smtClean="0">
                          <a:solidFill>
                            <a:schemeClr val="tx2">
                              <a:lumMod val="50000"/>
                            </a:schemeClr>
                          </a:solidFill>
                          <a:latin typeface="Futura BdCn BT"/>
                          <a:ea typeface="WC Rhesus B Bta" panose="02000000000000000000" pitchFamily="50" charset="0"/>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smtClean="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100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962873"/>
                  </a:ext>
                </a:extLst>
              </a:tr>
              <a:tr h="516057">
                <a:tc>
                  <a:txBody>
                    <a:bodyPr/>
                    <a:lstStyle/>
                    <a:p>
                      <a:pPr lvl="0" algn="l">
                        <a:buNone/>
                      </a:pPr>
                      <a:r>
                        <a:rPr lang="en-US" sz="1800" b="1" i="0" u="none" strike="noStrike" noProof="0" dirty="0" smtClean="0">
                          <a:solidFill>
                            <a:schemeClr val="accent1">
                              <a:lumMod val="50000"/>
                            </a:schemeClr>
                          </a:solidFill>
                          <a:latin typeface="High Tower Text" panose="02040502050506030303" pitchFamily="18" charset="0"/>
                        </a:rPr>
                        <a:t>Logistic</a:t>
                      </a:r>
                      <a:r>
                        <a:rPr lang="en-US" sz="1800" b="1" i="0" u="none" strike="noStrike" baseline="0" noProof="0" dirty="0" smtClean="0">
                          <a:solidFill>
                            <a:schemeClr val="accent1">
                              <a:lumMod val="50000"/>
                            </a:schemeClr>
                          </a:solidFill>
                          <a:latin typeface="High Tower Text" panose="02040502050506030303" pitchFamily="18" charset="0"/>
                        </a:rPr>
                        <a:t> Regression</a:t>
                      </a: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smtClean="0">
                          <a:solidFill>
                            <a:schemeClr val="tx2">
                              <a:lumMod val="50000"/>
                            </a:schemeClr>
                          </a:solidFill>
                          <a:latin typeface="Futura BdCn BT"/>
                          <a:ea typeface="WC Rhesus B Bta" panose="02000000000000000000" pitchFamily="50" charset="0"/>
                          <a:cs typeface="+mn-cs"/>
                        </a:rPr>
                        <a:t>96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93</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smtClean="0">
                          <a:solidFill>
                            <a:schemeClr val="tx2">
                              <a:lumMod val="50000"/>
                            </a:schemeClr>
                          </a:solidFill>
                          <a:latin typeface="Futura BdCn BT"/>
                          <a:ea typeface="+mn-ea"/>
                          <a:cs typeface="+mn-cs"/>
                        </a:rPr>
                        <a:t>95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94</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9019"/>
                  </a:ext>
                </a:extLst>
              </a:tr>
              <a:tr h="516057">
                <a:tc>
                  <a:txBody>
                    <a:bodyPr/>
                    <a:lstStyle/>
                    <a:p>
                      <a:pPr lvl="0" algn="l">
                        <a:buNone/>
                      </a:pPr>
                      <a:r>
                        <a:rPr lang="en-US" sz="1800" b="1" i="0" u="none" strike="noStrike" noProof="0" dirty="0" smtClean="0">
                          <a:solidFill>
                            <a:schemeClr val="accent1">
                              <a:lumMod val="50000"/>
                            </a:schemeClr>
                          </a:solidFill>
                          <a:latin typeface="High Tower Text" panose="02040502050506030303" pitchFamily="18" charset="0"/>
                        </a:rPr>
                        <a:t>SVM Tuned</a:t>
                      </a: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smtClean="0">
                          <a:solidFill>
                            <a:schemeClr val="tx2">
                              <a:lumMod val="50000"/>
                            </a:schemeClr>
                          </a:solidFill>
                          <a:latin typeface="Futura BdCn BT"/>
                          <a:ea typeface="WC Rhesus B Bta" panose="02000000000000000000" pitchFamily="50" charset="0"/>
                          <a:cs typeface="+mn-cs"/>
                        </a:rPr>
                        <a:t>95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91</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smtClean="0">
                          <a:solidFill>
                            <a:schemeClr val="tx2">
                              <a:lumMod val="50000"/>
                            </a:schemeClr>
                          </a:solidFill>
                          <a:latin typeface="Futura BdCn BT"/>
                          <a:ea typeface="+mn-ea"/>
                          <a:cs typeface="+mn-cs"/>
                        </a:rPr>
                        <a:t>94</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smtClean="0">
                          <a:solidFill>
                            <a:schemeClr val="tx2">
                              <a:lumMod val="50000"/>
                            </a:schemeClr>
                          </a:solidFill>
                          <a:latin typeface="Futura BdCn BT"/>
                          <a:ea typeface="+mn-ea"/>
                          <a:cs typeface="+mn-cs"/>
                        </a:rPr>
                        <a:t>92</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117286"/>
                  </a:ext>
                </a:extLst>
              </a:tr>
              <a:tr h="516057">
                <a:tc>
                  <a:txBody>
                    <a:bodyPr/>
                    <a:lstStyle/>
                    <a:p>
                      <a:pPr lvl="0" algn="l">
                        <a:buNone/>
                      </a:pP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2269958"/>
                  </a:ext>
                </a:extLst>
              </a:tr>
            </a:tbl>
          </a:graphicData>
        </a:graphic>
      </p:graphicFrame>
      <p:sp>
        <p:nvSpPr>
          <p:cNvPr id="6" name="Rectangle: Top Corners Rounded 5">
            <a:extLst>
              <a:ext uri="{FF2B5EF4-FFF2-40B4-BE49-F238E27FC236}">
                <a16:creationId xmlns:a16="http://schemas.microsoft.com/office/drawing/2014/main" id="{4917F727-D307-6100-A5F4-2714960A9ADC}"/>
              </a:ext>
            </a:extLst>
          </p:cNvPr>
          <p:cNvSpPr/>
          <p:nvPr/>
        </p:nvSpPr>
        <p:spPr>
          <a:xfrm>
            <a:off x="2558348" y="-63339"/>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9764C107-9A05-5347-EA6A-0ADA9D257350}"/>
              </a:ext>
            </a:extLst>
          </p:cNvPr>
          <p:cNvSpPr/>
          <p:nvPr/>
        </p:nvSpPr>
        <p:spPr>
          <a:xfrm>
            <a:off x="3709651" y="-28542"/>
            <a:ext cx="1180826" cy="63137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A3570E86-FC25-130E-AEF5-F7BDF92905C0}"/>
              </a:ext>
            </a:extLst>
          </p:cNvPr>
          <p:cNvSpPr/>
          <p:nvPr/>
        </p:nvSpPr>
        <p:spPr>
          <a:xfrm>
            <a:off x="4888538" y="-63340"/>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6EDD6147-42C0-A932-1488-5C150C79F664}"/>
              </a:ext>
            </a:extLst>
          </p:cNvPr>
          <p:cNvSpPr/>
          <p:nvPr/>
        </p:nvSpPr>
        <p:spPr>
          <a:xfrm>
            <a:off x="6056370" y="-53463"/>
            <a:ext cx="1164608" cy="67415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EC5AB5-7F39-661B-ED9B-AF061C84CC9A}"/>
              </a:ext>
            </a:extLst>
          </p:cNvPr>
          <p:cNvSpPr txBox="1"/>
          <p:nvPr/>
        </p:nvSpPr>
        <p:spPr>
          <a:xfrm rot="20622025">
            <a:off x="2408948" y="63264"/>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9" name="TextBox 18">
            <a:extLst>
              <a:ext uri="{FF2B5EF4-FFF2-40B4-BE49-F238E27FC236}">
                <a16:creationId xmlns:a16="http://schemas.microsoft.com/office/drawing/2014/main" id="{D518D8BA-1058-59B7-96B8-E0486B037606}"/>
              </a:ext>
            </a:extLst>
          </p:cNvPr>
          <p:cNvSpPr txBox="1"/>
          <p:nvPr/>
        </p:nvSpPr>
        <p:spPr>
          <a:xfrm rot="20622025">
            <a:off x="4724038" y="66929"/>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20" name="TextBox 19">
            <a:extLst>
              <a:ext uri="{FF2B5EF4-FFF2-40B4-BE49-F238E27FC236}">
                <a16:creationId xmlns:a16="http://schemas.microsoft.com/office/drawing/2014/main" id="{707726DD-63FE-C39B-EFEC-16B5ED370EA4}"/>
              </a:ext>
            </a:extLst>
          </p:cNvPr>
          <p:cNvSpPr txBox="1"/>
          <p:nvPr/>
        </p:nvSpPr>
        <p:spPr>
          <a:xfrm rot="20622025">
            <a:off x="3523725" y="119488"/>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Precision</a:t>
            </a:r>
            <a:endParaRPr lang="en-US" sz="1600" dirty="0">
              <a:solidFill>
                <a:schemeClr val="accent1">
                  <a:lumMod val="50000"/>
                </a:schemeClr>
              </a:solidFill>
              <a:latin typeface="Futura BdCn BT" panose="020B0706020204020204" pitchFamily="34" charset="0"/>
            </a:endParaRPr>
          </a:p>
        </p:txBody>
      </p:sp>
      <p:sp>
        <p:nvSpPr>
          <p:cNvPr id="21" name="TextBox 20">
            <a:extLst>
              <a:ext uri="{FF2B5EF4-FFF2-40B4-BE49-F238E27FC236}">
                <a16:creationId xmlns:a16="http://schemas.microsoft.com/office/drawing/2014/main" id="{7DBAE8E2-C116-1036-DFA4-456FA11C2240}"/>
              </a:ext>
            </a:extLst>
          </p:cNvPr>
          <p:cNvSpPr txBox="1"/>
          <p:nvPr/>
        </p:nvSpPr>
        <p:spPr>
          <a:xfrm rot="20622025">
            <a:off x="5901422" y="108951"/>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F1-Score</a:t>
            </a:r>
            <a:endParaRPr lang="en-US" sz="1600" dirty="0">
              <a:solidFill>
                <a:schemeClr val="accent1">
                  <a:lumMod val="50000"/>
                </a:schemeClr>
              </a:solidFill>
              <a:latin typeface="Futura BdCn BT" panose="020B0706020204020204" pitchFamily="34" charset="0"/>
            </a:endParaRPr>
          </a:p>
        </p:txBody>
      </p:sp>
      <p:graphicFrame>
        <p:nvGraphicFramePr>
          <p:cNvPr id="27" name="Chart 26">
            <a:extLst>
              <a:ext uri="{FF2B5EF4-FFF2-40B4-BE49-F238E27FC236}">
                <a16:creationId xmlns:a16="http://schemas.microsoft.com/office/drawing/2014/main" id="{73E55952-EA2A-EC53-87DA-9E3B57F87324}"/>
              </a:ext>
            </a:extLst>
          </p:cNvPr>
          <p:cNvGraphicFramePr/>
          <p:nvPr>
            <p:extLst>
              <p:ext uri="{D42A27DB-BD31-4B8C-83A1-F6EECF244321}">
                <p14:modId xmlns:p14="http://schemas.microsoft.com/office/powerpoint/2010/main" val="2349998724"/>
              </p:ext>
            </p:extLst>
          </p:nvPr>
        </p:nvGraphicFramePr>
        <p:xfrm>
          <a:off x="7493815" y="2249434"/>
          <a:ext cx="4698185" cy="4372362"/>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a:extLst>
              <a:ext uri="{FF2B5EF4-FFF2-40B4-BE49-F238E27FC236}">
                <a16:creationId xmlns:a16="http://schemas.microsoft.com/office/drawing/2014/main" id="{D8274D48-0314-FBF5-3AA7-61409BEFF908}"/>
              </a:ext>
            </a:extLst>
          </p:cNvPr>
          <p:cNvSpPr txBox="1"/>
          <p:nvPr/>
        </p:nvSpPr>
        <p:spPr>
          <a:xfrm>
            <a:off x="3176696" y="248675"/>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1" name="TextBox 30">
            <a:extLst>
              <a:ext uri="{FF2B5EF4-FFF2-40B4-BE49-F238E27FC236}">
                <a16:creationId xmlns:a16="http://schemas.microsoft.com/office/drawing/2014/main" id="{FF92EF8C-BE93-3337-D4B1-DAED12AC68CE}"/>
              </a:ext>
            </a:extLst>
          </p:cNvPr>
          <p:cNvSpPr txBox="1"/>
          <p:nvPr/>
        </p:nvSpPr>
        <p:spPr>
          <a:xfrm>
            <a:off x="4300064" y="288782"/>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2" name="TextBox 31">
            <a:extLst>
              <a:ext uri="{FF2B5EF4-FFF2-40B4-BE49-F238E27FC236}">
                <a16:creationId xmlns:a16="http://schemas.microsoft.com/office/drawing/2014/main" id="{8880AF09-C685-21A6-30E8-804C63DE644C}"/>
              </a:ext>
            </a:extLst>
          </p:cNvPr>
          <p:cNvSpPr txBox="1"/>
          <p:nvPr/>
        </p:nvSpPr>
        <p:spPr>
          <a:xfrm>
            <a:off x="6694550" y="328017"/>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3" name="TextBox 32">
            <a:extLst>
              <a:ext uri="{FF2B5EF4-FFF2-40B4-BE49-F238E27FC236}">
                <a16:creationId xmlns:a16="http://schemas.microsoft.com/office/drawing/2014/main" id="{E9A36FFA-7A48-CC5F-97D5-ED8E58695AE5}"/>
              </a:ext>
            </a:extLst>
          </p:cNvPr>
          <p:cNvSpPr txBox="1"/>
          <p:nvPr/>
        </p:nvSpPr>
        <p:spPr>
          <a:xfrm>
            <a:off x="5503600" y="258964"/>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4" name="Rectangle: Diagonal Corners Rounded 33">
            <a:extLst>
              <a:ext uri="{FF2B5EF4-FFF2-40B4-BE49-F238E27FC236}">
                <a16:creationId xmlns:a16="http://schemas.microsoft.com/office/drawing/2014/main" id="{5691FC68-B2FF-9E33-F474-76B4344240CD}"/>
              </a:ext>
            </a:extLst>
          </p:cNvPr>
          <p:cNvSpPr/>
          <p:nvPr/>
        </p:nvSpPr>
        <p:spPr>
          <a:xfrm>
            <a:off x="-78721" y="3196770"/>
            <a:ext cx="7082650" cy="3145295"/>
          </a:xfrm>
          <a:prstGeom prst="round2DiagRect">
            <a:avLst/>
          </a:prstGeom>
          <a:solidFill>
            <a:schemeClr val="bg1">
              <a:lumMod val="85000"/>
            </a:schemeClr>
          </a:solidFill>
          <a:ln>
            <a:noFill/>
          </a:ln>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7033F4C-609B-8AAA-4ACC-BD25DFDBBF8E}"/>
              </a:ext>
            </a:extLst>
          </p:cNvPr>
          <p:cNvSpPr txBox="1"/>
          <p:nvPr/>
        </p:nvSpPr>
        <p:spPr>
          <a:xfrm rot="16200000" flipH="1">
            <a:off x="6683951" y="4218218"/>
            <a:ext cx="1350606" cy="276551"/>
          </a:xfrm>
          <a:prstGeom prst="rect">
            <a:avLst/>
          </a:prstGeom>
          <a:noFill/>
        </p:spPr>
        <p:txBody>
          <a:bodyPr wrap="square" rtlCol="0">
            <a:spAutoFit/>
          </a:bodyPr>
          <a:lstStyle/>
          <a:p>
            <a:pPr algn="ctr"/>
            <a:r>
              <a:rPr lang="en-IN" sz="1197" b="1" dirty="0">
                <a:solidFill>
                  <a:schemeClr val="tx1">
                    <a:lumMod val="65000"/>
                    <a:lumOff val="35000"/>
                  </a:schemeClr>
                </a:solidFill>
              </a:rPr>
              <a:t>Percentage (%)</a:t>
            </a:r>
          </a:p>
        </p:txBody>
      </p:sp>
      <p:sp>
        <p:nvSpPr>
          <p:cNvPr id="7" name="TextBox 6">
            <a:extLst>
              <a:ext uri="{FF2B5EF4-FFF2-40B4-BE49-F238E27FC236}">
                <a16:creationId xmlns:a16="http://schemas.microsoft.com/office/drawing/2014/main" id="{0605A9D0-515F-6AEF-AD95-15417A722477}"/>
              </a:ext>
            </a:extLst>
          </p:cNvPr>
          <p:cNvSpPr txBox="1"/>
          <p:nvPr/>
        </p:nvSpPr>
        <p:spPr>
          <a:xfrm>
            <a:off x="492305" y="3747568"/>
            <a:ext cx="6294574" cy="646331"/>
          </a:xfrm>
          <a:prstGeom prst="rect">
            <a:avLst/>
          </a:prstGeom>
          <a:noFill/>
        </p:spPr>
        <p:txBody>
          <a:bodyPr wrap="square">
            <a:spAutoFit/>
          </a:bodyPr>
          <a:lstStyle/>
          <a:p>
            <a:r>
              <a:rPr lang="en-US" sz="1200" b="1" dirty="0" smtClean="0">
                <a:solidFill>
                  <a:schemeClr val="accent1">
                    <a:lumMod val="75000"/>
                  </a:schemeClr>
                </a:solidFill>
                <a:latin typeface="Century Gothic" panose="020B0502020202020204" pitchFamily="34" charset="0"/>
              </a:rPr>
              <a:t>Decision Tree &amp; Random Forest Classifier </a:t>
            </a:r>
            <a:r>
              <a:rPr lang="en-US" sz="1200" b="1" dirty="0">
                <a:solidFill>
                  <a:schemeClr val="accent1">
                    <a:lumMod val="75000"/>
                  </a:schemeClr>
                </a:solidFill>
                <a:latin typeface="Century Gothic" panose="020B0502020202020204" pitchFamily="34" charset="0"/>
              </a:rPr>
              <a:t>Dominates: </a:t>
            </a:r>
            <a:r>
              <a:rPr lang="en-US" sz="1200" b="1" dirty="0" smtClean="0">
                <a:solidFill>
                  <a:schemeClr val="accent1">
                    <a:lumMod val="75000"/>
                  </a:schemeClr>
                </a:solidFill>
                <a:latin typeface="Century Gothic" panose="020B0502020202020204" pitchFamily="34" charset="0"/>
              </a:rPr>
              <a:t>Both algorithms are excels </a:t>
            </a:r>
            <a:r>
              <a:rPr lang="en-US" sz="1200" b="1" dirty="0">
                <a:solidFill>
                  <a:schemeClr val="accent1">
                    <a:lumMod val="75000"/>
                  </a:schemeClr>
                </a:solidFill>
                <a:latin typeface="Century Gothic" panose="020B0502020202020204" pitchFamily="34" charset="0"/>
              </a:rPr>
              <a:t>with </a:t>
            </a:r>
            <a:r>
              <a:rPr lang="en-US" sz="1200" b="1" dirty="0" smtClean="0">
                <a:solidFill>
                  <a:schemeClr val="accent1">
                    <a:lumMod val="75000"/>
                  </a:schemeClr>
                </a:solidFill>
                <a:latin typeface="Century Gothic" panose="020B0502020202020204" pitchFamily="34" charset="0"/>
              </a:rPr>
              <a:t>100% </a:t>
            </a:r>
            <a:r>
              <a:rPr lang="en-US" sz="1200" b="1" dirty="0">
                <a:solidFill>
                  <a:schemeClr val="accent1">
                    <a:lumMod val="75000"/>
                  </a:schemeClr>
                </a:solidFill>
                <a:latin typeface="Century Gothic" panose="020B0502020202020204" pitchFamily="34" charset="0"/>
              </a:rPr>
              <a:t>accuracy, balanced precision (100%) and recall </a:t>
            </a:r>
            <a:r>
              <a:rPr lang="en-US" sz="1200" b="1" dirty="0" smtClean="0">
                <a:solidFill>
                  <a:schemeClr val="accent1">
                    <a:lumMod val="75000"/>
                  </a:schemeClr>
                </a:solidFill>
                <a:latin typeface="Century Gothic" panose="020B0502020202020204" pitchFamily="34" charset="0"/>
              </a:rPr>
              <a:t>(100%), </a:t>
            </a:r>
            <a:r>
              <a:rPr lang="en-US" sz="1200" b="1" dirty="0">
                <a:solidFill>
                  <a:schemeClr val="accent1">
                    <a:lumMod val="75000"/>
                  </a:schemeClr>
                </a:solidFill>
                <a:latin typeface="Century Gothic" panose="020B0502020202020204" pitchFamily="34" charset="0"/>
              </a:rPr>
              <a:t>showcasing superior overall </a:t>
            </a:r>
            <a:r>
              <a:rPr lang="en-US" sz="1200" b="1" dirty="0" smtClean="0">
                <a:solidFill>
                  <a:schemeClr val="accent1">
                    <a:lumMod val="75000"/>
                  </a:schemeClr>
                </a:solidFill>
                <a:latin typeface="Century Gothic" panose="020B0502020202020204" pitchFamily="34" charset="0"/>
              </a:rPr>
              <a:t>performance</a:t>
            </a:r>
            <a:r>
              <a:rPr lang="en-US" sz="1200" b="1" dirty="0">
                <a:solidFill>
                  <a:schemeClr val="accent1">
                    <a:lumMod val="75000"/>
                  </a:schemeClr>
                </a:solidFill>
                <a:latin typeface="Century Gothic" panose="020B0502020202020204" pitchFamily="34" charset="0"/>
              </a:rPr>
              <a:t>.</a:t>
            </a:r>
            <a:endParaRPr lang="en-IN" sz="1200" b="1" dirty="0">
              <a:solidFill>
                <a:schemeClr val="accent1">
                  <a:lumMod val="7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F8AEE508-49A3-9D7D-FFF2-C02083F7D0E6}"/>
              </a:ext>
            </a:extLst>
          </p:cNvPr>
          <p:cNvSpPr txBox="1"/>
          <p:nvPr/>
        </p:nvSpPr>
        <p:spPr>
          <a:xfrm>
            <a:off x="87727" y="3395587"/>
            <a:ext cx="2930244" cy="338554"/>
          </a:xfrm>
          <a:prstGeom prst="rect">
            <a:avLst/>
          </a:prstGeom>
          <a:noFill/>
        </p:spPr>
        <p:txBody>
          <a:bodyPr wrap="square" rtlCol="0">
            <a:spAutoFit/>
          </a:bodyPr>
          <a:lstStyle/>
          <a:p>
            <a:pPr algn="ctr"/>
            <a:r>
              <a:rPr lang="en-IN" sz="1600" b="1" dirty="0">
                <a:solidFill>
                  <a:schemeClr val="accent1">
                    <a:lumMod val="75000"/>
                  </a:schemeClr>
                </a:solidFill>
                <a:latin typeface="Century Gothic" panose="020B0502020202020204" pitchFamily="34" charset="0"/>
              </a:rPr>
              <a:t>Experimental Results :</a:t>
            </a:r>
          </a:p>
        </p:txBody>
      </p:sp>
      <p:sp>
        <p:nvSpPr>
          <p:cNvPr id="22" name="Rectangle: Rounded Corners 21">
            <a:extLst>
              <a:ext uri="{FF2B5EF4-FFF2-40B4-BE49-F238E27FC236}">
                <a16:creationId xmlns:a16="http://schemas.microsoft.com/office/drawing/2014/main" id="{F4136AEE-70F8-8045-91FD-C77D506C35A2}"/>
              </a:ext>
            </a:extLst>
          </p:cNvPr>
          <p:cNvSpPr/>
          <p:nvPr/>
        </p:nvSpPr>
        <p:spPr>
          <a:xfrm>
            <a:off x="492305" y="3712009"/>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4E7DFE1-5E4D-8555-A2F4-7C6636DB4CF6}"/>
              </a:ext>
            </a:extLst>
          </p:cNvPr>
          <p:cNvSpPr/>
          <p:nvPr/>
        </p:nvSpPr>
        <p:spPr>
          <a:xfrm>
            <a:off x="462566" y="5414736"/>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AF9CBA7-9AA0-AD20-5E53-2299BAC6EFC9}"/>
              </a:ext>
            </a:extLst>
          </p:cNvPr>
          <p:cNvSpPr/>
          <p:nvPr/>
        </p:nvSpPr>
        <p:spPr>
          <a:xfrm>
            <a:off x="492305" y="4534608"/>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7D573016-597B-CBE7-EC1C-4E25491DA11A}"/>
              </a:ext>
            </a:extLst>
          </p:cNvPr>
          <p:cNvSpPr txBox="1"/>
          <p:nvPr/>
        </p:nvSpPr>
        <p:spPr>
          <a:xfrm>
            <a:off x="462566" y="4576316"/>
            <a:ext cx="6294574" cy="461665"/>
          </a:xfrm>
          <a:prstGeom prst="rect">
            <a:avLst/>
          </a:prstGeom>
          <a:noFill/>
        </p:spPr>
        <p:txBody>
          <a:bodyPr wrap="square">
            <a:spAutoFit/>
          </a:bodyPr>
          <a:lstStyle/>
          <a:p>
            <a:r>
              <a:rPr lang="en-US" sz="1200" b="1" dirty="0" smtClean="0">
                <a:solidFill>
                  <a:schemeClr val="accent1">
                    <a:lumMod val="75000"/>
                  </a:schemeClr>
                </a:solidFill>
                <a:latin typeface="Century Gothic" panose="020B0502020202020204" pitchFamily="34" charset="0"/>
              </a:rPr>
              <a:t>Support Vector Machine Tuned Model Consistency</a:t>
            </a:r>
            <a:r>
              <a:rPr lang="en-US" sz="1200" b="1" dirty="0">
                <a:solidFill>
                  <a:schemeClr val="accent1">
                    <a:lumMod val="75000"/>
                  </a:schemeClr>
                </a:solidFill>
                <a:latin typeface="Century Gothic" panose="020B0502020202020204" pitchFamily="34" charset="0"/>
              </a:rPr>
              <a:t>: </a:t>
            </a:r>
            <a:r>
              <a:rPr lang="en-US" sz="1200" b="1" dirty="0" smtClean="0">
                <a:solidFill>
                  <a:schemeClr val="accent1">
                    <a:lumMod val="75000"/>
                  </a:schemeClr>
                </a:solidFill>
                <a:latin typeface="Century Gothic" panose="020B0502020202020204" pitchFamily="34" charset="0"/>
              </a:rPr>
              <a:t>This algorithm </a:t>
            </a:r>
            <a:r>
              <a:rPr lang="en-US" sz="1200" b="1" dirty="0">
                <a:solidFill>
                  <a:schemeClr val="accent1">
                    <a:lumMod val="75000"/>
                  </a:schemeClr>
                </a:solidFill>
                <a:latin typeface="Century Gothic" panose="020B0502020202020204" pitchFamily="34" charset="0"/>
              </a:rPr>
              <a:t>maintain </a:t>
            </a:r>
            <a:r>
              <a:rPr lang="en-US" sz="1200" b="1" dirty="0" smtClean="0">
                <a:solidFill>
                  <a:schemeClr val="accent1">
                    <a:lumMod val="75000"/>
                  </a:schemeClr>
                </a:solidFill>
                <a:latin typeface="Century Gothic" panose="020B0502020202020204" pitchFamily="34" charset="0"/>
              </a:rPr>
              <a:t>95% </a:t>
            </a:r>
            <a:r>
              <a:rPr lang="en-US" sz="1200" b="1" dirty="0">
                <a:solidFill>
                  <a:schemeClr val="accent1">
                    <a:lumMod val="75000"/>
                  </a:schemeClr>
                </a:solidFill>
                <a:latin typeface="Century Gothic" panose="020B0502020202020204" pitchFamily="34" charset="0"/>
              </a:rPr>
              <a:t>accuracy, with </a:t>
            </a:r>
            <a:r>
              <a:rPr lang="en-US" sz="1200" b="1" dirty="0" smtClean="0">
                <a:solidFill>
                  <a:schemeClr val="accent1">
                    <a:lumMod val="75000"/>
                  </a:schemeClr>
                </a:solidFill>
                <a:latin typeface="Century Gothic" panose="020B0502020202020204" pitchFamily="34" charset="0"/>
              </a:rPr>
              <a:t>SVM having </a:t>
            </a:r>
            <a:r>
              <a:rPr lang="en-US" sz="1200" b="1" dirty="0">
                <a:solidFill>
                  <a:schemeClr val="accent1">
                    <a:lumMod val="75000"/>
                  </a:schemeClr>
                </a:solidFill>
                <a:latin typeface="Century Gothic" panose="020B0502020202020204" pitchFamily="34" charset="0"/>
              </a:rPr>
              <a:t>higher precision </a:t>
            </a:r>
            <a:r>
              <a:rPr lang="en-US" sz="1200" b="1" dirty="0" smtClean="0">
                <a:solidFill>
                  <a:schemeClr val="accent1">
                    <a:lumMod val="75000"/>
                  </a:schemeClr>
                </a:solidFill>
                <a:latin typeface="Century Gothic" panose="020B0502020202020204" pitchFamily="34" charset="0"/>
              </a:rPr>
              <a:t>(91%) </a:t>
            </a:r>
            <a:r>
              <a:rPr lang="en-US" sz="1200" b="1" dirty="0">
                <a:solidFill>
                  <a:schemeClr val="accent1">
                    <a:lumMod val="75000"/>
                  </a:schemeClr>
                </a:solidFill>
                <a:latin typeface="Century Gothic" panose="020B0502020202020204" pitchFamily="34" charset="0"/>
              </a:rPr>
              <a:t>and </a:t>
            </a:r>
            <a:r>
              <a:rPr lang="en-US" sz="1200" b="1" dirty="0" smtClean="0">
                <a:solidFill>
                  <a:schemeClr val="accent1">
                    <a:lumMod val="75000"/>
                  </a:schemeClr>
                </a:solidFill>
                <a:latin typeface="Century Gothic" panose="020B0502020202020204" pitchFamily="34" charset="0"/>
              </a:rPr>
              <a:t>higher </a:t>
            </a:r>
            <a:r>
              <a:rPr lang="en-US" sz="1200" b="1" dirty="0">
                <a:solidFill>
                  <a:schemeClr val="accent1">
                    <a:lumMod val="75000"/>
                  </a:schemeClr>
                </a:solidFill>
                <a:latin typeface="Century Gothic" panose="020B0502020202020204" pitchFamily="34" charset="0"/>
              </a:rPr>
              <a:t>recall </a:t>
            </a:r>
            <a:r>
              <a:rPr lang="en-US" sz="1200" b="1" dirty="0" smtClean="0">
                <a:solidFill>
                  <a:schemeClr val="accent1">
                    <a:lumMod val="75000"/>
                  </a:schemeClr>
                </a:solidFill>
                <a:latin typeface="Century Gothic" panose="020B0502020202020204" pitchFamily="34" charset="0"/>
              </a:rPr>
              <a:t>also (94%).</a:t>
            </a:r>
            <a:endParaRPr lang="en-IN" sz="1200" b="1" dirty="0">
              <a:solidFill>
                <a:schemeClr val="accent1">
                  <a:lumMod val="75000"/>
                </a:schemeClr>
              </a:solidFill>
              <a:latin typeface="Century Gothic" panose="020B0502020202020204" pitchFamily="34" charset="0"/>
            </a:endParaRPr>
          </a:p>
        </p:txBody>
      </p:sp>
      <p:sp>
        <p:nvSpPr>
          <p:cNvPr id="26" name="TextBox 25">
            <a:extLst>
              <a:ext uri="{FF2B5EF4-FFF2-40B4-BE49-F238E27FC236}">
                <a16:creationId xmlns:a16="http://schemas.microsoft.com/office/drawing/2014/main" id="{516C48C9-89FD-B240-65CA-1EAECE504EF1}"/>
              </a:ext>
            </a:extLst>
          </p:cNvPr>
          <p:cNvSpPr txBox="1"/>
          <p:nvPr/>
        </p:nvSpPr>
        <p:spPr>
          <a:xfrm>
            <a:off x="462566" y="5431527"/>
            <a:ext cx="6294574" cy="461665"/>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Logistic Regression: LR achieves </a:t>
            </a:r>
            <a:r>
              <a:rPr lang="en-US" sz="1200" b="1" dirty="0" smtClean="0">
                <a:solidFill>
                  <a:schemeClr val="accent1">
                    <a:lumMod val="75000"/>
                  </a:schemeClr>
                </a:solidFill>
                <a:latin typeface="Century Gothic" panose="020B0502020202020204" pitchFamily="34" charset="0"/>
              </a:rPr>
              <a:t>96% </a:t>
            </a:r>
            <a:r>
              <a:rPr lang="en-US" sz="1200" b="1" dirty="0">
                <a:solidFill>
                  <a:schemeClr val="accent1">
                    <a:lumMod val="75000"/>
                  </a:schemeClr>
                </a:solidFill>
                <a:latin typeface="Century Gothic" panose="020B0502020202020204" pitchFamily="34" charset="0"/>
              </a:rPr>
              <a:t>accuracy and </a:t>
            </a:r>
            <a:r>
              <a:rPr lang="en-US" sz="1200" b="1" dirty="0" smtClean="0">
                <a:solidFill>
                  <a:schemeClr val="accent1">
                    <a:lumMod val="75000"/>
                  </a:schemeClr>
                </a:solidFill>
                <a:latin typeface="Century Gothic" panose="020B0502020202020204" pitchFamily="34" charset="0"/>
              </a:rPr>
              <a:t>precision (93%) and </a:t>
            </a:r>
            <a:r>
              <a:rPr lang="en-US" sz="1200" b="1" dirty="0" err="1" smtClean="0">
                <a:solidFill>
                  <a:schemeClr val="accent1">
                    <a:lumMod val="75000"/>
                  </a:schemeClr>
                </a:solidFill>
                <a:latin typeface="Century Gothic" panose="020B0502020202020204" pitchFamily="34" charset="0"/>
              </a:rPr>
              <a:t>heigher</a:t>
            </a:r>
            <a:r>
              <a:rPr lang="en-US" sz="1200" b="1" dirty="0" smtClean="0">
                <a:solidFill>
                  <a:schemeClr val="accent1">
                    <a:lumMod val="75000"/>
                  </a:schemeClr>
                </a:solidFill>
                <a:latin typeface="Century Gothic" panose="020B0502020202020204" pitchFamily="34" charset="0"/>
              </a:rPr>
              <a:t> </a:t>
            </a:r>
            <a:r>
              <a:rPr lang="en-US" sz="1200" b="1" dirty="0">
                <a:solidFill>
                  <a:schemeClr val="accent1">
                    <a:lumMod val="75000"/>
                  </a:schemeClr>
                </a:solidFill>
                <a:latin typeface="Century Gothic" panose="020B0502020202020204" pitchFamily="34" charset="0"/>
              </a:rPr>
              <a:t>recall </a:t>
            </a:r>
            <a:r>
              <a:rPr lang="en-US" sz="1200" b="1" dirty="0" smtClean="0">
                <a:solidFill>
                  <a:schemeClr val="accent1">
                    <a:lumMod val="75000"/>
                  </a:schemeClr>
                </a:solidFill>
                <a:latin typeface="Century Gothic" panose="020B0502020202020204" pitchFamily="34" charset="0"/>
              </a:rPr>
              <a:t>(94%).</a:t>
            </a:r>
            <a:endParaRPr lang="en-US" sz="1200" b="1" dirty="0">
              <a:solidFill>
                <a:schemeClr val="accent1">
                  <a:lumMod val="75000"/>
                </a:schemeClr>
              </a:solidFill>
              <a:latin typeface="Century Gothic" panose="020B0502020202020204" pitchFamily="34" charset="0"/>
            </a:endParaRPr>
          </a:p>
        </p:txBody>
      </p:sp>
      <p:sp>
        <p:nvSpPr>
          <p:cNvPr id="28" name="TextBox 27">
            <a:extLst>
              <a:ext uri="{FF2B5EF4-FFF2-40B4-BE49-F238E27FC236}">
                <a16:creationId xmlns:a16="http://schemas.microsoft.com/office/drawing/2014/main" id="{2EB1AD50-F1C5-4D35-A79A-8AB52C829E3B}"/>
              </a:ext>
            </a:extLst>
          </p:cNvPr>
          <p:cNvSpPr txBox="1"/>
          <p:nvPr/>
        </p:nvSpPr>
        <p:spPr>
          <a:xfrm>
            <a:off x="8951870" y="272427"/>
            <a:ext cx="1752641" cy="307777"/>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xmln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1400" dirty="0">
                <a:solidFill>
                  <a:schemeClr val="accent1">
                    <a:lumMod val="75000"/>
                  </a:schemeClr>
                </a:solidFill>
                <a:latin typeface="Century Gothic" panose="020B0502020202020204" pitchFamily="34" charset="0"/>
              </a:rPr>
              <a:t>Understanding</a:t>
            </a:r>
          </a:p>
        </p:txBody>
      </p:sp>
      <p:sp>
        <p:nvSpPr>
          <p:cNvPr id="43" name="TextBox 42">
            <a:extLst>
              <a:ext uri="{FF2B5EF4-FFF2-40B4-BE49-F238E27FC236}">
                <a16:creationId xmlns:a16="http://schemas.microsoft.com/office/drawing/2014/main" id="{53BC8DA9-C267-8857-248F-F3DA9CAF2417}"/>
              </a:ext>
            </a:extLst>
          </p:cNvPr>
          <p:cNvSpPr txBox="1"/>
          <p:nvPr/>
        </p:nvSpPr>
        <p:spPr>
          <a:xfrm>
            <a:off x="7703401" y="1146411"/>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Recall: </a:t>
            </a:r>
            <a:r>
              <a:rPr lang="en-US" sz="1100" dirty="0">
                <a:solidFill>
                  <a:schemeClr val="accent1">
                    <a:lumMod val="75000"/>
                  </a:schemeClr>
                </a:solidFill>
                <a:latin typeface="Century Gothic" panose="020B0502020202020204" pitchFamily="34" charset="0"/>
              </a:rPr>
              <a:t>Recall: The ability of a model to find all the relevant cases</a:t>
            </a:r>
          </a:p>
        </p:txBody>
      </p:sp>
      <p:sp>
        <p:nvSpPr>
          <p:cNvPr id="44" name="TextBox 43">
            <a:extLst>
              <a:ext uri="{FF2B5EF4-FFF2-40B4-BE49-F238E27FC236}">
                <a16:creationId xmlns:a16="http://schemas.microsoft.com/office/drawing/2014/main" id="{458EAD4D-CD6C-DD88-7FE9-6B9659F8A6FD}"/>
              </a:ext>
            </a:extLst>
          </p:cNvPr>
          <p:cNvSpPr txBox="1"/>
          <p:nvPr/>
        </p:nvSpPr>
        <p:spPr>
          <a:xfrm>
            <a:off x="7682477" y="709728"/>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Precision: </a:t>
            </a:r>
            <a:r>
              <a:rPr lang="en-US" sz="1100" dirty="0">
                <a:solidFill>
                  <a:schemeClr val="accent1">
                    <a:lumMod val="75000"/>
                  </a:schemeClr>
                </a:solidFill>
                <a:latin typeface="Century Gothic" panose="020B0502020202020204" pitchFamily="34" charset="0"/>
              </a:rPr>
              <a:t>The accuracy of the model when it claims to have found something.</a:t>
            </a:r>
            <a:endParaRPr lang="en-IN" dirty="0"/>
          </a:p>
        </p:txBody>
      </p:sp>
      <p:sp>
        <p:nvSpPr>
          <p:cNvPr id="45" name="TextBox 44">
            <a:extLst>
              <a:ext uri="{FF2B5EF4-FFF2-40B4-BE49-F238E27FC236}">
                <a16:creationId xmlns:a16="http://schemas.microsoft.com/office/drawing/2014/main" id="{EF52BF4E-A450-7E67-8692-0F7D7F70500B}"/>
              </a:ext>
            </a:extLst>
          </p:cNvPr>
          <p:cNvSpPr txBox="1"/>
          <p:nvPr/>
        </p:nvSpPr>
        <p:spPr>
          <a:xfrm>
            <a:off x="7724325" y="1577298"/>
            <a:ext cx="4399980" cy="600164"/>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F1 Score: </a:t>
            </a:r>
            <a:r>
              <a:rPr lang="en-US" sz="1100" dirty="0">
                <a:solidFill>
                  <a:schemeClr val="accent1">
                    <a:lumMod val="75000"/>
                  </a:schemeClr>
                </a:solidFill>
                <a:latin typeface="Century Gothic" panose="020B0502020202020204" pitchFamily="34" charset="0"/>
              </a:rPr>
              <a:t>A balance between recall and precision, useful when both false positives and false negatives need to be minimized.</a:t>
            </a:r>
            <a:endParaRPr lang="en-IN" dirty="0"/>
          </a:p>
        </p:txBody>
      </p:sp>
    </p:spTree>
    <p:extLst>
      <p:ext uri="{BB962C8B-B14F-4D97-AF65-F5344CB8AC3E}">
        <p14:creationId xmlns:p14="http://schemas.microsoft.com/office/powerpoint/2010/main" val="2289692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BC6C97B8-9238-71D2-5C46-D7E2744F748D}"/>
              </a:ext>
            </a:extLst>
          </p:cNvPr>
          <p:cNvSpPr txBox="1"/>
          <p:nvPr/>
        </p:nvSpPr>
        <p:spPr>
          <a:xfrm>
            <a:off x="0" y="-98967"/>
            <a:ext cx="11887200" cy="110799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6600" b="1" dirty="0">
                <a:solidFill>
                  <a:schemeClr val="accent1">
                    <a:lumMod val="75000"/>
                  </a:schemeClr>
                </a:solidFill>
                <a:latin typeface="Goudy Old Style" panose="02020502050305020303" pitchFamily="18" charset="0"/>
                <a:ea typeface="+mj-ea"/>
                <a:cs typeface="+mj-cs"/>
              </a:rPr>
              <a:t>Conclusion</a:t>
            </a:r>
          </a:p>
        </p:txBody>
      </p:sp>
      <p:sp>
        <p:nvSpPr>
          <p:cNvPr id="4" name="TextBox 3">
            <a:extLst>
              <a:ext uri="{FF2B5EF4-FFF2-40B4-BE49-F238E27FC236}">
                <a16:creationId xmlns:a16="http://schemas.microsoft.com/office/drawing/2014/main" id="{08B95447-3331-FA24-5BD8-697BB95D9556}"/>
              </a:ext>
            </a:extLst>
          </p:cNvPr>
          <p:cNvSpPr txBox="1"/>
          <p:nvPr/>
        </p:nvSpPr>
        <p:spPr>
          <a:xfrm>
            <a:off x="100013" y="782388"/>
            <a:ext cx="2881516" cy="538609"/>
          </a:xfrm>
          <a:prstGeom prst="rect">
            <a:avLst/>
          </a:prstGeom>
          <a:noFill/>
        </p:spPr>
        <p:txBody>
          <a:bodyPr wrap="square">
            <a:spAutoFit/>
          </a:bodyPr>
          <a:lstStyle/>
          <a:p>
            <a:pPr algn="ctr"/>
            <a:r>
              <a:rPr lang="en-IN" sz="2900" b="1" dirty="0" smtClean="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1. 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5" name="TextBox 4">
            <a:extLst>
              <a:ext uri="{FF2B5EF4-FFF2-40B4-BE49-F238E27FC236}">
                <a16:creationId xmlns:a16="http://schemas.microsoft.com/office/drawing/2014/main" id="{D641FFE2-56B9-43B3-2AE5-3DEA6416494D}"/>
              </a:ext>
            </a:extLst>
          </p:cNvPr>
          <p:cNvSpPr txBox="1"/>
          <p:nvPr/>
        </p:nvSpPr>
        <p:spPr>
          <a:xfrm>
            <a:off x="0" y="1567880"/>
            <a:ext cx="12192000" cy="5262979"/>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pPr marL="285750" indent="-285750">
              <a:buFont typeface="Wingdings" panose="05000000000000000000" pitchFamily="2" charset="2"/>
              <a:buChar char="Ø"/>
            </a:pPr>
            <a:r>
              <a:rPr lang="en-US" sz="1600" dirty="0">
                <a:effectLst/>
              </a:rPr>
              <a:t>The most influential feature found was </a:t>
            </a:r>
            <a:r>
              <a:rPr lang="en-US" sz="1600" dirty="0" smtClean="0">
                <a:effectLst/>
              </a:rPr>
              <a:t>‘</a:t>
            </a:r>
            <a:r>
              <a:rPr lang="en-US" sz="1600" dirty="0" err="1" smtClean="0">
                <a:effectLst/>
              </a:rPr>
              <a:t>num_voted_users</a:t>
            </a:r>
            <a:r>
              <a:rPr lang="en-US" sz="1600" dirty="0" smtClean="0">
                <a:effectLst/>
              </a:rPr>
              <a:t>’ </a:t>
            </a:r>
            <a:r>
              <a:rPr lang="en-US" sz="1600" dirty="0">
                <a:effectLst/>
              </a:rPr>
              <a:t>showing the strongest positive correlation (~0.8) with ‘</a:t>
            </a:r>
            <a:r>
              <a:rPr lang="en-US" sz="1600" dirty="0" err="1">
                <a:effectLst/>
              </a:rPr>
              <a:t>imdb_score</a:t>
            </a:r>
            <a:r>
              <a:rPr lang="en-US" sz="1600" dirty="0" smtClean="0">
                <a:effectLst/>
              </a:rPr>
              <a:t>’</a:t>
            </a:r>
            <a:r>
              <a:rPr lang="en-US" sz="1600" b="0" dirty="0" smtClean="0">
                <a:effectLst/>
              </a:rPr>
              <a:t>. </a:t>
            </a:r>
            <a:r>
              <a:rPr lang="en-US" sz="1600" dirty="0">
                <a:effectLst/>
              </a:rPr>
              <a:t>— </a:t>
            </a:r>
            <a:r>
              <a:rPr lang="en-US" sz="1600" dirty="0" smtClean="0">
                <a:effectLst/>
              </a:rPr>
              <a:t>&gt; making </a:t>
            </a:r>
            <a:r>
              <a:rPr lang="en-US" sz="1600" dirty="0">
                <a:effectLst/>
              </a:rPr>
              <a:t>it the most powerful predictor of movie success.</a:t>
            </a:r>
            <a:endParaRPr lang="en-US" sz="1600" b="0" dirty="0" smtClean="0">
              <a:effectLst/>
            </a:endParaRPr>
          </a:p>
          <a:p>
            <a:pPr marL="285750" indent="-285750">
              <a:buFont typeface="Wingdings" panose="05000000000000000000" pitchFamily="2" charset="2"/>
              <a:buChar char="Ø"/>
            </a:pPr>
            <a:endParaRPr lang="en-US" sz="1600" b="0" dirty="0">
              <a:effectLst/>
            </a:endParaRPr>
          </a:p>
          <a:p>
            <a:pPr marL="285750" indent="-285750">
              <a:buFont typeface="Wingdings" panose="05000000000000000000" pitchFamily="2" charset="2"/>
              <a:buChar char="Ø"/>
            </a:pPr>
            <a:r>
              <a:rPr lang="en-US" sz="1600" dirty="0">
                <a:effectLst/>
              </a:rPr>
              <a:t>Other significant features included</a:t>
            </a:r>
            <a:r>
              <a:rPr lang="en-US" sz="1600" dirty="0" smtClean="0">
                <a:effectLst/>
              </a:rPr>
              <a:t>:</a:t>
            </a:r>
          </a:p>
          <a:p>
            <a:r>
              <a:rPr lang="en-US" sz="1600" dirty="0">
                <a:effectLst/>
              </a:rPr>
              <a:t> </a:t>
            </a:r>
            <a:r>
              <a:rPr lang="en-US" sz="1600" dirty="0" smtClean="0">
                <a:effectLst/>
              </a:rPr>
              <a:t>    “ </a:t>
            </a:r>
            <a:r>
              <a:rPr lang="en-US" sz="1600" dirty="0" err="1" smtClean="0">
                <a:effectLst/>
              </a:rPr>
              <a:t>imdb_score</a:t>
            </a:r>
            <a:r>
              <a:rPr lang="en-US" sz="1600" dirty="0">
                <a:effectLst/>
              </a:rPr>
              <a:t>, </a:t>
            </a:r>
            <a:r>
              <a:rPr lang="en-US" sz="1600" dirty="0" err="1" smtClean="0">
                <a:effectLst/>
              </a:rPr>
              <a:t>movie_facebook_likes</a:t>
            </a:r>
            <a:r>
              <a:rPr lang="en-US" sz="1600" dirty="0">
                <a:effectLst/>
              </a:rPr>
              <a:t>, </a:t>
            </a:r>
            <a:r>
              <a:rPr lang="en-US" sz="1600" dirty="0" err="1" smtClean="0">
                <a:effectLst/>
              </a:rPr>
              <a:t>cast_total_facebook_likes</a:t>
            </a:r>
            <a:r>
              <a:rPr lang="en-US" sz="1600" dirty="0">
                <a:effectLst/>
              </a:rPr>
              <a:t>, </a:t>
            </a:r>
            <a:r>
              <a:rPr lang="en-US" sz="1600" dirty="0" err="1" smtClean="0">
                <a:effectLst/>
              </a:rPr>
              <a:t>num_critic_for_reviews</a:t>
            </a:r>
            <a:r>
              <a:rPr lang="en-US" sz="1600" dirty="0">
                <a:effectLst/>
              </a:rPr>
              <a:t>, duration and </a:t>
            </a:r>
            <a:r>
              <a:rPr lang="en-US" sz="1600" dirty="0" smtClean="0">
                <a:effectLst/>
              </a:rPr>
              <a:t>gross “.</a:t>
            </a:r>
            <a:endParaRPr lang="en-US" sz="1600" b="0" dirty="0" smtClean="0">
              <a:effectLst/>
            </a:endParaRPr>
          </a:p>
          <a:p>
            <a:pPr marL="285750" indent="-285750">
              <a:buFont typeface="Wingdings" panose="05000000000000000000" pitchFamily="2" charset="2"/>
              <a:buChar char="Ø"/>
            </a:pPr>
            <a:endParaRPr lang="en-US" sz="1600" b="0" dirty="0">
              <a:effectLst/>
            </a:endParaRPr>
          </a:p>
          <a:p>
            <a:pPr marL="285750" indent="-285750">
              <a:buFont typeface="Wingdings" panose="05000000000000000000" pitchFamily="2" charset="2"/>
              <a:buChar char="Ø"/>
            </a:pPr>
            <a:r>
              <a:rPr lang="en-US" sz="1600" dirty="0">
                <a:effectLst/>
              </a:rPr>
              <a:t>Based on our step-by-step model comparison</a:t>
            </a:r>
            <a:r>
              <a:rPr lang="en-US" sz="1600" dirty="0" smtClean="0">
                <a:effectLst/>
              </a:rPr>
              <a:t>:</a:t>
            </a:r>
          </a:p>
          <a:p>
            <a:pPr marL="742950" lvl="1" indent="-285750">
              <a:buFont typeface="Wingdings" panose="05000000000000000000" pitchFamily="2" charset="2"/>
              <a:buChar char="Ø"/>
            </a:pPr>
            <a:r>
              <a:rPr lang="en-US" sz="2000" b="1" dirty="0"/>
              <a:t>Decision Tree gave 100% accuracy on the test set after </a:t>
            </a:r>
            <a:r>
              <a:rPr lang="en-US" sz="2000" b="1" dirty="0" err="1"/>
              <a:t>hyperparameter</a:t>
            </a:r>
            <a:r>
              <a:rPr lang="en-US" sz="2000" b="1" dirty="0"/>
              <a:t> tuning</a:t>
            </a:r>
            <a:r>
              <a:rPr lang="en-US" sz="2000" b="1" dirty="0" smtClean="0"/>
              <a:t>.</a:t>
            </a:r>
          </a:p>
          <a:p>
            <a:pPr marL="742950" lvl="1" indent="-285750">
              <a:buFont typeface="Wingdings" panose="05000000000000000000" pitchFamily="2" charset="2"/>
              <a:buChar char="Ø"/>
            </a:pPr>
            <a:r>
              <a:rPr lang="en-US" sz="2000" b="1" dirty="0"/>
              <a:t>Random Forest also gave 100% accuracy, showing strong generalization ability</a:t>
            </a:r>
            <a:r>
              <a:rPr lang="en-US" sz="2000" b="1" dirty="0" smtClean="0"/>
              <a:t>.</a:t>
            </a:r>
          </a:p>
          <a:p>
            <a:pPr marL="742950" lvl="1" indent="-285750">
              <a:buFont typeface="Wingdings" panose="05000000000000000000" pitchFamily="2" charset="2"/>
              <a:buChar char="Ø"/>
            </a:pPr>
            <a:r>
              <a:rPr lang="en-US" sz="2000" b="1" dirty="0"/>
              <a:t>Logistic Regression performed well but slightly behind tree-based models</a:t>
            </a:r>
            <a:r>
              <a:rPr lang="en-US" sz="2000" b="1" dirty="0" smtClean="0"/>
              <a:t>.</a:t>
            </a:r>
          </a:p>
          <a:p>
            <a:pPr marL="742950" lvl="1" indent="-285750">
              <a:buFont typeface="Wingdings" panose="05000000000000000000" pitchFamily="2" charset="2"/>
              <a:buChar char="Ø"/>
            </a:pPr>
            <a:r>
              <a:rPr lang="en-US" sz="2000" b="1" dirty="0"/>
              <a:t>SVM showed strong performance, but with higher computation time</a:t>
            </a:r>
            <a:r>
              <a:rPr lang="en-US" sz="2000" b="1" dirty="0" smtClean="0"/>
              <a:t>.</a:t>
            </a:r>
          </a:p>
          <a:p>
            <a:pPr marL="742950" lvl="1" indent="-285750">
              <a:buFont typeface="Wingdings" panose="05000000000000000000" pitchFamily="2" charset="2"/>
              <a:buChar char="Ø"/>
            </a:pPr>
            <a:endParaRPr lang="en-US" sz="1600" b="0" dirty="0"/>
          </a:p>
          <a:p>
            <a:pPr marL="285750" indent="-285750">
              <a:buFont typeface="Wingdings" panose="05000000000000000000" pitchFamily="2" charset="2"/>
              <a:buChar char="Ø"/>
            </a:pPr>
            <a:r>
              <a:rPr lang="en-US" sz="1600" dirty="0">
                <a:effectLst/>
              </a:rPr>
              <a:t>Outliers were treated using Box-Cox Transformation instead of removal, due to small dataset size and algorithm sensitivity</a:t>
            </a:r>
            <a:r>
              <a:rPr lang="en-US" sz="1600" dirty="0" smtClean="0">
                <a:effectLst/>
              </a:rPr>
              <a:t>.</a:t>
            </a:r>
          </a:p>
          <a:p>
            <a:pPr marL="285750" indent="-285750">
              <a:buFont typeface="Wingdings" panose="05000000000000000000" pitchFamily="2" charset="2"/>
              <a:buChar char="Ø"/>
            </a:pPr>
            <a:endParaRPr lang="en-US" sz="1600" dirty="0">
              <a:effectLst/>
            </a:endParaRPr>
          </a:p>
          <a:p>
            <a:pPr marL="285750" indent="-285750">
              <a:buFont typeface="Wingdings" panose="05000000000000000000" pitchFamily="2" charset="2"/>
              <a:buChar char="Ø"/>
            </a:pPr>
            <a:r>
              <a:rPr lang="en-US" sz="1600" dirty="0">
                <a:effectLst/>
              </a:rPr>
              <a:t>One-Hot Encoding was used for nominal variables (like genres, language, </a:t>
            </a:r>
            <a:r>
              <a:rPr lang="en-US" sz="1600" dirty="0" smtClean="0">
                <a:effectLst/>
              </a:rPr>
              <a:t>country ).</a:t>
            </a:r>
          </a:p>
          <a:p>
            <a:pPr marL="285750" indent="-285750">
              <a:buFont typeface="Wingdings" panose="05000000000000000000" pitchFamily="2" charset="2"/>
              <a:buChar char="Ø"/>
            </a:pPr>
            <a:endParaRPr lang="en-US" sz="1600" dirty="0">
              <a:effectLst/>
            </a:endParaRPr>
          </a:p>
          <a:p>
            <a:pPr marL="285750" indent="-285750">
              <a:buFont typeface="Wingdings" panose="05000000000000000000" pitchFamily="2" charset="2"/>
              <a:buChar char="Ø"/>
            </a:pPr>
            <a:r>
              <a:rPr lang="en-US" sz="1600" dirty="0">
                <a:effectLst/>
              </a:rPr>
              <a:t>Feature scaling was applied using pipelines, especially for models like Logistic Regression and SVM</a:t>
            </a:r>
            <a:r>
              <a:rPr lang="en-US" sz="1600" dirty="0" smtClean="0">
                <a:effectLst/>
              </a:rPr>
              <a:t>.</a:t>
            </a:r>
          </a:p>
          <a:p>
            <a:pPr marL="285750" indent="-285750">
              <a:buFont typeface="Wingdings" panose="05000000000000000000" pitchFamily="2" charset="2"/>
              <a:buChar char="Ø"/>
            </a:pPr>
            <a:endParaRPr lang="en-US" sz="1600" dirty="0">
              <a:effectLst/>
            </a:endParaRPr>
          </a:p>
          <a:p>
            <a:pPr marL="285750" indent="-285750">
              <a:buFont typeface="Wingdings" panose="05000000000000000000" pitchFamily="2" charset="2"/>
              <a:buChar char="Ø"/>
            </a:pPr>
            <a:r>
              <a:rPr lang="en-US" sz="1600" dirty="0">
                <a:effectLst/>
              </a:rPr>
              <a:t>Final model evaluation was done using cross-validation and confusion matrices for each algorithm.</a:t>
            </a:r>
            <a:endParaRPr lang="en-US" sz="1600" dirty="0" smtClean="0">
              <a:effectLst/>
            </a:endParaRPr>
          </a:p>
        </p:txBody>
      </p:sp>
    </p:spTree>
    <p:extLst>
      <p:ext uri="{BB962C8B-B14F-4D97-AF65-F5344CB8AC3E}">
        <p14:creationId xmlns:p14="http://schemas.microsoft.com/office/powerpoint/2010/main" val="361700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543B75B-7229-675E-15FD-FA75A5CF6842}"/>
              </a:ext>
            </a:extLst>
          </p:cNvPr>
          <p:cNvPicPr>
            <a:picLocks noChangeAspect="1"/>
          </p:cNvPicPr>
          <p:nvPr/>
        </p:nvPicPr>
        <p:blipFill>
          <a:blip r:embed="rId2" cstate="hqprint">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1578116" y="589947"/>
            <a:ext cx="540000" cy="540000"/>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2" name="TextBox 21">
            <a:extLst>
              <a:ext uri="{FF2B5EF4-FFF2-40B4-BE49-F238E27FC236}">
                <a16:creationId xmlns:a16="http://schemas.microsoft.com/office/drawing/2014/main" id="{CA52768D-AB0D-A548-F8F5-C26A9B166449}"/>
              </a:ext>
            </a:extLst>
          </p:cNvPr>
          <p:cNvSpPr txBox="1"/>
          <p:nvPr/>
        </p:nvSpPr>
        <p:spPr>
          <a:xfrm>
            <a:off x="-57637" y="254433"/>
            <a:ext cx="2808312"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smtClean="0"/>
              <a:t>2. Limitations</a:t>
            </a:r>
            <a:endParaRPr lang="en-IN" sz="2800" dirty="0"/>
          </a:p>
        </p:txBody>
      </p:sp>
      <p:sp>
        <p:nvSpPr>
          <p:cNvPr id="24" name="TextBox 23">
            <a:extLst>
              <a:ext uri="{FF2B5EF4-FFF2-40B4-BE49-F238E27FC236}">
                <a16:creationId xmlns:a16="http://schemas.microsoft.com/office/drawing/2014/main" id="{DC40A6D1-65E7-1286-F884-CD253FBB6B3A}"/>
              </a:ext>
            </a:extLst>
          </p:cNvPr>
          <p:cNvSpPr txBox="1"/>
          <p:nvPr/>
        </p:nvSpPr>
        <p:spPr>
          <a:xfrm>
            <a:off x="0" y="859947"/>
            <a:ext cx="12192000" cy="2447925"/>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pPr marL="285750" indent="-285750">
              <a:buFont typeface="Wingdings" panose="05000000000000000000" pitchFamily="2" charset="2"/>
              <a:buChar char="Ø"/>
            </a:pPr>
            <a:r>
              <a:rPr lang="en-US" b="1" dirty="0">
                <a:latin typeface="Tw Cen MT" panose="020B0602020104020603"/>
              </a:rPr>
              <a:t>Dataset was relatively small, limiting the generalizability of results</a:t>
            </a:r>
            <a:r>
              <a:rPr lang="en-US" b="1" dirty="0" smtClean="0">
                <a:latin typeface="Tw Cen MT" panose="020B0602020104020603"/>
              </a:rPr>
              <a:t>.</a:t>
            </a:r>
          </a:p>
          <a:p>
            <a:pPr marL="285750" indent="-285750">
              <a:buFont typeface="Wingdings" panose="05000000000000000000" pitchFamily="2" charset="2"/>
              <a:buChar char="Ø"/>
            </a:pPr>
            <a:endParaRPr lang="en-US" b="1" dirty="0">
              <a:solidFill>
                <a:schemeClr val="accent1">
                  <a:lumMod val="50000"/>
                </a:schemeClr>
              </a:solidFill>
              <a:effectLst>
                <a:outerShdw blurRad="38100" dist="38100" dir="2700000" algn="tl">
                  <a:srgbClr val="000000">
                    <a:alpha val="43137"/>
                  </a:srgbClr>
                </a:outerShdw>
              </a:effectLst>
              <a:latin typeface="Tw Cen MT" panose="020B0602020104020603"/>
            </a:endParaRPr>
          </a:p>
          <a:p>
            <a:pPr marL="285750" indent="-285750">
              <a:buFont typeface="Wingdings" panose="05000000000000000000" pitchFamily="2" charset="2"/>
              <a:buChar char="Ø"/>
            </a:pPr>
            <a:r>
              <a:rPr lang="en-US" b="1" dirty="0">
                <a:latin typeface="Tw Cen MT" panose="020B0602020104020603"/>
              </a:rPr>
              <a:t>Some features like gross, budget, </a:t>
            </a:r>
            <a:r>
              <a:rPr lang="en-US" b="1" dirty="0" err="1" smtClean="0">
                <a:latin typeface="Tw Cen MT" panose="020B0602020104020603"/>
              </a:rPr>
              <a:t>facenumber_in_poster</a:t>
            </a:r>
            <a:r>
              <a:rPr lang="en-US" b="1" dirty="0">
                <a:latin typeface="Tw Cen MT" panose="020B0602020104020603"/>
              </a:rPr>
              <a:t> and </a:t>
            </a:r>
            <a:r>
              <a:rPr lang="en-US" b="1" dirty="0" err="1" smtClean="0">
                <a:latin typeface="Tw Cen MT" panose="020B0602020104020603"/>
              </a:rPr>
              <a:t>content_rating</a:t>
            </a:r>
            <a:r>
              <a:rPr lang="en-US" b="1" dirty="0">
                <a:latin typeface="Tw Cen MT" panose="020B0602020104020603"/>
              </a:rPr>
              <a:t> had missing values, which were imputed, possibly affecting model reliability</a:t>
            </a:r>
            <a:r>
              <a:rPr lang="en-US" b="1" dirty="0" smtClean="0">
                <a:latin typeface="Tw Cen MT" panose="020B0602020104020603"/>
              </a:rPr>
              <a:t>.</a:t>
            </a:r>
          </a:p>
          <a:p>
            <a:pPr marL="285750" indent="-285750">
              <a:buFont typeface="Wingdings" panose="05000000000000000000" pitchFamily="2" charset="2"/>
              <a:buChar char="Ø"/>
            </a:pPr>
            <a:endParaRPr lang="en-US" b="1" dirty="0">
              <a:solidFill>
                <a:schemeClr val="accent1">
                  <a:lumMod val="50000"/>
                </a:schemeClr>
              </a:solidFill>
              <a:effectLst>
                <a:outerShdw blurRad="38100" dist="38100" dir="2700000" algn="tl">
                  <a:srgbClr val="000000">
                    <a:alpha val="43137"/>
                  </a:srgbClr>
                </a:outerShdw>
              </a:effectLst>
              <a:latin typeface="Tw Cen MT" panose="020B0602020104020603"/>
            </a:endParaRPr>
          </a:p>
          <a:p>
            <a:pPr marL="285750" indent="-285750">
              <a:buFont typeface="Wingdings" panose="05000000000000000000" pitchFamily="2" charset="2"/>
              <a:buChar char="Ø"/>
            </a:pPr>
            <a:r>
              <a:rPr lang="en-US" b="1" dirty="0">
                <a:latin typeface="Tw Cen MT" panose="020B0602020104020603"/>
              </a:rPr>
              <a:t>The target variable was manually created (classification of </a:t>
            </a:r>
            <a:r>
              <a:rPr lang="en-US" b="1" dirty="0" err="1">
                <a:latin typeface="Tw Cen MT" panose="020B0602020104020603"/>
              </a:rPr>
              <a:t>imdb_score</a:t>
            </a:r>
            <a:r>
              <a:rPr lang="en-US" b="1" dirty="0">
                <a:latin typeface="Tw Cen MT" panose="020B0602020104020603"/>
              </a:rPr>
              <a:t> into success categories), which might include bias or arbitrariness</a:t>
            </a:r>
            <a:r>
              <a:rPr lang="en-US" b="1" dirty="0" smtClean="0">
                <a:latin typeface="Tw Cen MT" panose="020B0602020104020603"/>
              </a:rPr>
              <a:t>.</a:t>
            </a:r>
          </a:p>
          <a:p>
            <a:pPr marL="285750" indent="-285750">
              <a:buFont typeface="Wingdings" panose="05000000000000000000" pitchFamily="2" charset="2"/>
              <a:buChar char="Ø"/>
            </a:pPr>
            <a:endParaRPr lang="en-US" b="1" dirty="0">
              <a:solidFill>
                <a:schemeClr val="accent1">
                  <a:lumMod val="50000"/>
                </a:schemeClr>
              </a:solidFill>
              <a:effectLst>
                <a:outerShdw blurRad="38100" dist="38100" dir="2700000" algn="tl">
                  <a:srgbClr val="000000">
                    <a:alpha val="43137"/>
                  </a:srgbClr>
                </a:outerShdw>
              </a:effectLst>
              <a:latin typeface="Tw Cen MT" panose="020B0602020104020603"/>
            </a:endParaRPr>
          </a:p>
          <a:p>
            <a:pPr marL="285750" indent="-285750">
              <a:buFont typeface="Wingdings" panose="05000000000000000000" pitchFamily="2" charset="2"/>
              <a:buChar char="Ø"/>
            </a:pPr>
            <a:r>
              <a:rPr lang="en-US" b="1" dirty="0">
                <a:latin typeface="Tw Cen MT" panose="020B0602020104020603"/>
              </a:rPr>
              <a:t>Textual data like </a:t>
            </a:r>
            <a:r>
              <a:rPr lang="en-US" b="1" dirty="0" smtClean="0">
                <a:latin typeface="Tw Cen MT" panose="020B0602020104020603"/>
              </a:rPr>
              <a:t>‘</a:t>
            </a:r>
            <a:r>
              <a:rPr lang="en-US" b="1" dirty="0" err="1" smtClean="0">
                <a:latin typeface="Tw Cen MT" panose="020B0602020104020603"/>
              </a:rPr>
              <a:t>plot_keywords</a:t>
            </a:r>
            <a:r>
              <a:rPr lang="en-US" b="1" dirty="0">
                <a:latin typeface="Tw Cen MT" panose="020B0602020104020603"/>
              </a:rPr>
              <a:t>’ were not deeply analyzed due to time/scope limitations</a:t>
            </a:r>
            <a:r>
              <a:rPr lang="en-US" b="1" dirty="0" smtClean="0">
                <a:latin typeface="Tw Cen MT" panose="020B0602020104020603"/>
              </a:rPr>
              <a:t>.</a:t>
            </a:r>
          </a:p>
          <a:p>
            <a:pPr marL="285750" indent="-285750">
              <a:buFont typeface="Wingdings" panose="05000000000000000000" pitchFamily="2" charset="2"/>
              <a:buChar char="Ø"/>
            </a:pPr>
            <a:endParaRPr lang="en-US" b="1" dirty="0">
              <a:solidFill>
                <a:schemeClr val="accent1">
                  <a:lumMod val="50000"/>
                </a:schemeClr>
              </a:solidFill>
              <a:effectLst>
                <a:outerShdw blurRad="38100" dist="38100" dir="2700000" algn="tl">
                  <a:srgbClr val="000000">
                    <a:alpha val="43137"/>
                  </a:srgbClr>
                </a:outerShdw>
              </a:effectLst>
              <a:latin typeface="Tw Cen MT" panose="020B0602020104020603"/>
            </a:endParaRPr>
          </a:p>
          <a:p>
            <a:pPr marL="285750" indent="-285750">
              <a:buFont typeface="Wingdings" panose="05000000000000000000" pitchFamily="2" charset="2"/>
              <a:buChar char="Ø"/>
            </a:pPr>
            <a:r>
              <a:rPr lang="en-US" b="1" dirty="0">
                <a:latin typeface="Tw Cen MT" panose="020B0602020104020603"/>
              </a:rPr>
              <a:t>The model was trained and validated on the same dataset (no external data used for validation).</a:t>
            </a:r>
            <a:endParaRPr lang="en-IN" b="1" dirty="0">
              <a:solidFill>
                <a:schemeClr val="accent1">
                  <a:lumMod val="50000"/>
                </a:schemeClr>
              </a:solidFill>
              <a:effectLst>
                <a:outerShdw blurRad="38100" dist="38100" dir="2700000" algn="tl">
                  <a:srgbClr val="000000">
                    <a:alpha val="43137"/>
                  </a:srgbClr>
                </a:outerShdw>
              </a:effectLst>
              <a:latin typeface="Tw Cen MT" panose="020B0602020104020603"/>
            </a:endParaRPr>
          </a:p>
        </p:txBody>
      </p:sp>
      <p:sp>
        <p:nvSpPr>
          <p:cNvPr id="26" name="TextBox 25">
            <a:extLst>
              <a:ext uri="{FF2B5EF4-FFF2-40B4-BE49-F238E27FC236}">
                <a16:creationId xmlns:a16="http://schemas.microsoft.com/office/drawing/2014/main" id="{28C9ADE7-87BA-E101-3EFD-50EA7FD1009C}"/>
              </a:ext>
            </a:extLst>
          </p:cNvPr>
          <p:cNvSpPr txBox="1"/>
          <p:nvPr/>
        </p:nvSpPr>
        <p:spPr>
          <a:xfrm>
            <a:off x="-243656" y="3794599"/>
            <a:ext cx="4032448" cy="538609"/>
          </a:xfrm>
          <a:prstGeom prst="rect">
            <a:avLst/>
          </a:prstGeom>
          <a:noFill/>
        </p:spPr>
        <p:txBody>
          <a:bodyPr wrap="square">
            <a:spAutoFit/>
          </a:bodyPr>
          <a:lstStyle/>
          <a:p>
            <a:pPr algn="ctr"/>
            <a:r>
              <a:rPr lang="en-IN" sz="2900" b="1" dirty="0" smtClean="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3. 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28" name="TextBox 27">
            <a:extLst>
              <a:ext uri="{FF2B5EF4-FFF2-40B4-BE49-F238E27FC236}">
                <a16:creationId xmlns:a16="http://schemas.microsoft.com/office/drawing/2014/main" id="{894737B4-3A1F-82F5-6EB9-B488A4D006D7}"/>
              </a:ext>
            </a:extLst>
          </p:cNvPr>
          <p:cNvSpPr txBox="1"/>
          <p:nvPr/>
        </p:nvSpPr>
        <p:spPr>
          <a:xfrm>
            <a:off x="0" y="4333208"/>
            <a:ext cx="12192000" cy="2246769"/>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pPr marL="285750" indent="-285750">
              <a:buFont typeface="Wingdings" panose="05000000000000000000" pitchFamily="2" charset="2"/>
              <a:buChar char="Ø"/>
            </a:pPr>
            <a:r>
              <a:rPr lang="en-US" dirty="0"/>
              <a:t>Integrate external data like YouTube trailer views, Twitter buzz, or critic sentiments for a richer feature set</a:t>
            </a:r>
            <a:r>
              <a:rPr lang="en-US" dirty="0" smtClean="0"/>
              <a:t>.</a:t>
            </a:r>
          </a:p>
          <a:p>
            <a:pPr marL="285750" indent="-285750">
              <a:buFont typeface="Wingdings" panose="05000000000000000000" pitchFamily="2" charset="2"/>
              <a:buChar char="Ø"/>
            </a:pPr>
            <a:endParaRPr lang="en-US" b="0" dirty="0"/>
          </a:p>
          <a:p>
            <a:pPr marL="285750" indent="-285750">
              <a:buFont typeface="Wingdings" panose="05000000000000000000" pitchFamily="2" charset="2"/>
              <a:buChar char="Ø"/>
            </a:pPr>
            <a:r>
              <a:rPr lang="en-US" dirty="0"/>
              <a:t>Use NLP techniques to extract context from </a:t>
            </a:r>
            <a:r>
              <a:rPr lang="en-US" dirty="0" err="1" smtClean="0"/>
              <a:t>plot_keywords</a:t>
            </a:r>
            <a:r>
              <a:rPr lang="en-US" dirty="0"/>
              <a:t>, little and reviews</a:t>
            </a:r>
            <a:r>
              <a:rPr lang="en-US" dirty="0" smtClean="0"/>
              <a:t>.</a:t>
            </a:r>
          </a:p>
          <a:p>
            <a:pPr marL="285750" indent="-285750">
              <a:buFont typeface="Wingdings" panose="05000000000000000000" pitchFamily="2" charset="2"/>
              <a:buChar char="Ø"/>
            </a:pPr>
            <a:endParaRPr lang="en-US" b="0" dirty="0"/>
          </a:p>
          <a:p>
            <a:pPr marL="285750" indent="-285750">
              <a:buFont typeface="Wingdings" panose="05000000000000000000" pitchFamily="2" charset="2"/>
              <a:buChar char="Ø"/>
            </a:pPr>
            <a:r>
              <a:rPr lang="en-US" dirty="0"/>
              <a:t>Try deep learning models (like LSTM or transformers) to capture complex nonlinear patterns, especially from text features</a:t>
            </a:r>
            <a:r>
              <a:rPr lang="en-US" dirty="0" smtClean="0"/>
              <a:t>.</a:t>
            </a:r>
          </a:p>
          <a:p>
            <a:pPr marL="285750" indent="-285750">
              <a:buFont typeface="Wingdings" panose="05000000000000000000" pitchFamily="2" charset="2"/>
              <a:buChar char="Ø"/>
            </a:pPr>
            <a:endParaRPr lang="en-US" b="0" dirty="0"/>
          </a:p>
          <a:p>
            <a:pPr marL="285750" indent="-285750">
              <a:buFont typeface="Wingdings" panose="05000000000000000000" pitchFamily="2" charset="2"/>
              <a:buChar char="Ø"/>
            </a:pPr>
            <a:r>
              <a:rPr lang="en-US" dirty="0"/>
              <a:t>Explore regression-based approaches as an alternative to classification, using continuous IMDb score or revenue</a:t>
            </a:r>
            <a:r>
              <a:rPr lang="en-US" dirty="0" smtClean="0"/>
              <a:t>.</a:t>
            </a:r>
          </a:p>
          <a:p>
            <a:pPr marL="285750" indent="-285750">
              <a:buFont typeface="Wingdings" panose="05000000000000000000" pitchFamily="2" charset="2"/>
              <a:buChar char="Ø"/>
            </a:pPr>
            <a:endParaRPr lang="en-US" b="0" dirty="0"/>
          </a:p>
          <a:p>
            <a:pPr marL="285750" indent="-285750">
              <a:buFont typeface="Wingdings" panose="05000000000000000000" pitchFamily="2" charset="2"/>
              <a:buChar char="Ø"/>
            </a:pPr>
            <a:r>
              <a:rPr lang="en-US" dirty="0"/>
              <a:t>Evaluate models on a real-time dataset or through API-based movie data (like OMDB, TMDB) for validation and deployment.</a:t>
            </a:r>
          </a:p>
          <a:p>
            <a:pPr marL="285750" indent="-285750">
              <a:buFont typeface="Wingdings" panose="05000000000000000000" pitchFamily="2" charset="2"/>
              <a:buChar char="Ø"/>
            </a:pPr>
            <a:endParaRPr lang="en-IN" b="0" dirty="0"/>
          </a:p>
        </p:txBody>
      </p:sp>
    </p:spTree>
    <p:extLst>
      <p:ext uri="{BB962C8B-B14F-4D97-AF65-F5344CB8AC3E}">
        <p14:creationId xmlns:p14="http://schemas.microsoft.com/office/powerpoint/2010/main" val="2580211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45982"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E6CF5FCF-8DC9-98FB-E48A-4251EA574F9D}"/>
              </a:ext>
            </a:extLst>
          </p:cNvPr>
          <p:cNvSpPr txBox="1"/>
          <p:nvPr/>
        </p:nvSpPr>
        <p:spPr>
          <a:xfrm>
            <a:off x="86367" y="721801"/>
            <a:ext cx="12105633" cy="1754326"/>
          </a:xfrm>
          <a:prstGeom prst="rect">
            <a:avLst/>
          </a:prstGeom>
          <a:noFill/>
          <a:effectLst>
            <a:innerShdw blurRad="63500" dist="50800" dir="8100000">
              <a:prstClr val="black">
                <a:alpha val="50000"/>
              </a:prstClr>
            </a:innerShdw>
          </a:effectLst>
        </p:spPr>
        <p:txBody>
          <a:bodyPr wrap="square" rtlCol="0">
            <a:spAutoFit/>
          </a:bodyPr>
          <a:lstStyle/>
          <a:p>
            <a:r>
              <a:rPr lang="en-US" sz="5400" dirty="0" smtClean="0"/>
              <a:t>🎬 </a:t>
            </a:r>
            <a:r>
              <a:rPr lang="en-US" sz="5400" i="1" dirty="0" smtClean="0"/>
              <a:t>Predicting </a:t>
            </a:r>
            <a:r>
              <a:rPr lang="en-US" sz="5400" i="1" dirty="0"/>
              <a:t>Movie Success using Machine </a:t>
            </a:r>
            <a:r>
              <a:rPr lang="en-US" sz="5400" i="1" dirty="0" smtClean="0"/>
              <a:t>Learning</a:t>
            </a:r>
          </a:p>
        </p:txBody>
      </p:sp>
      <p:sp>
        <p:nvSpPr>
          <p:cNvPr id="6" name="TextBox 5">
            <a:extLst>
              <a:ext uri="{FF2B5EF4-FFF2-40B4-BE49-F238E27FC236}">
                <a16:creationId xmlns:a16="http://schemas.microsoft.com/office/drawing/2014/main" id="{96356D77-F299-2AFA-67C4-C0AC405938F8}"/>
              </a:ext>
            </a:extLst>
          </p:cNvPr>
          <p:cNvSpPr txBox="1"/>
          <p:nvPr/>
        </p:nvSpPr>
        <p:spPr>
          <a:xfrm>
            <a:off x="0" y="3274395"/>
            <a:ext cx="12154400" cy="1323439"/>
          </a:xfrm>
          <a:prstGeom prst="rect">
            <a:avLst/>
          </a:prstGeom>
          <a:noFill/>
        </p:spPr>
        <p:txBody>
          <a:bodyPr wrap="square" rtlCol="0">
            <a:spAutoFit/>
          </a:bodyPr>
          <a:lstStyle/>
          <a:p>
            <a:r>
              <a:rPr lang="en-US" sz="2000" dirty="0" smtClean="0"/>
              <a:t>In </a:t>
            </a:r>
            <a:r>
              <a:rPr lang="en-US" sz="2000" dirty="0"/>
              <a:t>the realm of entertainment analytics, this project focuses on the strategic enhancement of prediction models through machine learning techniques. By narrowing our focus on movie success prediction, we aim to drive innovations that could reshape investment decisions, optimize production strategies, and elevate audience engagement through data-driven insights</a:t>
            </a:r>
            <a:r>
              <a:rPr lang="en-US" sz="2000" dirty="0" smtClean="0"/>
              <a:t>.</a:t>
            </a:r>
            <a:endParaRPr lang="en-IN" sz="2000" dirty="0">
              <a:latin typeface="Rockwell" panose="02060603020205020403" pitchFamily="18" charset="0"/>
            </a:endParaRPr>
          </a:p>
        </p:txBody>
      </p:sp>
      <p:sp>
        <p:nvSpPr>
          <p:cNvPr id="4" name="TextBox 3">
            <a:extLst>
              <a:ext uri="{FF2B5EF4-FFF2-40B4-BE49-F238E27FC236}">
                <a16:creationId xmlns:a16="http://schemas.microsoft.com/office/drawing/2014/main" id="{5F7B1345-C3DD-C953-0A64-8A22840DD589}"/>
              </a:ext>
            </a:extLst>
          </p:cNvPr>
          <p:cNvSpPr txBox="1"/>
          <p:nvPr/>
        </p:nvSpPr>
        <p:spPr>
          <a:xfrm>
            <a:off x="8098971" y="5396102"/>
            <a:ext cx="3894695" cy="830997"/>
          </a:xfrm>
          <a:prstGeom prst="rect">
            <a:avLst/>
          </a:prstGeom>
          <a:noFill/>
        </p:spPr>
        <p:txBody>
          <a:bodyPr wrap="square" rtlCol="0">
            <a:spAutoFit/>
          </a:bodyPr>
          <a:lstStyle/>
          <a:p>
            <a:r>
              <a:rPr lang="en-US" sz="2400" b="1" dirty="0">
                <a:latin typeface="Rockwell" panose="02060603020205020403" pitchFamily="18" charset="0"/>
              </a:rPr>
              <a:t>Presented By </a:t>
            </a:r>
            <a:r>
              <a:rPr lang="en-US" sz="2400" b="1" dirty="0" smtClean="0">
                <a:latin typeface="Rockwell" panose="02060603020205020403" pitchFamily="18" charset="0"/>
              </a:rPr>
              <a:t>:</a:t>
            </a:r>
            <a:r>
              <a:rPr lang="en-US" sz="2400" dirty="0" smtClean="0">
                <a:latin typeface="Rockwell" panose="02060603020205020403" pitchFamily="18" charset="0"/>
              </a:rPr>
              <a:t>Syed Abdul Raheem</a:t>
            </a:r>
          </a:p>
        </p:txBody>
      </p:sp>
    </p:spTree>
    <p:extLst>
      <p:ext uri="{BB962C8B-B14F-4D97-AF65-F5344CB8AC3E}">
        <p14:creationId xmlns:p14="http://schemas.microsoft.com/office/powerpoint/2010/main" val="2146052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26351" y="6311075"/>
            <a:ext cx="1785976" cy="462949"/>
          </a:xfrm>
          <a:prstGeom prst="rect">
            <a:avLst/>
          </a:prstGeom>
        </p:spPr>
      </p:pic>
      <p:pic>
        <p:nvPicPr>
          <p:cNvPr id="8" name="Picture 7">
            <a:extLst>
              <a:ext uri="{FF2B5EF4-FFF2-40B4-BE49-F238E27FC236}">
                <a16:creationId xmlns:a16="http://schemas.microsoft.com/office/drawing/2014/main" id="{2C390AED-BDA7-1475-74AC-0BCDE8DC5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B2A34678-9AA0-B4BA-AE8C-876DBD47284E}"/>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51435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836022" y="564048"/>
            <a:ext cx="4254759" cy="584775"/>
          </a:xfrm>
          <a:prstGeom prst="rect">
            <a:avLst/>
          </a:prstGeom>
          <a:noFill/>
        </p:spPr>
        <p:txBody>
          <a:bodyPr wrap="square" rtlCol="0">
            <a:spAutoFit/>
          </a:bodyPr>
          <a:lstStyle/>
          <a:p>
            <a:r>
              <a:rPr lang="en-US" sz="3200" b="1" dirty="0">
                <a:latin typeface="Rockwell" panose="02060603020205020403" pitchFamily="18" charset="0"/>
              </a:rPr>
              <a:t>INTRODUCTION</a:t>
            </a:r>
            <a:r>
              <a:rPr lang="en-US" sz="3200" dirty="0">
                <a:latin typeface="Rockwell" panose="02060603020205020403" pitchFamily="18" charset="0"/>
              </a:rPr>
              <a:t> </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CB66B8B8-50A0-2817-0894-3C6B71BAF4CA}"/>
              </a:ext>
            </a:extLst>
          </p:cNvPr>
          <p:cNvSpPr txBox="1"/>
          <p:nvPr/>
        </p:nvSpPr>
        <p:spPr>
          <a:xfrm>
            <a:off x="836022" y="1711136"/>
            <a:ext cx="10450287"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Movie success prediction </a:t>
            </a:r>
            <a:r>
              <a:rPr lang="en-US" sz="2000" dirty="0"/>
              <a:t>is a complex and impactful task in the entertainment industry, driven by various features ranging from cast popularity to production budgets. Early prediction of a film's success can assist producers, investors, and marketers in making strategic decisions</a:t>
            </a:r>
            <a:r>
              <a:rPr lang="en-US" sz="2000" dirty="0" smtClean="0"/>
              <a:t>.</a:t>
            </a:r>
          </a:p>
          <a:p>
            <a:pPr marL="342900" indent="-342900">
              <a:buFont typeface="Arial" panose="020B0604020202020204" pitchFamily="34" charset="0"/>
              <a:buChar char="•"/>
            </a:pPr>
            <a:endParaRPr lang="en-US" sz="2000" b="0" i="0" dirty="0" smtClean="0">
              <a:effectLst/>
              <a:latin typeface="Rockwell" panose="02060603020205020403" pitchFamily="18" charset="0"/>
            </a:endParaRPr>
          </a:p>
          <a:p>
            <a:pPr marL="342900" indent="-342900">
              <a:buFont typeface="Arial" panose="020B0604020202020204" pitchFamily="34" charset="0"/>
              <a:buChar char="•"/>
            </a:pPr>
            <a:r>
              <a:rPr lang="en-US" sz="2000" b="1" dirty="0"/>
              <a:t>This project leverages</a:t>
            </a:r>
            <a:r>
              <a:rPr lang="en-US" sz="2000" dirty="0"/>
              <a:t> a comprehensive dataset of movies, capturing diverse indicators such as actor popularity, director ratings, budget, genres, Facebook likes, IMDb scores, and more</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The dataset comprises </a:t>
            </a:r>
            <a:r>
              <a:rPr lang="en-US" sz="2000" b="1" dirty="0"/>
              <a:t>27+ features</a:t>
            </a:r>
            <a:r>
              <a:rPr lang="en-US" sz="2000" dirty="0"/>
              <a:t> that influence the performance of a movie, and our goal is to build a machine learning model to predict whether a movie is likely to be successful or not based on these features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The </a:t>
            </a:r>
            <a:r>
              <a:rPr lang="en-US" sz="2000" b="1" dirty="0"/>
              <a:t>target variable</a:t>
            </a:r>
            <a:r>
              <a:rPr lang="en-US" sz="2000" dirty="0"/>
              <a:t>, </a:t>
            </a:r>
            <a:r>
              <a:rPr lang="en-US" sz="2000" i="1" dirty="0"/>
              <a:t>"Success Label"</a:t>
            </a:r>
            <a:r>
              <a:rPr lang="en-US" sz="2000" dirty="0"/>
              <a:t>, indicates the predicted success of a movie — classified as either a </a:t>
            </a:r>
            <a:r>
              <a:rPr lang="en-US" sz="2000" b="1" dirty="0"/>
              <a:t>Hit</a:t>
            </a:r>
            <a:r>
              <a:rPr lang="en-US" sz="2000" dirty="0"/>
              <a:t> or </a:t>
            </a:r>
            <a:r>
              <a:rPr lang="en-US" sz="2000" b="1" dirty="0"/>
              <a:t>Flop</a:t>
            </a:r>
            <a:r>
              <a:rPr lang="en-US" sz="2000" dirty="0"/>
              <a:t> based on specific criteria such as revenue, ratings, and audience engagement.</a:t>
            </a:r>
            <a:endParaRPr lang="en-US" sz="2000" b="0" i="0" dirty="0">
              <a:effectLst/>
              <a:latin typeface="Rockwell" panose="02060603020205020403" pitchFamily="18" charset="0"/>
            </a:endParaRPr>
          </a:p>
        </p:txBody>
      </p:sp>
    </p:spTree>
    <p:extLst>
      <p:ext uri="{BB962C8B-B14F-4D97-AF65-F5344CB8AC3E}">
        <p14:creationId xmlns:p14="http://schemas.microsoft.com/office/powerpoint/2010/main" val="127361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653C-828F-DF30-7E3F-C5C6ECEAC7B6}"/>
            </a:ext>
          </a:extLst>
        </p:cNvPr>
        <p:cNvGrpSpPr/>
        <p:nvPr/>
      </p:nvGrpSpPr>
      <p:grpSpPr>
        <a:xfrm>
          <a:off x="0" y="0"/>
          <a:ext cx="0" cy="0"/>
          <a:chOff x="0" y="0"/>
          <a:chExt cx="0" cy="0"/>
        </a:xfrm>
      </p:grpSpPr>
      <p:pic>
        <p:nvPicPr>
          <p:cNvPr id="33" name="Picture 32"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4" name="Picture 33">
            <a:extLst>
              <a:ext uri="{FF2B5EF4-FFF2-40B4-BE49-F238E27FC236}">
                <a16:creationId xmlns:a16="http://schemas.microsoft.com/office/drawing/2014/main" id="{B2DCCA5E-C014-D629-122F-1D90FC21CA32}"/>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5" name="Content Placeholder 4"/>
          <p:cNvSpPr>
            <a:spLocks noGrp="1"/>
          </p:cNvSpPr>
          <p:nvPr>
            <p:ph idx="1"/>
          </p:nvPr>
        </p:nvSpPr>
        <p:spPr/>
        <p:txBody>
          <a:bodyPr/>
          <a:lstStyle/>
          <a:p>
            <a:r>
              <a:rPr lang="en-US" dirty="0"/>
              <a:t>Predict movie success category (Flop, Average, Hit) using machine learning.</a:t>
            </a:r>
          </a:p>
          <a:p>
            <a:r>
              <a:rPr lang="en-US" dirty="0"/>
              <a:t>Business Motivation: Help producers &amp; investors decide on profitable movies.</a:t>
            </a:r>
          </a:p>
          <a:p>
            <a:r>
              <a:rPr lang="en-US" dirty="0"/>
              <a:t>Dataset Overview: Bollywood + Hollywood movies with key features like IMDb, Budget, Facebook likes, etc</a:t>
            </a:r>
            <a:r>
              <a:rPr lang="en-US" dirty="0" smtClean="0"/>
              <a:t>.</a:t>
            </a:r>
            <a:endParaRPr lang="en-US" dirty="0"/>
          </a:p>
        </p:txBody>
      </p:sp>
      <p:sp>
        <p:nvSpPr>
          <p:cNvPr id="50" name="TextBox 49">
            <a:extLst>
              <a:ext uri="{FF2B5EF4-FFF2-40B4-BE49-F238E27FC236}">
                <a16:creationId xmlns:a16="http://schemas.microsoft.com/office/drawing/2014/main" id="{62ACBE5D-3457-0528-93F1-57FF9BAB0324}"/>
              </a:ext>
            </a:extLst>
          </p:cNvPr>
          <p:cNvSpPr txBox="1"/>
          <p:nvPr/>
        </p:nvSpPr>
        <p:spPr>
          <a:xfrm>
            <a:off x="838200" y="649523"/>
            <a:ext cx="4254759" cy="584775"/>
          </a:xfrm>
          <a:prstGeom prst="rect">
            <a:avLst/>
          </a:prstGeom>
          <a:noFill/>
        </p:spPr>
        <p:txBody>
          <a:bodyPr wrap="square" rtlCol="0">
            <a:spAutoFit/>
          </a:bodyPr>
          <a:lstStyle/>
          <a:p>
            <a:r>
              <a:rPr lang="en-US" sz="3200" b="1" dirty="0">
                <a:latin typeface="Rockwell" panose="02060603020205020403"/>
              </a:rPr>
              <a:t>Project Objective</a:t>
            </a:r>
            <a:endParaRPr lang="en-IN" sz="3200" dirty="0">
              <a:latin typeface="Rockwell" panose="02060603020205020403"/>
            </a:endParaRPr>
          </a:p>
        </p:txBody>
      </p:sp>
    </p:spTree>
    <p:extLst>
      <p:ext uri="{BB962C8B-B14F-4D97-AF65-F5344CB8AC3E}">
        <p14:creationId xmlns:p14="http://schemas.microsoft.com/office/powerpoint/2010/main" val="977532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54D14-0D16-84C6-F96B-6A02ED968D42}"/>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6F81A561-EE68-3D04-826A-578FF2DB0C78}"/>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600526"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A499FDD3-7973-707C-38E1-81F4CD7B7DDB}"/>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20163" y="1234837"/>
            <a:ext cx="4388324" cy="4388324"/>
          </a:xfrm>
          <a:prstGeom prst="rect">
            <a:avLst/>
          </a:prstGeom>
        </p:spPr>
      </p:pic>
      <p:pic>
        <p:nvPicPr>
          <p:cNvPr id="4" name="Picture 3">
            <a:extLst>
              <a:ext uri="{FF2B5EF4-FFF2-40B4-BE49-F238E27FC236}">
                <a16:creationId xmlns:a16="http://schemas.microsoft.com/office/drawing/2014/main" id="{165928AF-D01E-5C22-A073-DBF9626BB6D1}"/>
              </a:ext>
            </a:extLst>
          </p:cNvPr>
          <p:cNvPicPr>
            <a:picLocks noChangeAspect="1"/>
          </p:cNvPicPr>
          <p:nvPr/>
        </p:nvPicPr>
        <p:blipFill>
          <a:blip r:embed="rId5">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5" name="Picture 4">
            <a:extLst>
              <a:ext uri="{FF2B5EF4-FFF2-40B4-BE49-F238E27FC236}">
                <a16:creationId xmlns:a16="http://schemas.microsoft.com/office/drawing/2014/main" id="{3C6E5D22-5538-9E87-F5AE-69FF75053DC5}"/>
              </a:ext>
            </a:extLst>
          </p:cNvPr>
          <p:cNvPicPr>
            <a:picLocks noChangeAspect="1"/>
          </p:cNvPicPr>
          <p:nvPr/>
        </p:nvPicPr>
        <p:blipFill>
          <a:blip r:embed="rId5">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6" name="Group 5">
            <a:extLst>
              <a:ext uri="{FF2B5EF4-FFF2-40B4-BE49-F238E27FC236}">
                <a16:creationId xmlns:a16="http://schemas.microsoft.com/office/drawing/2014/main" id="{53AC4716-81B7-9DBB-ED99-40EAA3672B55}"/>
              </a:ext>
            </a:extLst>
          </p:cNvPr>
          <p:cNvGrpSpPr/>
          <p:nvPr/>
        </p:nvGrpSpPr>
        <p:grpSpPr>
          <a:xfrm>
            <a:off x="6442848" y="1610792"/>
            <a:ext cx="1454797" cy="831944"/>
            <a:chOff x="6785257" y="5867269"/>
            <a:chExt cx="1454797" cy="831944"/>
          </a:xfrm>
        </p:grpSpPr>
        <p:sp>
          <p:nvSpPr>
            <p:cNvPr id="9" name="Rectangle 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 name="Right Triangle 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8" name="Group 27">
            <a:extLst>
              <a:ext uri="{FF2B5EF4-FFF2-40B4-BE49-F238E27FC236}">
                <a16:creationId xmlns:a16="http://schemas.microsoft.com/office/drawing/2014/main" id="{E91C207C-1AB6-1D10-2D0D-9E41F300A513}"/>
              </a:ext>
            </a:extLst>
          </p:cNvPr>
          <p:cNvGrpSpPr/>
          <p:nvPr/>
        </p:nvGrpSpPr>
        <p:grpSpPr>
          <a:xfrm rot="4246982">
            <a:off x="6451874" y="677596"/>
            <a:ext cx="1454797" cy="831944"/>
            <a:chOff x="6785257" y="5867269"/>
            <a:chExt cx="1454797" cy="831944"/>
          </a:xfrm>
        </p:grpSpPr>
        <p:sp>
          <p:nvSpPr>
            <p:cNvPr id="29" name="Rectangle 28">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31" name="Right Triangle 30">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Triangle 32">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6" name="Group 35">
            <a:extLst>
              <a:ext uri="{FF2B5EF4-FFF2-40B4-BE49-F238E27FC236}">
                <a16:creationId xmlns:a16="http://schemas.microsoft.com/office/drawing/2014/main" id="{09133B76-2211-0A49-B252-6C174A857983}"/>
              </a:ext>
            </a:extLst>
          </p:cNvPr>
          <p:cNvGrpSpPr/>
          <p:nvPr/>
        </p:nvGrpSpPr>
        <p:grpSpPr>
          <a:xfrm rot="3763409">
            <a:off x="6442791" y="2525174"/>
            <a:ext cx="1454797" cy="831944"/>
            <a:chOff x="6785257" y="5867269"/>
            <a:chExt cx="1454797" cy="831944"/>
          </a:xfrm>
        </p:grpSpPr>
        <p:sp>
          <p:nvSpPr>
            <p:cNvPr id="49" name="Rectangle 48">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51" name="Right Triangle 50">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Triangle 54">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 name="Group 59">
            <a:extLst>
              <a:ext uri="{FF2B5EF4-FFF2-40B4-BE49-F238E27FC236}">
                <a16:creationId xmlns:a16="http://schemas.microsoft.com/office/drawing/2014/main" id="{D925AE0E-317E-A12D-9038-E2FB4C9C5B88}"/>
              </a:ext>
            </a:extLst>
          </p:cNvPr>
          <p:cNvGrpSpPr/>
          <p:nvPr/>
        </p:nvGrpSpPr>
        <p:grpSpPr>
          <a:xfrm>
            <a:off x="6482552" y="3327525"/>
            <a:ext cx="1454797" cy="831944"/>
            <a:chOff x="6785257" y="5867269"/>
            <a:chExt cx="1454797" cy="831944"/>
          </a:xfrm>
        </p:grpSpPr>
        <p:sp>
          <p:nvSpPr>
            <p:cNvPr id="61" name="Rectangle 60">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63" name="Right Triangle 62">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Triangle 64">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Triangle 65">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Triangle 66">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8" name="Group 67">
            <a:extLst>
              <a:ext uri="{FF2B5EF4-FFF2-40B4-BE49-F238E27FC236}">
                <a16:creationId xmlns:a16="http://schemas.microsoft.com/office/drawing/2014/main" id="{0AAC9B89-5AD8-11A3-65FE-F56D5EE22CB3}"/>
              </a:ext>
            </a:extLst>
          </p:cNvPr>
          <p:cNvGrpSpPr/>
          <p:nvPr/>
        </p:nvGrpSpPr>
        <p:grpSpPr>
          <a:xfrm rot="3965514">
            <a:off x="6401410" y="4331589"/>
            <a:ext cx="1454797" cy="831944"/>
            <a:chOff x="6785257" y="5867269"/>
            <a:chExt cx="1454797" cy="831944"/>
          </a:xfrm>
        </p:grpSpPr>
        <p:sp>
          <p:nvSpPr>
            <p:cNvPr id="69" name="Rectangle 68">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1" name="Right Triangle 70">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ight Triangle 74">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E10A79ED-547C-C751-045C-A9E4F7435A5A}"/>
              </a:ext>
            </a:extLst>
          </p:cNvPr>
          <p:cNvGrpSpPr/>
          <p:nvPr/>
        </p:nvGrpSpPr>
        <p:grpSpPr>
          <a:xfrm>
            <a:off x="6430239" y="5390225"/>
            <a:ext cx="1454797" cy="831944"/>
            <a:chOff x="6785257" y="5867269"/>
            <a:chExt cx="1454797" cy="831944"/>
          </a:xfrm>
        </p:grpSpPr>
        <p:sp>
          <p:nvSpPr>
            <p:cNvPr id="77" name="Rectangle 76">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9" name="Right Triangle 78">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Triangle 80">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Triangle 82">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4" name="Group 83">
            <a:extLst>
              <a:ext uri="{FF2B5EF4-FFF2-40B4-BE49-F238E27FC236}">
                <a16:creationId xmlns:a16="http://schemas.microsoft.com/office/drawing/2014/main" id="{5EB1DEC5-14A1-FCBD-CF58-CB99A479F5A2}"/>
              </a:ext>
            </a:extLst>
          </p:cNvPr>
          <p:cNvGrpSpPr/>
          <p:nvPr/>
        </p:nvGrpSpPr>
        <p:grpSpPr>
          <a:xfrm>
            <a:off x="2783632" y="5229200"/>
            <a:ext cx="3847232" cy="1256880"/>
            <a:chOff x="4963887" y="5221960"/>
            <a:chExt cx="3847232" cy="1256880"/>
          </a:xfrm>
        </p:grpSpPr>
        <p:sp>
          <p:nvSpPr>
            <p:cNvPr id="85"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3DF03E1E-164C-AA06-1BF9-67B76F236F59}"/>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89" name="TextBox 88">
              <a:extLst>
                <a:ext uri="{FF2B5EF4-FFF2-40B4-BE49-F238E27FC236}">
                  <a16:creationId xmlns:a16="http://schemas.microsoft.com/office/drawing/2014/main" id="{ECD07E71-29C7-0470-32BA-5283DC6C2F9D}"/>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90" name="TextBox 89">
              <a:extLst>
                <a:ext uri="{FF2B5EF4-FFF2-40B4-BE49-F238E27FC236}">
                  <a16:creationId xmlns:a16="http://schemas.microsoft.com/office/drawing/2014/main" id="{9D66DE95-286C-B963-5A85-272D900C7817}"/>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91" name="TextBox 90">
              <a:extLst>
                <a:ext uri="{FF2B5EF4-FFF2-40B4-BE49-F238E27FC236}">
                  <a16:creationId xmlns:a16="http://schemas.microsoft.com/office/drawing/2014/main" id="{01D26D7A-3CF8-335E-95D1-4E4B81F83850}"/>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92" name="Group 91">
            <a:extLst>
              <a:ext uri="{FF2B5EF4-FFF2-40B4-BE49-F238E27FC236}">
                <a16:creationId xmlns:a16="http://schemas.microsoft.com/office/drawing/2014/main" id="{3273FE1F-9FD7-24AF-EF67-A307E8ED821D}"/>
              </a:ext>
            </a:extLst>
          </p:cNvPr>
          <p:cNvGrpSpPr/>
          <p:nvPr/>
        </p:nvGrpSpPr>
        <p:grpSpPr>
          <a:xfrm>
            <a:off x="2806088" y="3566976"/>
            <a:ext cx="3847232" cy="1256880"/>
            <a:chOff x="4963887" y="5221960"/>
            <a:chExt cx="3847232" cy="1256880"/>
          </a:xfrm>
        </p:grpSpPr>
        <p:sp>
          <p:nvSpPr>
            <p:cNvPr id="93"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324BB043-ACBE-AD2B-FD37-F73F1E2DECA6}"/>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7" name="TextBox 96">
              <a:extLst>
                <a:ext uri="{FF2B5EF4-FFF2-40B4-BE49-F238E27FC236}">
                  <a16:creationId xmlns:a16="http://schemas.microsoft.com/office/drawing/2014/main" id="{08971422-811F-B8BE-DB09-F8FFEF7E514B}"/>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98" name="Group 97">
            <a:extLst>
              <a:ext uri="{FF2B5EF4-FFF2-40B4-BE49-F238E27FC236}">
                <a16:creationId xmlns:a16="http://schemas.microsoft.com/office/drawing/2014/main" id="{9EEC728F-A98F-B346-A3F6-427B5A1E2A30}"/>
              </a:ext>
            </a:extLst>
          </p:cNvPr>
          <p:cNvGrpSpPr/>
          <p:nvPr/>
        </p:nvGrpSpPr>
        <p:grpSpPr>
          <a:xfrm>
            <a:off x="2806088" y="1955452"/>
            <a:ext cx="3847232" cy="1256880"/>
            <a:chOff x="4963887" y="5221960"/>
            <a:chExt cx="3847232" cy="1256880"/>
          </a:xfrm>
        </p:grpSpPr>
        <p:sp>
          <p:nvSpPr>
            <p:cNvPr id="99"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3635ACC7-EEA8-354E-B3BB-6AC47F4597BE}"/>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3" name="TextBox 102">
              <a:extLst>
                <a:ext uri="{FF2B5EF4-FFF2-40B4-BE49-F238E27FC236}">
                  <a16:creationId xmlns:a16="http://schemas.microsoft.com/office/drawing/2014/main" id="{191E71A8-5227-3001-001F-D02B5F2A666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104" name="Group 103">
            <a:extLst>
              <a:ext uri="{FF2B5EF4-FFF2-40B4-BE49-F238E27FC236}">
                <a16:creationId xmlns:a16="http://schemas.microsoft.com/office/drawing/2014/main" id="{368FC104-1901-7B74-4550-81656510931F}"/>
              </a:ext>
            </a:extLst>
          </p:cNvPr>
          <p:cNvGrpSpPr/>
          <p:nvPr/>
        </p:nvGrpSpPr>
        <p:grpSpPr>
          <a:xfrm>
            <a:off x="2828544" y="293228"/>
            <a:ext cx="3847232" cy="1256880"/>
            <a:chOff x="4963887" y="5221960"/>
            <a:chExt cx="3847232" cy="1256880"/>
          </a:xfrm>
        </p:grpSpPr>
        <p:sp>
          <p:nvSpPr>
            <p:cNvPr id="105"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A42588D-AB0D-A41B-CFDA-400DFD7CB82C}"/>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9" name="TextBox 108">
              <a:extLst>
                <a:ext uri="{FF2B5EF4-FFF2-40B4-BE49-F238E27FC236}">
                  <a16:creationId xmlns:a16="http://schemas.microsoft.com/office/drawing/2014/main" id="{D6EF0679-3A42-393A-9571-A18D6BF72F71}"/>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110" name="Rectangle: Rounded Corners 109">
            <a:extLst>
              <a:ext uri="{FF2B5EF4-FFF2-40B4-BE49-F238E27FC236}">
                <a16:creationId xmlns:a16="http://schemas.microsoft.com/office/drawing/2014/main" id="{97F4347D-7E0E-3D46-52EC-6587FA4F810A}"/>
              </a:ext>
            </a:extLst>
          </p:cNvPr>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87FBC18E-BABD-F82D-D2C8-3BC9533C7915}"/>
              </a:ext>
            </a:extLst>
          </p:cNvPr>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FA7B4E1B-B658-FF75-9F7F-45E89087D907}"/>
              </a:ext>
            </a:extLst>
          </p:cNvPr>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C99F5224-7294-874F-4952-F6EA8E5A5AE4}"/>
              </a:ext>
            </a:extLst>
          </p:cNvPr>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14" name="TextBox 113">
            <a:extLst>
              <a:ext uri="{FF2B5EF4-FFF2-40B4-BE49-F238E27FC236}">
                <a16:creationId xmlns:a16="http://schemas.microsoft.com/office/drawing/2014/main" id="{8C9B9341-9B0B-C381-1F06-2A7F2591BD25}"/>
              </a:ext>
            </a:extLst>
          </p:cNvPr>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15" name="TextBox 114">
            <a:extLst>
              <a:ext uri="{FF2B5EF4-FFF2-40B4-BE49-F238E27FC236}">
                <a16:creationId xmlns:a16="http://schemas.microsoft.com/office/drawing/2014/main" id="{C778F1C5-BEC7-DE7B-F06F-AFDA6501AC51}"/>
              </a:ext>
            </a:extLst>
          </p:cNvPr>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16" name="TextBox 115">
            <a:extLst>
              <a:ext uri="{FF2B5EF4-FFF2-40B4-BE49-F238E27FC236}">
                <a16:creationId xmlns:a16="http://schemas.microsoft.com/office/drawing/2014/main" id="{906A555A-CB04-19E6-E8CD-4D2306288473}"/>
              </a:ext>
            </a:extLst>
          </p:cNvPr>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117" name="Group 116">
            <a:extLst>
              <a:ext uri="{FF2B5EF4-FFF2-40B4-BE49-F238E27FC236}">
                <a16:creationId xmlns:a16="http://schemas.microsoft.com/office/drawing/2014/main" id="{976A6A59-6306-A864-A1E1-4D8074B24123}"/>
              </a:ext>
            </a:extLst>
          </p:cNvPr>
          <p:cNvGrpSpPr/>
          <p:nvPr/>
        </p:nvGrpSpPr>
        <p:grpSpPr>
          <a:xfrm>
            <a:off x="7622801" y="2667818"/>
            <a:ext cx="3847232" cy="1256880"/>
            <a:chOff x="6204712" y="4509220"/>
            <a:chExt cx="3847232" cy="1256880"/>
          </a:xfrm>
        </p:grpSpPr>
        <p:sp>
          <p:nvSpPr>
            <p:cNvPr id="118"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6E4AEB9C-B618-A836-CC52-E33E86B3542A}"/>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2" name="TextBox 121">
              <a:extLst>
                <a:ext uri="{FF2B5EF4-FFF2-40B4-BE49-F238E27FC236}">
                  <a16:creationId xmlns:a16="http://schemas.microsoft.com/office/drawing/2014/main" id="{F4284211-5DD3-5F25-A55D-3AD681F24B2D}"/>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123" name="Group 122">
            <a:extLst>
              <a:ext uri="{FF2B5EF4-FFF2-40B4-BE49-F238E27FC236}">
                <a16:creationId xmlns:a16="http://schemas.microsoft.com/office/drawing/2014/main" id="{1EA180CC-31D9-7383-C7A3-5F782061FC75}"/>
              </a:ext>
            </a:extLst>
          </p:cNvPr>
          <p:cNvGrpSpPr/>
          <p:nvPr/>
        </p:nvGrpSpPr>
        <p:grpSpPr>
          <a:xfrm>
            <a:off x="7622801" y="873414"/>
            <a:ext cx="3847232" cy="1256880"/>
            <a:chOff x="6204712" y="4509220"/>
            <a:chExt cx="3847232" cy="1256880"/>
          </a:xfrm>
        </p:grpSpPr>
        <p:sp>
          <p:nvSpPr>
            <p:cNvPr id="124"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EE544FA2-50D8-3912-2D79-6D1E598F8FD0}"/>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8" name="TextBox 127">
              <a:extLst>
                <a:ext uri="{FF2B5EF4-FFF2-40B4-BE49-F238E27FC236}">
                  <a16:creationId xmlns:a16="http://schemas.microsoft.com/office/drawing/2014/main" id="{D06980C1-5C61-A12E-2530-696BC7396C3B}"/>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129" name="TextBox 128">
            <a:extLst>
              <a:ext uri="{FF2B5EF4-FFF2-40B4-BE49-F238E27FC236}">
                <a16:creationId xmlns:a16="http://schemas.microsoft.com/office/drawing/2014/main" id="{E7C8B8FC-F444-661B-6891-74DCC282FA97}"/>
              </a:ext>
            </a:extLst>
          </p:cNvPr>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0" name="TextBox 129">
            <a:extLst>
              <a:ext uri="{FF2B5EF4-FFF2-40B4-BE49-F238E27FC236}">
                <a16:creationId xmlns:a16="http://schemas.microsoft.com/office/drawing/2014/main" id="{C5F965ED-4EEF-DD08-7209-B23BEB101DDC}"/>
              </a:ext>
            </a:extLst>
          </p:cNvPr>
          <p:cNvSpPr txBox="1"/>
          <p:nvPr/>
        </p:nvSpPr>
        <p:spPr>
          <a:xfrm rot="16200000">
            <a:off x="-2536136" y="2828835"/>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1" name="TextBox 130">
            <a:extLst>
              <a:ext uri="{FF2B5EF4-FFF2-40B4-BE49-F238E27FC236}">
                <a16:creationId xmlns:a16="http://schemas.microsoft.com/office/drawing/2014/main" id="{748AC4A6-DAC4-1F36-4693-77D0E60014A9}"/>
              </a:ext>
            </a:extLst>
          </p:cNvPr>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132" name="TextBox 131">
            <a:extLst>
              <a:ext uri="{FF2B5EF4-FFF2-40B4-BE49-F238E27FC236}">
                <a16:creationId xmlns:a16="http://schemas.microsoft.com/office/drawing/2014/main" id="{FD907DCD-D307-D8AA-C747-C600703FCC37}"/>
              </a:ext>
            </a:extLst>
          </p:cNvPr>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33" name="TextBox 132">
            <a:extLst>
              <a:ext uri="{FF2B5EF4-FFF2-40B4-BE49-F238E27FC236}">
                <a16:creationId xmlns:a16="http://schemas.microsoft.com/office/drawing/2014/main" id="{53D2CF6B-DA64-6052-B490-A61A7B61D87B}"/>
              </a:ext>
            </a:extLst>
          </p:cNvPr>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34" name="TextBox 133">
            <a:extLst>
              <a:ext uri="{FF2B5EF4-FFF2-40B4-BE49-F238E27FC236}">
                <a16:creationId xmlns:a16="http://schemas.microsoft.com/office/drawing/2014/main" id="{A4E2B7EB-3322-6939-4F16-0187AECE9596}"/>
              </a:ext>
            </a:extLst>
          </p:cNvPr>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35" name="TextBox 134">
            <a:extLst>
              <a:ext uri="{FF2B5EF4-FFF2-40B4-BE49-F238E27FC236}">
                <a16:creationId xmlns:a16="http://schemas.microsoft.com/office/drawing/2014/main" id="{1F873878-DF2F-1D41-749B-2A690E71746F}"/>
              </a:ext>
            </a:extLst>
          </p:cNvPr>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36" name="TextBox 135">
            <a:extLst>
              <a:ext uri="{FF2B5EF4-FFF2-40B4-BE49-F238E27FC236}">
                <a16:creationId xmlns:a16="http://schemas.microsoft.com/office/drawing/2014/main" id="{90836DFA-58CE-8C24-5CC7-F2766E26BC7E}"/>
              </a:ext>
            </a:extLst>
          </p:cNvPr>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37" name="TextBox 136">
            <a:extLst>
              <a:ext uri="{FF2B5EF4-FFF2-40B4-BE49-F238E27FC236}">
                <a16:creationId xmlns:a16="http://schemas.microsoft.com/office/drawing/2014/main" id="{A345D7A0-1408-0FE5-DC8B-0F43CF400C6F}"/>
              </a:ext>
            </a:extLst>
          </p:cNvPr>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138" name="TextBox 137">
            <a:extLst>
              <a:ext uri="{FF2B5EF4-FFF2-40B4-BE49-F238E27FC236}">
                <a16:creationId xmlns:a16="http://schemas.microsoft.com/office/drawing/2014/main" id="{0CCC8C7E-28F6-1E18-14D7-2F9F26D89E1B}"/>
              </a:ext>
            </a:extLst>
          </p:cNvPr>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39" name="TextBox 138">
            <a:extLst>
              <a:ext uri="{FF2B5EF4-FFF2-40B4-BE49-F238E27FC236}">
                <a16:creationId xmlns:a16="http://schemas.microsoft.com/office/drawing/2014/main" id="{A09B762B-A20A-9423-0279-1E507BB3FDD6}"/>
              </a:ext>
            </a:extLst>
          </p:cNvPr>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40" name="TextBox 139">
            <a:extLst>
              <a:ext uri="{FF2B5EF4-FFF2-40B4-BE49-F238E27FC236}">
                <a16:creationId xmlns:a16="http://schemas.microsoft.com/office/drawing/2014/main" id="{FB8908B9-BD97-7730-EADB-65E589FF2C42}"/>
              </a:ext>
            </a:extLst>
          </p:cNvPr>
          <p:cNvSpPr txBox="1"/>
          <p:nvPr/>
        </p:nvSpPr>
        <p:spPr>
          <a:xfrm>
            <a:off x="2828543" y="385518"/>
            <a:ext cx="2575642" cy="52322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a:t>
            </a:r>
            <a:r>
              <a:rPr lang="en-US" sz="1700" dirty="0" smtClean="0"/>
              <a:t>Update </a:t>
            </a:r>
            <a:r>
              <a:rPr lang="en-US" sz="1100" dirty="0" smtClean="0"/>
              <a:t>(Optional)</a:t>
            </a:r>
            <a:endParaRPr lang="en-US" sz="1100" dirty="0"/>
          </a:p>
        </p:txBody>
      </p:sp>
      <p:sp>
        <p:nvSpPr>
          <p:cNvPr id="141" name="TextBox 140">
            <a:extLst>
              <a:ext uri="{FF2B5EF4-FFF2-40B4-BE49-F238E27FC236}">
                <a16:creationId xmlns:a16="http://schemas.microsoft.com/office/drawing/2014/main" id="{9FF9DF46-37EA-7140-4AA1-4A309666857C}"/>
              </a:ext>
            </a:extLst>
          </p:cNvPr>
          <p:cNvSpPr txBox="1"/>
          <p:nvPr/>
        </p:nvSpPr>
        <p:spPr>
          <a:xfrm>
            <a:off x="2753138" y="933157"/>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pic>
        <p:nvPicPr>
          <p:cNvPr id="142" name="Picture 141">
            <a:extLst>
              <a:ext uri="{FF2B5EF4-FFF2-40B4-BE49-F238E27FC236}">
                <a16:creationId xmlns:a16="http://schemas.microsoft.com/office/drawing/2014/main" id="{B2DCCA5E-C014-D629-122F-1D90FC21CA32}"/>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397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pic>
        <p:nvPicPr>
          <p:cNvPr id="152" name="Picture 15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77583" y="58196"/>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53" name="Picture 152">
            <a:extLst>
              <a:ext uri="{FF2B5EF4-FFF2-40B4-BE49-F238E27FC236}">
                <a16:creationId xmlns:a16="http://schemas.microsoft.com/office/drawing/2014/main" id="{B2DCCA5E-C014-D629-122F-1D90FC21CA32}"/>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157" name="TextBox 156">
            <a:extLst>
              <a:ext uri="{FF2B5EF4-FFF2-40B4-BE49-F238E27FC236}">
                <a16:creationId xmlns:a16="http://schemas.microsoft.com/office/drawing/2014/main" id="{62ACBE5D-3457-0528-93F1-57FF9BAB0324}"/>
              </a:ext>
            </a:extLst>
          </p:cNvPr>
          <p:cNvSpPr txBox="1"/>
          <p:nvPr/>
        </p:nvSpPr>
        <p:spPr>
          <a:xfrm>
            <a:off x="838200" y="649523"/>
            <a:ext cx="4254759" cy="584775"/>
          </a:xfrm>
          <a:prstGeom prst="rect">
            <a:avLst/>
          </a:prstGeom>
          <a:noFill/>
        </p:spPr>
        <p:txBody>
          <a:bodyPr wrap="square" rtlCol="0">
            <a:spAutoFit/>
          </a:bodyPr>
          <a:lstStyle/>
          <a:p>
            <a:r>
              <a:rPr lang="en-US" sz="3200" b="1" dirty="0">
                <a:latin typeface="Rockwell" panose="02060603020205020403"/>
              </a:rPr>
              <a:t>Dataset Summary</a:t>
            </a:r>
            <a:endParaRPr lang="en-IN" sz="3200" b="1" dirty="0">
              <a:latin typeface="Rockwell" panose="02060603020205020403"/>
            </a:endParaRPr>
          </a:p>
        </p:txBody>
      </p:sp>
      <p:sp>
        <p:nvSpPr>
          <p:cNvPr id="5" name="Content Placeholder 4"/>
          <p:cNvSpPr>
            <a:spLocks noGrp="1"/>
          </p:cNvSpPr>
          <p:nvPr>
            <p:ph idx="1"/>
          </p:nvPr>
        </p:nvSpPr>
        <p:spPr/>
        <p:txBody>
          <a:bodyPr>
            <a:normAutofit lnSpcReduction="10000"/>
          </a:bodyPr>
          <a:lstStyle/>
          <a:p>
            <a:r>
              <a:rPr lang="en-US" sz="2400" b="1" dirty="0"/>
              <a:t>Total </a:t>
            </a:r>
            <a:r>
              <a:rPr lang="en-US" sz="2400" b="1" dirty="0" smtClean="0"/>
              <a:t>Records</a:t>
            </a:r>
            <a:r>
              <a:rPr lang="en-US" sz="2400" b="1" dirty="0"/>
              <a:t>: </a:t>
            </a:r>
            <a:r>
              <a:rPr lang="en-US" sz="2400" dirty="0" smtClean="0"/>
              <a:t>5043 Movies	</a:t>
            </a:r>
          </a:p>
          <a:p>
            <a:r>
              <a:rPr lang="en-US" sz="2400" b="1" dirty="0"/>
              <a:t>Features Used: </a:t>
            </a:r>
            <a:r>
              <a:rPr lang="en-US" sz="2400" dirty="0"/>
              <a:t>27 (e.g., duration, genres, budget, IMDb score, etc</a:t>
            </a:r>
            <a:r>
              <a:rPr lang="en-US" sz="2400" dirty="0" smtClean="0"/>
              <a:t>.)</a:t>
            </a:r>
          </a:p>
          <a:p>
            <a:r>
              <a:rPr lang="en-US" sz="2400" b="1" dirty="0"/>
              <a:t>Target </a:t>
            </a:r>
            <a:r>
              <a:rPr lang="en-US" sz="2400" b="1" dirty="0" smtClean="0"/>
              <a:t>Variable: </a:t>
            </a:r>
            <a:r>
              <a:rPr lang="en-US" sz="2400" dirty="0" smtClean="0"/>
              <a:t>“</a:t>
            </a:r>
            <a:r>
              <a:rPr lang="en-US" sz="2400" dirty="0" err="1" smtClean="0"/>
              <a:t>success_class</a:t>
            </a:r>
            <a:r>
              <a:rPr lang="en-US" sz="2400" dirty="0" smtClean="0"/>
              <a:t>” </a:t>
            </a:r>
            <a:r>
              <a:rPr lang="en-US" sz="2400" dirty="0" smtClean="0">
                <a:sym typeface="Wingdings" panose="05000000000000000000" pitchFamily="2" charset="2"/>
              </a:rPr>
              <a:t> (</a:t>
            </a:r>
            <a:r>
              <a:rPr lang="en-US" sz="2400" dirty="0" smtClean="0"/>
              <a:t>based on ‘</a:t>
            </a:r>
            <a:r>
              <a:rPr lang="en-US" sz="2400" dirty="0" err="1" smtClean="0"/>
              <a:t>imdb_score</a:t>
            </a:r>
            <a:r>
              <a:rPr lang="en-US" sz="2400" dirty="0" smtClean="0"/>
              <a:t>’)</a:t>
            </a:r>
            <a:br>
              <a:rPr lang="en-US" sz="2400" dirty="0" smtClean="0"/>
            </a:br>
            <a:endParaRPr lang="en-US" sz="2400" dirty="0"/>
          </a:p>
          <a:p>
            <a:r>
              <a:rPr lang="en-US" sz="2400" b="1" dirty="0" smtClean="0"/>
              <a:t>Preprocessing Steps:</a:t>
            </a:r>
            <a:r>
              <a:rPr lang="en-US" sz="2400" dirty="0"/>
              <a:t/>
            </a:r>
            <a:br>
              <a:rPr lang="en-US" sz="2400" dirty="0"/>
            </a:br>
            <a:r>
              <a:rPr lang="en-US" sz="2400" dirty="0"/>
              <a:t>✓ Target Variable Created (Binary Classification)</a:t>
            </a:r>
            <a:br>
              <a:rPr lang="en-US" sz="2400" dirty="0"/>
            </a:br>
            <a:r>
              <a:rPr lang="en-US" sz="2400" dirty="0"/>
              <a:t>✓ Irrelevant Features Removed</a:t>
            </a:r>
            <a:br>
              <a:rPr lang="en-US" sz="2400" dirty="0"/>
            </a:br>
            <a:r>
              <a:rPr lang="en-US" sz="2400" dirty="0"/>
              <a:t>✓ Missing Values Handled</a:t>
            </a:r>
            <a:br>
              <a:rPr lang="en-US" sz="2400" dirty="0"/>
            </a:br>
            <a:r>
              <a:rPr lang="en-US" sz="2400" dirty="0"/>
              <a:t>✓ Categorical Features Encoded (</a:t>
            </a:r>
            <a:r>
              <a:rPr lang="en-US" sz="2400" dirty="0" err="1"/>
              <a:t>LabelEncoder</a:t>
            </a:r>
            <a:r>
              <a:rPr lang="en-US" sz="2400" dirty="0"/>
              <a:t> / </a:t>
            </a:r>
            <a:r>
              <a:rPr lang="en-US" sz="2400" dirty="0" err="1"/>
              <a:t>OneHotEncoder</a:t>
            </a:r>
            <a:r>
              <a:rPr lang="en-US" sz="2400" dirty="0"/>
              <a:t>)</a:t>
            </a:r>
            <a:br>
              <a:rPr lang="en-US" sz="2400" dirty="0"/>
            </a:br>
            <a:r>
              <a:rPr lang="en-US" sz="2400" dirty="0"/>
              <a:t>✓ Outliers Detected &amp; Treated</a:t>
            </a:r>
            <a:br>
              <a:rPr lang="en-US" sz="2400" dirty="0"/>
            </a:br>
            <a:r>
              <a:rPr lang="en-US" sz="2400" dirty="0"/>
              <a:t>✓ Feature Scaling Applied (</a:t>
            </a:r>
            <a:r>
              <a:rPr lang="en-US" sz="2400" dirty="0" err="1"/>
              <a:t>StandardScaler</a:t>
            </a:r>
            <a:r>
              <a:rPr lang="en-US" sz="2400" dirty="0"/>
              <a:t>)</a:t>
            </a:r>
            <a:br>
              <a:rPr lang="en-US" sz="2400" dirty="0"/>
            </a:br>
            <a:r>
              <a:rPr lang="en-US" sz="2400" dirty="0"/>
              <a:t>✓ Skewness Handled (for non-normal features)</a:t>
            </a:r>
          </a:p>
        </p:txBody>
      </p:sp>
    </p:spTree>
    <p:extLst>
      <p:ext uri="{BB962C8B-B14F-4D97-AF65-F5344CB8AC3E}">
        <p14:creationId xmlns:p14="http://schemas.microsoft.com/office/powerpoint/2010/main" val="253676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80ED0BD-EA20-E864-EF08-6541AFB59917}"/>
              </a:ext>
            </a:extLst>
          </p:cNvPr>
          <p:cNvSpPr txBox="1"/>
          <p:nvPr/>
        </p:nvSpPr>
        <p:spPr>
          <a:xfrm>
            <a:off x="640080" y="834561"/>
            <a:ext cx="6692543" cy="1077218"/>
          </a:xfrm>
          <a:prstGeom prst="rect">
            <a:avLst/>
          </a:prstGeom>
          <a:noFill/>
        </p:spPr>
        <p:txBody>
          <a:bodyPr wrap="square" rtlCol="0">
            <a:spAutoFit/>
          </a:bodyPr>
          <a:lstStyle/>
          <a:p>
            <a:r>
              <a:rPr lang="en-US" sz="3200" b="1" dirty="0">
                <a:latin typeface="Rockwell" panose="02060603020205020403" pitchFamily="18" charset="0"/>
              </a:rPr>
              <a:t>EXPLORATORY DATA ANALYSIS</a:t>
            </a:r>
            <a:endParaRPr lang="en-IN" sz="3200" b="1" dirty="0">
              <a:latin typeface="Rockwell" panose="02060603020205020403" pitchFamily="18" charset="0"/>
            </a:endParaRPr>
          </a:p>
        </p:txBody>
      </p:sp>
      <p:sp>
        <p:nvSpPr>
          <p:cNvPr id="9" name="TextBox 8">
            <a:extLst>
              <a:ext uri="{FF2B5EF4-FFF2-40B4-BE49-F238E27FC236}">
                <a16:creationId xmlns:a16="http://schemas.microsoft.com/office/drawing/2014/main" id="{3C18ADDB-7C10-C388-0014-21BBA1AA6693}"/>
              </a:ext>
            </a:extLst>
          </p:cNvPr>
          <p:cNvSpPr txBox="1"/>
          <p:nvPr/>
        </p:nvSpPr>
        <p:spPr>
          <a:xfrm>
            <a:off x="640080" y="2230473"/>
            <a:ext cx="1078992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Exploratory Data Analysis (EDA) </a:t>
            </a:r>
            <a:r>
              <a:rPr lang="en-US" dirty="0"/>
              <a:t>helped us understand the overall structure of the movie dataset, find hidden patterns, and discover useful trends</a:t>
            </a:r>
            <a:r>
              <a:rPr lang="en-US" dirty="0" smtClean="0"/>
              <a:t>.</a:t>
            </a:r>
          </a:p>
          <a:p>
            <a:pPr marL="285750" indent="-285750" algn="just">
              <a:buFont typeface="Arial" panose="020B0604020202020204" pitchFamily="34" charset="0"/>
              <a:buChar char="•"/>
            </a:pPr>
            <a:endParaRPr lang="en-US" dirty="0" smtClean="0">
              <a:latin typeface="Rockwell" panose="02060603020205020403" pitchFamily="18" charset="0"/>
            </a:endParaRPr>
          </a:p>
          <a:p>
            <a:pPr marL="285750" indent="-285750" algn="just">
              <a:buFont typeface="Arial" panose="020B0604020202020204" pitchFamily="34" charset="0"/>
              <a:buChar char="•"/>
            </a:pPr>
            <a:r>
              <a:rPr lang="en-US" dirty="0"/>
              <a:t>We explored the distribution of all features and checked how different variables are related to each other and </a:t>
            </a:r>
            <a:r>
              <a:rPr lang="en-US" b="1" dirty="0"/>
              <a:t>the target — movie success</a:t>
            </a:r>
            <a:r>
              <a:rPr lang="en-US" b="1" dirty="0" smtClean="0"/>
              <a:t>.</a:t>
            </a:r>
          </a:p>
          <a:p>
            <a:pPr marL="285750" indent="-285750" algn="just">
              <a:buFont typeface="Arial" panose="020B0604020202020204" pitchFamily="34" charset="0"/>
              <a:buChar char="•"/>
            </a:pPr>
            <a:endParaRPr lang="en-US" dirty="0" smtClean="0">
              <a:latin typeface="Rockwell" panose="02060603020205020403" pitchFamily="18" charset="0"/>
            </a:endParaRPr>
          </a:p>
          <a:p>
            <a:pPr marL="285750" indent="-285750" algn="just">
              <a:buFont typeface="Arial" panose="020B0604020202020204" pitchFamily="34" charset="0"/>
              <a:buChar char="•"/>
            </a:pPr>
            <a:r>
              <a:rPr lang="en-US" b="1" dirty="0"/>
              <a:t>Visualizations</a:t>
            </a:r>
            <a:r>
              <a:rPr lang="en-US" dirty="0"/>
              <a:t> made it easier to understand relationships between features like budget, IMDb score, genres, and more — and how they impact a movie’s success</a:t>
            </a:r>
            <a:r>
              <a:rPr lang="en-US" dirty="0" smtClean="0"/>
              <a:t>.</a:t>
            </a:r>
            <a:endParaRPr lang="en-US" b="0" i="0" dirty="0" smtClean="0">
              <a:effectLst/>
              <a:latin typeface="Rockwell" panose="02060603020205020403" pitchFamily="18" charset="0"/>
            </a:endParaRPr>
          </a:p>
          <a:p>
            <a:pPr marL="285750" indent="-285750" algn="just">
              <a:buFont typeface="Arial" panose="020B0604020202020204" pitchFamily="34" charset="0"/>
              <a:buChar char="•"/>
            </a:pPr>
            <a:endParaRPr lang="en-US" dirty="0" smtClean="0">
              <a:latin typeface="Rockwell" panose="02060603020205020403" pitchFamily="18" charset="0"/>
            </a:endParaRPr>
          </a:p>
          <a:p>
            <a:pPr marL="285750" indent="-285750" algn="just">
              <a:buFont typeface="Arial" panose="020B0604020202020204" pitchFamily="34" charset="0"/>
              <a:buChar char="•"/>
            </a:pPr>
            <a:r>
              <a:rPr lang="en-US" dirty="0"/>
              <a:t>Our dataset was clean (no missing values), but we found some </a:t>
            </a:r>
            <a:r>
              <a:rPr lang="en-US" b="1" dirty="0"/>
              <a:t>duplicate records</a:t>
            </a:r>
            <a:r>
              <a:rPr lang="en-US" dirty="0"/>
              <a:t> and </a:t>
            </a:r>
            <a:r>
              <a:rPr lang="en-US" b="1" dirty="0"/>
              <a:t>outliers</a:t>
            </a:r>
            <a:r>
              <a:rPr lang="en-US" dirty="0" smtClean="0"/>
              <a:t>.</a:t>
            </a:r>
          </a:p>
          <a:p>
            <a:pPr algn="just"/>
            <a:endParaRPr lang="en-US" dirty="0" smtClean="0">
              <a:latin typeface="Rockwell" panose="02060603020205020403" pitchFamily="18" charset="0"/>
            </a:endParaRPr>
          </a:p>
          <a:p>
            <a:pPr marL="285750" indent="-285750" algn="just">
              <a:buFont typeface="Arial" panose="020B0604020202020204" pitchFamily="34" charset="0"/>
              <a:buChar char="•"/>
            </a:pPr>
            <a:r>
              <a:rPr lang="en-US" dirty="0"/>
              <a:t>We used </a:t>
            </a:r>
            <a:r>
              <a:rPr lang="en-US" b="1" dirty="0"/>
              <a:t>univariate and bivariate analysis</a:t>
            </a:r>
            <a:r>
              <a:rPr lang="en-US" dirty="0"/>
              <a:t> to understand each feature individually and how it connects to our main goal — predicting the movie’s success.</a:t>
            </a:r>
            <a:endParaRPr lang="en-IN" dirty="0">
              <a:latin typeface="Rockwell" panose="02060603020205020403" pitchFamily="18" charset="0"/>
            </a:endParaRPr>
          </a:p>
        </p:txBody>
      </p:sp>
    </p:spTree>
    <p:extLst>
      <p:ext uri="{BB962C8B-B14F-4D97-AF65-F5344CB8AC3E}">
        <p14:creationId xmlns:p14="http://schemas.microsoft.com/office/powerpoint/2010/main" val="4234407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623421" y="503993"/>
            <a:ext cx="73822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prstClr val="black"/>
                </a:solidFill>
                <a:latin typeface="Rockwell" panose="02060603020205020403" pitchFamily="18" charset="0"/>
              </a:rPr>
              <a:t>1. DISTRIBUTION OF CONTINUOUS VARIABLE</a:t>
            </a:r>
            <a:endParaRPr kumimoji="0" lang="en-IN" sz="2400" b="1" i="0" strike="noStrike" kern="1200" cap="none" spc="0" normalizeH="0" baseline="0" noProof="0" dirty="0">
              <a:ln>
                <a:noFill/>
              </a:ln>
              <a:solidFill>
                <a:prstClr val="black"/>
              </a:solidFill>
              <a:effectLst/>
              <a:uLnTx/>
              <a:uFillTx/>
              <a:latin typeface="Rockwell" panose="02060603020205020403" pitchFamily="18" charset="0"/>
            </a:endParaRPr>
          </a:p>
        </p:txBody>
      </p:sp>
      <p:sp>
        <p:nvSpPr>
          <p:cNvPr id="18" name="TextBox 17">
            <a:extLst>
              <a:ext uri="{FF2B5EF4-FFF2-40B4-BE49-F238E27FC236}">
                <a16:creationId xmlns:a16="http://schemas.microsoft.com/office/drawing/2014/main" id="{21DCDED3-E799-D320-DEEB-239B7861F150}"/>
              </a:ext>
            </a:extLst>
          </p:cNvPr>
          <p:cNvSpPr txBox="1"/>
          <p:nvPr/>
        </p:nvSpPr>
        <p:spPr>
          <a:xfrm>
            <a:off x="623421" y="1657259"/>
            <a:ext cx="1095027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Budget:</a:t>
            </a:r>
            <a:r>
              <a:rPr lang="en-US" dirty="0"/>
              <a:t> Most movies had budgets ranging from </a:t>
            </a:r>
            <a:r>
              <a:rPr lang="en-US" b="1" dirty="0"/>
              <a:t>$10M to $60M</a:t>
            </a:r>
            <a:r>
              <a:rPr lang="en-US" dirty="0"/>
              <a:t>, though some high-budget outliers were present, particularly for blockbuster productions</a:t>
            </a:r>
            <a:r>
              <a:rPr lang="en-US" dirty="0" smtClean="0"/>
              <a:t>.</a:t>
            </a:r>
          </a:p>
          <a:p>
            <a:pPr marL="285750" indent="-285750" algn="just">
              <a:buFont typeface="Arial" panose="020B0604020202020204" pitchFamily="34" charset="0"/>
              <a:buChar char="•"/>
            </a:pPr>
            <a:endParaRPr lang="en-US" b="1" dirty="0" smtClean="0">
              <a:latin typeface="Rockwell" panose="02060603020205020403" pitchFamily="18" charset="0"/>
            </a:endParaRPr>
          </a:p>
          <a:p>
            <a:pPr marL="285750" indent="-285750" algn="just">
              <a:buFont typeface="Arial" panose="020B0604020202020204" pitchFamily="34" charset="0"/>
              <a:buChar char="•"/>
            </a:pPr>
            <a:r>
              <a:rPr lang="en-US" b="1" dirty="0"/>
              <a:t>Duration:</a:t>
            </a:r>
            <a:r>
              <a:rPr lang="en-US" dirty="0"/>
              <a:t> The majority of movies ranged between </a:t>
            </a:r>
            <a:r>
              <a:rPr lang="en-US" b="1" dirty="0"/>
              <a:t>90–120 minutes</a:t>
            </a:r>
            <a:r>
              <a:rPr lang="en-US" dirty="0"/>
              <a:t>, with an average of </a:t>
            </a:r>
            <a:r>
              <a:rPr lang="en-US" dirty="0" smtClean="0"/>
              <a:t>approximately</a:t>
            </a:r>
            <a:br>
              <a:rPr lang="en-US" dirty="0" smtClean="0"/>
            </a:br>
            <a:r>
              <a:rPr lang="en-US" b="1" dirty="0"/>
              <a:t>106 minutes</a:t>
            </a:r>
            <a:r>
              <a:rPr lang="en-US" dirty="0"/>
              <a:t>, reflecting standard feature film lengths.</a:t>
            </a:r>
            <a:endParaRPr lang="en-US" b="1" dirty="0" smtClean="0">
              <a:latin typeface="Rockwell" panose="02060603020205020403" pitchFamily="18" charset="0"/>
            </a:endParaRP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IMDb Score:</a:t>
            </a:r>
            <a:r>
              <a:rPr lang="en-US" dirty="0"/>
              <a:t> The scores were nearly normally distributed, centered around a </a:t>
            </a:r>
            <a:r>
              <a:rPr lang="en-US" b="1" dirty="0"/>
              <a:t>mean of 6.4</a:t>
            </a:r>
            <a:r>
              <a:rPr lang="en-US" dirty="0"/>
              <a:t>, with most movies falling between </a:t>
            </a:r>
            <a:r>
              <a:rPr lang="en-US" b="1" dirty="0"/>
              <a:t>5.5 and 7.5</a:t>
            </a:r>
            <a:r>
              <a:rPr lang="en-US" dirty="0" smtClean="0"/>
              <a:t>.</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t>Cast &amp; Director Facebook Likes:</a:t>
            </a:r>
            <a:r>
              <a:rPr lang="en-US" dirty="0"/>
              <a:t> The distribution was right-skewed, with most entries having fewer than </a:t>
            </a:r>
            <a:r>
              <a:rPr lang="en-US" b="1" dirty="0"/>
              <a:t>1,000 likes</a:t>
            </a:r>
            <a:r>
              <a:rPr lang="en-US" dirty="0"/>
              <a:t>, but several popular actors/directors reached up to </a:t>
            </a:r>
            <a:r>
              <a:rPr lang="en-US" b="1" dirty="0"/>
              <a:t>20,000+ likes</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User Votes &amp; Reviews:</a:t>
            </a:r>
            <a:r>
              <a:rPr lang="en-US" dirty="0"/>
              <a:t> Strong positive skew observed; while most movies had fewer than </a:t>
            </a:r>
            <a:r>
              <a:rPr lang="en-US" b="1" dirty="0"/>
              <a:t>50,000 votes</a:t>
            </a:r>
            <a:r>
              <a:rPr lang="en-US" dirty="0"/>
              <a:t>, a few achieved </a:t>
            </a:r>
            <a:r>
              <a:rPr lang="en-US" b="1" dirty="0"/>
              <a:t>over a million votes</a:t>
            </a:r>
            <a:r>
              <a:rPr lang="en-US" dirty="0"/>
              <a:t>, indicating fan-favorite or blockbuster status</a:t>
            </a:r>
            <a:r>
              <a:rPr lang="en-US" dirty="0" smtClean="0"/>
              <a:t>.</a:t>
            </a:r>
          </a:p>
          <a:p>
            <a:pPr marL="285750" indent="-285750" algn="just">
              <a:buFont typeface="Arial" panose="020B0604020202020204" pitchFamily="34" charset="0"/>
              <a:buChar char="•"/>
            </a:pPr>
            <a:endParaRPr lang="en-US" dirty="0" smtClean="0">
              <a:latin typeface="Rockwell" panose="02060603020205020403" pitchFamily="18" charset="0"/>
            </a:endParaRPr>
          </a:p>
          <a:p>
            <a:pPr marL="285750" indent="-285750" algn="just">
              <a:buFont typeface="Arial" panose="020B0604020202020204" pitchFamily="34" charset="0"/>
              <a:buChar char="•"/>
            </a:pPr>
            <a:r>
              <a:rPr lang="en-US" b="1" dirty="0"/>
              <a:t>Gross Revenue:</a:t>
            </a:r>
            <a:r>
              <a:rPr lang="en-US" dirty="0"/>
              <a:t> Though not the target variable, it showed a skewed distribution as well. Most movies grossed </a:t>
            </a:r>
            <a:r>
              <a:rPr lang="en-US" b="1" dirty="0"/>
              <a:t>under $100M</a:t>
            </a:r>
            <a:r>
              <a:rPr lang="en-US" dirty="0"/>
              <a:t>, with a few exceeding </a:t>
            </a:r>
            <a:r>
              <a:rPr lang="en-US" b="1" dirty="0"/>
              <a:t>$300M</a:t>
            </a:r>
            <a:r>
              <a:rPr lang="en-US" dirty="0"/>
              <a:t>.</a:t>
            </a:r>
            <a:endParaRPr lang="en-IN" dirty="0">
              <a:latin typeface="Rockwell" panose="02060603020205020403" pitchFamily="18" charset="0"/>
            </a:endParaRPr>
          </a:p>
        </p:txBody>
      </p:sp>
    </p:spTree>
    <p:extLst>
      <p:ext uri="{BB962C8B-B14F-4D97-AF65-F5344CB8AC3E}">
        <p14:creationId xmlns:p14="http://schemas.microsoft.com/office/powerpoint/2010/main" val="25405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sp>
        <p:nvSpPr>
          <p:cNvPr id="3" name="TextBox 2">
            <a:extLst>
              <a:ext uri="{FF2B5EF4-FFF2-40B4-BE49-F238E27FC236}">
                <a16:creationId xmlns:a16="http://schemas.microsoft.com/office/drawing/2014/main" id="{24449B71-A503-B1A7-D27B-1F3700F885BA}"/>
              </a:ext>
            </a:extLst>
          </p:cNvPr>
          <p:cNvSpPr txBox="1"/>
          <p:nvPr/>
        </p:nvSpPr>
        <p:spPr>
          <a:xfrm>
            <a:off x="505855" y="555280"/>
            <a:ext cx="6931462" cy="903435"/>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2400" b="1" dirty="0" smtClean="0">
                <a:latin typeface="Rockwell" panose="02060603020205020403" pitchFamily="18" charset="0"/>
                <a:ea typeface="+mj-ea"/>
                <a:cs typeface="+mj-cs"/>
              </a:rPr>
              <a:t>2. CONTINUOUS FEATURES vs TARGET Variable </a:t>
            </a:r>
            <a:r>
              <a:rPr lang="en-US" sz="2000" b="1" dirty="0">
                <a:latin typeface="Rockwell" panose="02060603020205020403" pitchFamily="18" charset="0"/>
              </a:rPr>
              <a:t>(</a:t>
            </a:r>
            <a:r>
              <a:rPr lang="en-US" sz="2000" dirty="0" err="1">
                <a:latin typeface="Rockwell" panose="02060603020205020403"/>
              </a:rPr>
              <a:t>imdb_score</a:t>
            </a:r>
            <a:r>
              <a:rPr lang="en-US" sz="2000" dirty="0">
                <a:latin typeface="Rockwell" panose="02060603020205020403"/>
              </a:rPr>
              <a:t>/</a:t>
            </a:r>
            <a:r>
              <a:rPr lang="en-US" sz="2000" dirty="0" err="1">
                <a:latin typeface="Rockwell" panose="02060603020205020403"/>
              </a:rPr>
              <a:t>success_class</a:t>
            </a:r>
            <a:r>
              <a:rPr lang="en-US" sz="2000" dirty="0" smtClean="0"/>
              <a:t>)</a:t>
            </a:r>
            <a:endParaRPr lang="en-US" sz="2000" b="1" dirty="0">
              <a:latin typeface="Rockwell" panose="02060603020205020403" pitchFamily="18" charset="0"/>
            </a:endParaRPr>
          </a:p>
        </p:txBody>
      </p:sp>
      <p:sp>
        <p:nvSpPr>
          <p:cNvPr id="4" name="TextBox 3">
            <a:extLst>
              <a:ext uri="{FF2B5EF4-FFF2-40B4-BE49-F238E27FC236}">
                <a16:creationId xmlns:a16="http://schemas.microsoft.com/office/drawing/2014/main" id="{21DCDED3-E799-D320-DEEB-239B7861F150}"/>
              </a:ext>
            </a:extLst>
          </p:cNvPr>
          <p:cNvSpPr txBox="1"/>
          <p:nvPr/>
        </p:nvSpPr>
        <p:spPr>
          <a:xfrm>
            <a:off x="505855" y="1721481"/>
            <a:ext cx="1098946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Budget vs Success:</a:t>
            </a:r>
            <a:r>
              <a:rPr lang="en-US" dirty="0"/>
              <a:t> Movies with higher budgets more frequently belonged to the </a:t>
            </a:r>
            <a:r>
              <a:rPr lang="en-US" b="1" dirty="0"/>
              <a:t>High </a:t>
            </a:r>
            <a:r>
              <a:rPr lang="en-US" b="1" dirty="0" smtClean="0"/>
              <a:t>success </a:t>
            </a:r>
            <a:r>
              <a:rPr lang="en-US" dirty="0"/>
              <a:t>category, indicating strong production value</a:t>
            </a:r>
            <a:r>
              <a:rPr lang="en-US" dirty="0" smtClean="0"/>
              <a:t>.</a:t>
            </a:r>
            <a:endParaRPr lang="en-US" b="1" dirty="0"/>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r>
              <a:rPr lang="en-US" b="1" dirty="0"/>
              <a:t>IMDb Score vs Success:</a:t>
            </a:r>
            <a:r>
              <a:rPr lang="en-US" dirty="0"/>
              <a:t> Naturally aligned with the target class, but the trend still confirmed a </a:t>
            </a:r>
            <a:r>
              <a:rPr lang="en-US" b="1" dirty="0"/>
              <a:t>direct correlation</a:t>
            </a:r>
            <a:r>
              <a:rPr lang="en-US" dirty="0"/>
              <a:t> between higher IMDb scores and success class</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Duration vs Success:</a:t>
            </a:r>
            <a:r>
              <a:rPr lang="en-US" dirty="0"/>
              <a:t> Movies lasting between </a:t>
            </a:r>
            <a:r>
              <a:rPr lang="en-US" b="1" dirty="0"/>
              <a:t>100–120 minutes</a:t>
            </a:r>
            <a:r>
              <a:rPr lang="en-US" dirty="0"/>
              <a:t> were more likely to fall into the </a:t>
            </a:r>
            <a:r>
              <a:rPr lang="en-US" b="1" dirty="0"/>
              <a:t>Medium to High success</a:t>
            </a:r>
            <a:r>
              <a:rPr lang="en-US" dirty="0"/>
              <a:t> classes</a:t>
            </a:r>
            <a:r>
              <a:rPr lang="en-US" dirty="0" smtClean="0"/>
              <a:t>.</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t>User Votes &amp; Reviews:</a:t>
            </a:r>
            <a:r>
              <a:rPr lang="en-US" dirty="0"/>
              <a:t> Movies with greater audience interaction (high number of votes/reviews) tended to belong to the </a:t>
            </a:r>
            <a:r>
              <a:rPr lang="en-US" b="1" dirty="0"/>
              <a:t>High success</a:t>
            </a:r>
            <a:r>
              <a:rPr lang="en-US" dirty="0"/>
              <a:t> category</a:t>
            </a:r>
            <a:r>
              <a:rPr lang="en-US" dirty="0" smtClean="0"/>
              <a:t>.</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t>Cast Facebook Likes:</a:t>
            </a:r>
            <a:r>
              <a:rPr lang="en-US" dirty="0"/>
              <a:t> A strong cast with a large social media following was positively associated with </a:t>
            </a:r>
            <a:r>
              <a:rPr lang="en-US" b="1" dirty="0"/>
              <a:t>movie success</a:t>
            </a:r>
            <a:r>
              <a:rPr lang="en-US" dirty="0"/>
              <a:t>.</a:t>
            </a:r>
            <a:endParaRPr lang="en-IN" dirty="0">
              <a:latin typeface="Rockwell" panose="02060603020205020403" pitchFamily="18" charset="0"/>
            </a:endParaRPr>
          </a:p>
        </p:txBody>
      </p:sp>
    </p:spTree>
    <p:extLst>
      <p:ext uri="{BB962C8B-B14F-4D97-AF65-F5344CB8AC3E}">
        <p14:creationId xmlns:p14="http://schemas.microsoft.com/office/powerpoint/2010/main" val="26638822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I_THEME_MODEL" val="{&quot;showLogo&quot;:true,&quot;logoScale&quot;:1,&quot;logoPosition&quot;:&quot;left&quot;,&quot;logoOffset&quot;:0,&quot;showMessage&quot;:true,&quot;showPageNum&quot;:true,&quot;logo&quot;:null,&quot;logo_dark&quot;:null,&quot;showFooterByDefault&quot;:null,&quot;footerMessage&quot;:&quot;©2024 Proprietary and Confidential. All Rights Reserved.&quot;,&quot;palette_name&quot;:&quot;colorful&quot;,&quot;defaultSlideColor&quot;:&quot;theme&quot;,&quot;defaultBackgroundColor&quot;:&quot;background_light&quot;,&quot;styleFonts&quot;:1,&quot;styleFontWeight&quot;:&quot;heavy&quot;,&quot;styleElementStyle&quot;:&quot;outlined&quot;,&quot;styleEffect&quot;:&quot;none&quot;,&quot;styleDesign&quot;:1,&quot;styleDecoration&quot;:&quot;bar_left&quot;,&quot;styleHeaderAlignment&quot;:&quot;left&quot;,&quot;styleShape&quot;:&quot;rect&quot;,&quot;styleColor&quot;:&quot;slide&quot;,&quot;styleBackground&quot;:&quot;none&quot;,&quot;styleTitleFont&quot;:&quot;sourcesanspro&quot;,&quot;styleBodyFont&quot;:&quot;sourcesanspro&quot;,&quot;styleWeight&quot;:&quot;medium&quot;,&quot;styleTitleSlide&quot;:&quot;bar_left&quot;,&quot;fontScale&quot;:1,&quot;iconStyle&quot;:&quot;chunky&quot;,&quot;cjkFont&quot;:&quot;jp&quot;,&quot;isRTL&quot;:false,&quot;colors&quot;:{&quot;background_light&quot;:&quot;#ffffff&quot;,&quot;background_dark&quot;:&quot;#000000&quot;,&quot;primary_light&quot;:&quot;#ffffff&quot;,&quot;primary_dark&quot;:&quot;#000000&quot;,&quot;secondary_light&quot;:&quot;#e7e6e6&quot;,&quot;secondary_dark&quot;:&quot;#44546a&quot;,&quot;positive&quot;:&quot;#54C351&quot;,&quot;negative&quot;:&quot;#E04C2B&quot;,&quot;hyperlink&quot;:&quot;#11a9e2&quot;,&quot;theme&quot;:&quot;#4472c4&quot;,&quot;background_accent&quot;:&quot;#e7e6e6&quot;,&quot;chart1&quot;:&quot;#4472c4&quot;,&quot;accent1&quot;:&quot;#ed7d31&quot;,&quot;chart2&quot;:&quot;#ed7d31&quot;,&quot;accent2&quot;:&quot;#a5a5a5&quot;,&quot;chart3&quot;:&quot;#a5a5a5&quot;,&quot;accent3&quot;:&quot;#ffc000&quot;,&quot;chart4&quot;:&quot;#ffc000&quot;,&quot;accent4&quot;:&quot;#5b9bd5&quot;,&quot;chart5&quot;:&quot;#5b9bd5&quot;,&quot;accent5&quot;:&quot;#70ad47&quot;,&quot;chart6&quot;:&quot;#70ad47&quot;},&quot;fontHeaderFontId&quot;:&quot;sourcesanspro&quot;,&quot;fontHeaderWeight&quot;:600,&quot;fontHeaderBoldWeight&quot;:600,&quot;fontHeaderLetterSpacing&quot;:0,&quot;fontHeaderLineHeight&quot;:1.6,&quot;fontHeaderScaling&quot;:100,&quot;fontHeaderTextTransform&quot;:&quot;auto&quot;,&quot;fontTitleFontId&quot;:&quot;sourcesanspro&quot;,&quot;fontTitleWeight&quot;:600,&quot;fontTitleBoldWeight&quot;:600,&quot;fontTitleLetterSpacing&quot;:0,&quot;fontTitleLineHeight&quot;:1.6,&quot;fontTitleScaling&quot;:100,&quot;fontTitleTextTransform&quot;:&quot;auto&quot;,&quot;fontBodyFontId&quot;:&quot;sourcesanspro&quot;,&quot;fontBodyWeight&quot;:400,&quot;fontBodyBoldWeight&quot;:600,&quot;fontBodyLetterSpacing&quot;:0,&quot;fontBodyLineHeight&quot;:1.9,&quot;fontBodyScaling&quot;:100,&quot;fontBodyTextTransform&quot;:&quot;auto&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98E7D50-581B-4293-BF8B-96CE4C9BE07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E39EDF-E3F7-4696-8F8D-249A55DDEAD5}">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Bank loan analysis (ppt)</Template>
  <TotalTime>1717</TotalTime>
  <Words>2509</Words>
  <Application>Microsoft Office PowerPoint</Application>
  <PresentationFormat>Widescreen</PresentationFormat>
  <Paragraphs>249</Paragraphs>
  <Slides>20</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20</vt:i4>
      </vt:variant>
    </vt:vector>
  </HeadingPairs>
  <TitlesOfParts>
    <vt:vector size="37" baseType="lpstr">
      <vt:lpstr>Arial</vt:lpstr>
      <vt:lpstr>Calibri</vt:lpstr>
      <vt:lpstr>Calibri Light</vt:lpstr>
      <vt:lpstr>Century</vt:lpstr>
      <vt:lpstr>Century Gothic</vt:lpstr>
      <vt:lpstr>Copperplate Gothic Bold</vt:lpstr>
      <vt:lpstr>Futura BdCn BT</vt:lpstr>
      <vt:lpstr>Goudy Old Style</vt:lpstr>
      <vt:lpstr>High Tower Text</vt:lpstr>
      <vt:lpstr>MV Boli</vt:lpstr>
      <vt:lpstr>Roboto</vt:lpstr>
      <vt:lpstr>Rockwell</vt:lpstr>
      <vt:lpstr>Tw Cen MT</vt:lpstr>
      <vt:lpstr>WC Rhesus B Bta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Khan</dc:creator>
  <cp:lastModifiedBy>Hp</cp:lastModifiedBy>
  <cp:revision>76</cp:revision>
  <dcterms:created xsi:type="dcterms:W3CDTF">2023-11-30T07:40:03Z</dcterms:created>
  <dcterms:modified xsi:type="dcterms:W3CDTF">2025-04-18T11:52:30Z</dcterms:modified>
</cp:coreProperties>
</file>