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4470C5-F119-4441-815E-E247B2057A4D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D097279-340F-46D7-A57A-E9186B55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75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0C5-F119-4441-815E-E247B2057A4D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7279-340F-46D7-A57A-E9186B55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49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0C5-F119-4441-815E-E247B2057A4D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7279-340F-46D7-A57A-E9186B55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68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0C5-F119-4441-815E-E247B2057A4D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7279-340F-46D7-A57A-E9186B55CC6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3589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0C5-F119-4441-815E-E247B2057A4D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7279-340F-46D7-A57A-E9186B55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44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0C5-F119-4441-815E-E247B2057A4D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7279-340F-46D7-A57A-E9186B55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337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0C5-F119-4441-815E-E247B2057A4D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7279-340F-46D7-A57A-E9186B55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813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0C5-F119-4441-815E-E247B2057A4D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7279-340F-46D7-A57A-E9186B55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07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0C5-F119-4441-815E-E247B2057A4D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7279-340F-46D7-A57A-E9186B55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11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0C5-F119-4441-815E-E247B2057A4D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7279-340F-46D7-A57A-E9186B55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0C5-F119-4441-815E-E247B2057A4D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7279-340F-46D7-A57A-E9186B55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2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0C5-F119-4441-815E-E247B2057A4D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7279-340F-46D7-A57A-E9186B55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89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0C5-F119-4441-815E-E247B2057A4D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7279-340F-46D7-A57A-E9186B55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0C5-F119-4441-815E-E247B2057A4D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7279-340F-46D7-A57A-E9186B55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67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0C5-F119-4441-815E-E247B2057A4D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7279-340F-46D7-A57A-E9186B55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49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0C5-F119-4441-815E-E247B2057A4D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7279-340F-46D7-A57A-E9186B55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0C5-F119-4441-815E-E247B2057A4D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7279-340F-46D7-A57A-E9186B55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09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0C5-F119-4441-815E-E247B2057A4D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7279-340F-46D7-A57A-E9186B55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39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6621-8B25-4BB9-968E-FFAFADCA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BIG MART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8AD22-2214-474A-983C-CE46811E5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sz="2400" dirty="0"/>
              <a:t>Date : 24-10-2021 </a:t>
            </a:r>
            <a:r>
              <a:rPr lang="en-IN" dirty="0"/>
              <a:t>				</a:t>
            </a:r>
            <a:r>
              <a:rPr lang="en-IN" sz="2400" dirty="0"/>
              <a:t>SYED RAHMAN AHMED</a:t>
            </a:r>
          </a:p>
          <a:p>
            <a:r>
              <a:rPr lang="en-IN" sz="2400" dirty="0"/>
              <a:t>						1604-19-737-306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65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8789-A51F-4E2E-9148-87D20A84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BAAC-AC64-4787-86B9-0BD91950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6350"/>
            <a:ext cx="9905999" cy="3541714"/>
          </a:xfrm>
        </p:spPr>
        <p:txBody>
          <a:bodyPr>
            <a:noAutofit/>
          </a:bodyPr>
          <a:lstStyle/>
          <a:p>
            <a:r>
              <a:rPr lang="en-IN" sz="2800" dirty="0"/>
              <a:t>The </a:t>
            </a:r>
            <a:r>
              <a:rPr lang="en-IN" sz="2800" dirty="0" err="1"/>
              <a:t>Outlet_Sales</a:t>
            </a:r>
            <a:r>
              <a:rPr lang="en-IN" sz="2800" dirty="0"/>
              <a:t> has been affected with various columns of the Data Set which are:-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 </a:t>
            </a:r>
            <a:r>
              <a:rPr lang="en-IN" sz="2800" dirty="0" err="1"/>
              <a:t>Item_Weight</a:t>
            </a:r>
            <a:endParaRPr lang="en-I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 </a:t>
            </a:r>
            <a:r>
              <a:rPr lang="en-IN" sz="2800" dirty="0" err="1"/>
              <a:t>Item_MRP</a:t>
            </a:r>
            <a:endParaRPr lang="en-I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 err="1"/>
              <a:t>Item_Outlet_sales</a:t>
            </a:r>
            <a:r>
              <a:rPr lang="en-IN" sz="2800" dirty="0"/>
              <a:t> (etc)</a:t>
            </a:r>
          </a:p>
          <a:p>
            <a:r>
              <a:rPr lang="en-IN" sz="2800" dirty="0"/>
              <a:t>According to the prediction ‘</a:t>
            </a:r>
            <a:r>
              <a:rPr lang="en-IN" sz="2800" dirty="0" err="1"/>
              <a:t>Item_MRP</a:t>
            </a:r>
            <a:r>
              <a:rPr lang="en-IN" sz="2800" dirty="0"/>
              <a:t>’ column is mostly affecting the sales</a:t>
            </a:r>
          </a:p>
        </p:txBody>
      </p:sp>
    </p:spTree>
    <p:extLst>
      <p:ext uri="{BB962C8B-B14F-4D97-AF65-F5344CB8AC3E}">
        <p14:creationId xmlns:p14="http://schemas.microsoft.com/office/powerpoint/2010/main" val="278754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62AA-4A1A-44EC-A66C-97E3434E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7244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763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AA90-6F0E-4D13-8588-EF5BD366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7629"/>
            <a:ext cx="9905998" cy="1478570"/>
          </a:xfrm>
        </p:spPr>
        <p:txBody>
          <a:bodyPr/>
          <a:lstStyle/>
          <a:p>
            <a:r>
              <a:rPr lang="en-IN" dirty="0"/>
              <a:t>Final Outcomes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0C42-818E-48FA-907F-999E2D71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0215"/>
            <a:ext cx="9905999" cy="3541714"/>
          </a:xfrm>
        </p:spPr>
        <p:txBody>
          <a:bodyPr>
            <a:normAutofit/>
          </a:bodyPr>
          <a:lstStyle/>
          <a:p>
            <a:r>
              <a:rPr lang="en-IN" sz="3200" dirty="0"/>
              <a:t>Data Collection and Analysis</a:t>
            </a:r>
          </a:p>
          <a:p>
            <a:r>
              <a:rPr lang="en-IN" sz="3200" dirty="0"/>
              <a:t>Graphical Representation</a:t>
            </a:r>
          </a:p>
          <a:p>
            <a:r>
              <a:rPr lang="en-IN" sz="3200" dirty="0"/>
              <a:t>Data Pre-Processing</a:t>
            </a:r>
          </a:p>
          <a:p>
            <a:r>
              <a:rPr lang="en-IN" sz="3200" dirty="0"/>
              <a:t>Label Encoding</a:t>
            </a:r>
          </a:p>
          <a:p>
            <a:r>
              <a:rPr lang="en-IN" sz="3200" dirty="0"/>
              <a:t>Splitting / Training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169683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391B-10F3-43E3-AE6A-2A0A013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F2D1-1274-4324-AD0D-B1C3E03A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The Main task is to create a model that can predict the sales.</a:t>
            </a:r>
          </a:p>
          <a:p>
            <a:r>
              <a:rPr lang="en-IN" sz="3200" dirty="0"/>
              <a:t>Using the model ‘BIGMART’ will try to understand the properties of product and sales</a:t>
            </a:r>
            <a:r>
              <a:rPr lang="en-US" sz="3200" dirty="0">
                <a:latin typeface="Inter"/>
              </a:rPr>
              <a:t> which plays key role in increasing ’SALES’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6768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8CA2-DC70-41D6-986E-70B706FC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3629"/>
            <a:ext cx="9905998" cy="779647"/>
          </a:xfrm>
        </p:spPr>
        <p:txBody>
          <a:bodyPr/>
          <a:lstStyle/>
          <a:p>
            <a:r>
              <a:rPr lang="en-IN" dirty="0"/>
              <a:t>				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A6F091-7F8B-483C-B658-A3B2CA72B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658143"/>
            <a:ext cx="9898235" cy="44635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3D93DF-11E2-4798-9BF9-79CF24354526}"/>
              </a:ext>
            </a:extLst>
          </p:cNvPr>
          <p:cNvSpPr txBox="1"/>
          <p:nvPr/>
        </p:nvSpPr>
        <p:spPr>
          <a:xfrm>
            <a:off x="1141413" y="943276"/>
            <a:ext cx="10189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Collecting the data from the CSV file</a:t>
            </a:r>
          </a:p>
        </p:txBody>
      </p:sp>
    </p:spTree>
    <p:extLst>
      <p:ext uri="{BB962C8B-B14F-4D97-AF65-F5344CB8AC3E}">
        <p14:creationId xmlns:p14="http://schemas.microsoft.com/office/powerpoint/2010/main" val="132836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56C0-4C22-4353-8720-44A9224E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88" y="185381"/>
            <a:ext cx="9905998" cy="661642"/>
          </a:xfrm>
        </p:spPr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BC4C-BE46-4935-A0C4-4E21A7E45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87" y="847023"/>
            <a:ext cx="9905999" cy="4334193"/>
          </a:xfrm>
        </p:spPr>
        <p:txBody>
          <a:bodyPr/>
          <a:lstStyle/>
          <a:p>
            <a:r>
              <a:rPr lang="en-IN" sz="2800" dirty="0"/>
              <a:t>Finding The Null Values in the Data Set</a:t>
            </a:r>
          </a:p>
          <a:p>
            <a:r>
              <a:rPr lang="en-IN" sz="2800" dirty="0"/>
              <a:t> Type of Values each Column consist off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C3A75-86E9-4CC8-8499-04614A38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14" y="2182082"/>
            <a:ext cx="5010407" cy="341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32C225-85F5-42E8-9E9E-497C9B80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18" y="2182082"/>
            <a:ext cx="4597367" cy="339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9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7C95-D710-4196-8A9C-1728D8FE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27259"/>
            <a:ext cx="9905998" cy="1478570"/>
          </a:xfrm>
        </p:spPr>
        <p:txBody>
          <a:bodyPr/>
          <a:lstStyle/>
          <a:p>
            <a:r>
              <a:rPr lang="en-IN" dirty="0"/>
              <a:t> Data 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BCC8-0EB0-4034-95E2-2FC70C957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38834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IN" sz="3000" dirty="0"/>
              <a:t>Handling The Null Values By :-</a:t>
            </a:r>
          </a:p>
          <a:p>
            <a:pPr marL="0" indent="0">
              <a:buNone/>
            </a:pPr>
            <a:r>
              <a:rPr lang="en-IN" sz="3000" dirty="0"/>
              <a:t>	Converting the Null Values of </a:t>
            </a:r>
            <a:r>
              <a:rPr lang="en-IN" sz="3000" b="1" dirty="0">
                <a:effectLst/>
              </a:rPr>
              <a:t>'</a:t>
            </a:r>
            <a:r>
              <a:rPr lang="en-IN" sz="3000" b="1" dirty="0" err="1">
                <a:effectLst/>
              </a:rPr>
              <a:t>Item_Weight</a:t>
            </a:r>
            <a:r>
              <a:rPr lang="en-IN" sz="3000" b="1" dirty="0">
                <a:effectLst/>
              </a:rPr>
              <a:t>’ </a:t>
            </a:r>
            <a:r>
              <a:rPr lang="en-IN" sz="3000" b="0" dirty="0">
                <a:effectLst/>
                <a:latin typeface="+mj-lt"/>
              </a:rPr>
              <a:t>with its MEAN 	value</a:t>
            </a:r>
          </a:p>
          <a:p>
            <a:pPr marL="0" indent="0">
              <a:buNone/>
            </a:pPr>
            <a:r>
              <a:rPr lang="en-IN" sz="3000" dirty="0">
                <a:latin typeface="+mj-lt"/>
              </a:rPr>
              <a:t>	</a:t>
            </a:r>
            <a:r>
              <a:rPr lang="en-IN" sz="3000" dirty="0" err="1">
                <a:latin typeface="+mj-lt"/>
              </a:rPr>
              <a:t>Simillarly</a:t>
            </a:r>
            <a:r>
              <a:rPr lang="en-IN" sz="3000" dirty="0">
                <a:latin typeface="+mj-lt"/>
              </a:rPr>
              <a:t> , </a:t>
            </a:r>
            <a:r>
              <a:rPr lang="en-IN" sz="3000" dirty="0"/>
              <a:t>Converting the Null Values of </a:t>
            </a:r>
            <a:r>
              <a:rPr lang="en-IN" sz="3000" b="1" dirty="0"/>
              <a:t>‘</a:t>
            </a:r>
            <a:r>
              <a:rPr lang="en-IN" sz="3000" b="1" dirty="0" err="1"/>
              <a:t>Outlet_Size</a:t>
            </a:r>
            <a:r>
              <a:rPr lang="en-IN" sz="3000" b="1" dirty="0"/>
              <a:t>’  </a:t>
            </a:r>
            <a:r>
              <a:rPr lang="en-IN" sz="3000" dirty="0"/>
              <a:t>with 	</a:t>
            </a:r>
            <a:r>
              <a:rPr lang="en-IN" sz="3000" b="0" dirty="0">
                <a:effectLst/>
                <a:latin typeface="+mj-lt"/>
              </a:rPr>
              <a:t>its MODE value</a:t>
            </a:r>
          </a:p>
          <a:p>
            <a:r>
              <a:rPr lang="en-IN" sz="3000" b="0" dirty="0">
                <a:effectLst/>
              </a:rPr>
              <a:t>Handling of Null Values has do</a:t>
            </a:r>
            <a:r>
              <a:rPr lang="en-IN" sz="3000" dirty="0"/>
              <a:t>ne to reduce the number of Outliers from our Data Set</a:t>
            </a:r>
            <a:endParaRPr lang="en-IN" sz="3000" b="0" dirty="0">
              <a:effectLst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01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25DB-443E-4CF6-9C7E-6C9F2AF6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59612"/>
            <a:ext cx="9905998" cy="1007187"/>
          </a:xfrm>
        </p:spPr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C41E4C-6B80-4333-BA51-DF2B0E8FA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976189"/>
            <a:ext cx="3315086" cy="282579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CD482F-22EF-4D64-8C49-743802F93781}"/>
              </a:ext>
            </a:extLst>
          </p:cNvPr>
          <p:cNvSpPr txBox="1"/>
          <p:nvPr/>
        </p:nvSpPr>
        <p:spPr>
          <a:xfrm>
            <a:off x="4629751" y="976189"/>
            <a:ext cx="5563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Maximum values is around 12kg weight which are highly sold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E08DE1-99D2-45B0-8A04-8CDC21733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135" y="3295671"/>
            <a:ext cx="3568883" cy="3264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67AEB0-D329-425A-A4B8-FEB3566AEB7A}"/>
              </a:ext>
            </a:extLst>
          </p:cNvPr>
          <p:cNvSpPr txBox="1"/>
          <p:nvPr/>
        </p:nvSpPr>
        <p:spPr>
          <a:xfrm>
            <a:off x="1280160" y="4340994"/>
            <a:ext cx="55634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Product which have MRP in the range of 100 – 170 are highly distributed</a:t>
            </a:r>
          </a:p>
        </p:txBody>
      </p:sp>
    </p:spTree>
    <p:extLst>
      <p:ext uri="{BB962C8B-B14F-4D97-AF65-F5344CB8AC3E}">
        <p14:creationId xmlns:p14="http://schemas.microsoft.com/office/powerpoint/2010/main" val="143632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B00C-057E-4C0D-953A-4402EBC9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218880"/>
            <a:ext cx="9905998" cy="1478570"/>
          </a:xfrm>
        </p:spPr>
        <p:txBody>
          <a:bodyPr/>
          <a:lstStyle/>
          <a:p>
            <a:r>
              <a:rPr lang="en-IN" dirty="0"/>
              <a:t>Data Visualization </a:t>
            </a:r>
            <a:r>
              <a:rPr lang="en-IN" sz="2000" dirty="0"/>
              <a:t>(cont..)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CAFB4-572C-4484-A20D-B8E29B7F1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031" y="927946"/>
            <a:ext cx="4080089" cy="3509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0B3B8-D281-4B02-BF1A-EB9C2B76F30A}"/>
              </a:ext>
            </a:extLst>
          </p:cNvPr>
          <p:cNvSpPr txBox="1"/>
          <p:nvPr/>
        </p:nvSpPr>
        <p:spPr>
          <a:xfrm>
            <a:off x="4818251" y="927946"/>
            <a:ext cx="5832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Maximum Sales are in the range of 10,000 to 2000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D9AB1-AE11-4862-8690-CC8AA8F02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756" y="2793590"/>
            <a:ext cx="4223674" cy="39562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F68F65-1011-4B1C-9E71-EA9D46361870}"/>
              </a:ext>
            </a:extLst>
          </p:cNvPr>
          <p:cNvSpPr txBox="1"/>
          <p:nvPr/>
        </p:nvSpPr>
        <p:spPr>
          <a:xfrm>
            <a:off x="1141412" y="4639377"/>
            <a:ext cx="623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Maximum no. of Outlet were Established in the year of 1985</a:t>
            </a:r>
          </a:p>
        </p:txBody>
      </p:sp>
    </p:spTree>
    <p:extLst>
      <p:ext uri="{BB962C8B-B14F-4D97-AF65-F5344CB8AC3E}">
        <p14:creationId xmlns:p14="http://schemas.microsoft.com/office/powerpoint/2010/main" val="197045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14F8-AA29-4E60-843C-69723AFA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056278"/>
          </a:xfrm>
        </p:spPr>
        <p:txBody>
          <a:bodyPr/>
          <a:lstStyle/>
          <a:p>
            <a:r>
              <a:rPr lang="en-IN" dirty="0"/>
              <a:t>Data Visualization </a:t>
            </a:r>
            <a:r>
              <a:rPr lang="en-IN" sz="2000" dirty="0"/>
              <a:t>(cont..)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B42EB-E3CD-4532-9F23-1203FC330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1056278"/>
            <a:ext cx="3435527" cy="31815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C16392-05CE-474F-A0FE-6956AFDC1654}"/>
              </a:ext>
            </a:extLst>
          </p:cNvPr>
          <p:cNvSpPr txBox="1"/>
          <p:nvPr/>
        </p:nvSpPr>
        <p:spPr>
          <a:xfrm>
            <a:off x="4889634" y="1056278"/>
            <a:ext cx="61577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Tier 3 Type Location has the maximum distribution which effects the sales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F48198-A7F0-4264-B4F1-FA15A30F1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882" y="3223084"/>
            <a:ext cx="3765766" cy="3462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94F507-4AA3-4D58-B706-2520079D34B9}"/>
              </a:ext>
            </a:extLst>
          </p:cNvPr>
          <p:cNvSpPr txBox="1"/>
          <p:nvPr/>
        </p:nvSpPr>
        <p:spPr>
          <a:xfrm>
            <a:off x="1141411" y="4817016"/>
            <a:ext cx="5563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 Small Outlet size has the highest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143717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129</TotalTime>
  <Words>303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Inter</vt:lpstr>
      <vt:lpstr>Tw Cen MT</vt:lpstr>
      <vt:lpstr>Wingdings</vt:lpstr>
      <vt:lpstr>Circuit</vt:lpstr>
      <vt:lpstr>BIG MART DATA VISUALIZATION</vt:lpstr>
      <vt:lpstr>Final Outcomes :-</vt:lpstr>
      <vt:lpstr>Problem Statements</vt:lpstr>
      <vt:lpstr>    Dataset</vt:lpstr>
      <vt:lpstr>Exploratory Data Analysis</vt:lpstr>
      <vt:lpstr> Data Pre processing</vt:lpstr>
      <vt:lpstr>Data Visualization</vt:lpstr>
      <vt:lpstr>Data Visualization (cont..)</vt:lpstr>
      <vt:lpstr>Data Visualization (cont..)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MART DATA VISUALIZATION</dc:title>
  <dc:creator>Syed Rahman</dc:creator>
  <cp:lastModifiedBy>Syed Rahman</cp:lastModifiedBy>
  <cp:revision>1</cp:revision>
  <dcterms:created xsi:type="dcterms:W3CDTF">2021-10-24T16:23:57Z</dcterms:created>
  <dcterms:modified xsi:type="dcterms:W3CDTF">2021-10-24T18:33:14Z</dcterms:modified>
</cp:coreProperties>
</file>