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6AE159CE-B932-4E04-864A-F3776A4F3E1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31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EECE670C-A8C4-4678-B9BD-D83D47DD1764}" type="slidenum">
              <a:t>1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148258A-5632-4B1E-B780-EFD252CA0F7B}" type="slidenum">
              <a:t>1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799" y="1143000"/>
            <a:ext cx="5486040" cy="30859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189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8B715B2B-F04E-4047-A435-3AA61256E465}" type="slidenum">
              <a:t>10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F465CB0-8776-4181-8202-B1FF668B7DD9}" type="slidenum">
              <a:t>10</a:t>
            </a:fld>
            <a:endParaRPr lang="en-IN"/>
          </a:p>
        </p:txBody>
      </p:sp>
      <p:sp>
        <p:nvSpPr>
          <p:cNvPr id="2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822960" y="6949440"/>
            <a:ext cx="6583320" cy="658332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  <p:sp>
        <p:nvSpPr>
          <p:cNvPr id="4" name="Slide Image Placeholder 3"/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1540440"/>
            <a:ext cx="8229240" cy="46285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68657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71BD4709-0419-4031-B35E-7D85D8A5EA7F}" type="slidenum">
              <a:t>2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32731B5-DA26-4775-A31E-785880910A82}" type="slidenum">
              <a:t>2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799" y="1143000"/>
            <a:ext cx="5486040" cy="30859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85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FD0BA94C-74DA-49F4-9ECA-5E17E99B6B4A}" type="slidenum">
              <a:t>3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02B30D-B353-4DC6-B8B6-CA0FD70D1581}" type="slidenum">
              <a:t>3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799" y="1143000"/>
            <a:ext cx="5486040" cy="30859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18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A622C888-E847-4F30-9E37-0FE533149A67}" type="slidenum">
              <a:t>4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78386CB-7B4E-488D-A330-587FA06F1BB6}" type="slidenum">
              <a:t>4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799" y="1143000"/>
            <a:ext cx="5486040" cy="30859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580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4F3039F2-34A2-4FFF-A34F-35DDBDB40E7D}" type="slidenum">
              <a:t>5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C611BC0-2D58-4E9E-B5CC-233A12A6E266}" type="slidenum">
              <a:t>5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799" y="1143000"/>
            <a:ext cx="5486040" cy="30859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461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221F9BED-9A1B-4DAA-AB25-7B28A81E7308}" type="slidenum">
              <a:t>6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ABE94F5-727F-4A5B-8642-03DAF4379A00}" type="slidenum">
              <a:t>6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799" y="1143000"/>
            <a:ext cx="5486040" cy="30859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52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26869C89-A8DF-4399-98B9-8EE2CB1AECE7}" type="slidenum">
              <a:t>7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D2E360-C5BA-4E8C-B013-56C4ABFAA662}" type="slidenum">
              <a:t>7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799" y="1143000"/>
            <a:ext cx="5486040" cy="30859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686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457D1DD9-1E75-491F-96A0-6B4FB95F2EED}" type="slidenum">
              <a:t>8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095EAEF-C04E-4E65-B1F4-29D0614A5D9B}" type="slidenum">
              <a:t>8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799" y="1143000"/>
            <a:ext cx="5486040" cy="30859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3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 hangingPunct="1"/>
            <a:fld id="{8D4580CF-96AE-44B0-BAAC-8CEDCB2ED1FD}" type="slidenum">
              <a:t>9</a:t>
            </a:fld>
            <a:endParaRPr lang="en-IN" sz="1800">
              <a:solidFill>
                <a:srgbClr val="000000"/>
              </a:solidFill>
              <a:latin typeface="+mn-lt" pitchFamily="18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213BBC3-E79A-435A-BE4B-3C6215CFDCE6}" type="slidenum">
              <a:t>9</a:t>
            </a:fld>
            <a:endParaRPr lang="en-IN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799" y="1143000"/>
            <a:ext cx="5486040" cy="30859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17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200"/>
            <a:ext cx="10972800" cy="28654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763"/>
            <a:ext cx="10972800" cy="19859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1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675" y="328613"/>
            <a:ext cx="3290888" cy="7027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328613"/>
            <a:ext cx="9723437" cy="7027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0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71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538" y="2051050"/>
            <a:ext cx="12619037" cy="34242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538" y="5507038"/>
            <a:ext cx="12619037" cy="18002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398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838" y="1925638"/>
            <a:ext cx="6507162" cy="5430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1400" y="1925638"/>
            <a:ext cx="6507163" cy="5430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0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438150"/>
            <a:ext cx="12619037" cy="159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063" y="2017713"/>
            <a:ext cx="6189662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063" y="3006725"/>
            <a:ext cx="6189662" cy="442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7275" y="2017713"/>
            <a:ext cx="6219825" cy="989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7275" y="3006725"/>
            <a:ext cx="6219825" cy="442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9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9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02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0277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49275"/>
            <a:ext cx="4718050" cy="1919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5" y="1184275"/>
            <a:ext cx="7407275" cy="5848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063" y="2468563"/>
            <a:ext cx="4718050" cy="4573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8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31519" y="328320"/>
            <a:ext cx="13167000" cy="13737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IN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31519" y="1925640"/>
            <a:ext cx="13167000" cy="54309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hangingPunct="1">
        <a:tabLst/>
        <a:defRPr lang="en-IN" sz="18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</p:titleStyle>
    <p:bodyStyle>
      <a:lvl1pPr algn="l" rtl="0" hangingPunct="1">
        <a:spcBef>
          <a:spcPts val="0"/>
        </a:spcBef>
        <a:spcAft>
          <a:spcPts val="1417"/>
        </a:spcAft>
        <a:tabLst/>
        <a:defRPr lang="en-IN" sz="3200" b="0" i="0" u="none" strike="noStrike" kern="1200" spc="0">
          <a:ln>
            <a:noFill/>
          </a:ln>
          <a:solidFill>
            <a:srgbClr val="000000"/>
          </a:solidFill>
          <a:latin typeface="Calibri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hyperlink" Target="https://github.com/syedsadiQ01/keylogger.git" TargetMode="External"/><Relationship Id="rId5" Type="http://schemas.openxmlformats.org/officeDocument/2006/relationships/hyperlink" Target="https://github.com/syedsadiQ01/keylogger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14400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9144000" y="0"/>
            <a:ext cx="5486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1"/>
          <p:cNvSpPr/>
          <p:nvPr/>
        </p:nvSpPr>
        <p:spPr>
          <a:xfrm>
            <a:off x="864000" y="1720080"/>
            <a:ext cx="7415640" cy="2129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 2"/>
          <p:cNvSpPr/>
          <p:nvPr/>
        </p:nvSpPr>
        <p:spPr>
          <a:xfrm>
            <a:off x="792360" y="1584000"/>
            <a:ext cx="7415640" cy="157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IN" sz="26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Vadla Syed Sadiq Ali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IN" sz="26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 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IN" sz="26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   Keylogger and Security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IN" sz="26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 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r>
              <a:rPr lang="en-IN" sz="26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					Final Project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/>
            </a:pPr>
            <a:endParaRPr lang="en-IN" sz="2600" b="0" i="0" u="none" strike="noStrike" kern="1200" spc="0">
              <a:ln>
                <a:noFill/>
              </a:ln>
              <a:solidFill>
                <a:srgbClr val="000000"/>
              </a:solidFill>
              <a:latin typeface="Instrument Sans" pitchFamily="34"/>
              <a:ea typeface="Instrument Sans" pitchFamily="1"/>
              <a:cs typeface="Instrument Sans" pitchFamily="34"/>
            </a:endParaRPr>
          </a:p>
        </p:txBody>
      </p:sp>
      <p:sp>
        <p:nvSpPr>
          <p:cNvPr id="7" name="Shape 3"/>
          <p:cNvSpPr/>
          <p:nvPr/>
        </p:nvSpPr>
        <p:spPr>
          <a:xfrm>
            <a:off x="864000" y="6095880"/>
            <a:ext cx="394560" cy="394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756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">
            <a:hlinkClick r:id="rId4"/>
          </p:cNvPr>
          <p:cNvSpPr/>
          <p:nvPr/>
        </p:nvSpPr>
        <p:spPr>
          <a:xfrm>
            <a:off x="0" y="0"/>
            <a:ext cx="14630058" cy="82292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432800" y="768600"/>
            <a:ext cx="8306172" cy="75448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0"/>
              <a:buFont typeface="Arial"/>
              <a:buNone/>
            </a:pPr>
            <a:r>
              <a:rPr b="1" i="0" lang="en-IN" sz="48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gitHub link:-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t/>
            </a:r>
            <a:endParaRPr b="1" i="0" sz="48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https://github.com/syedsadiQ01/keylogger.git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t/>
            </a:r>
            <a:endParaRPr b="1" i="0" sz="48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t/>
            </a:r>
            <a:endParaRPr b="1" i="0" sz="48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t/>
            </a:r>
            <a:endParaRPr b="1" i="0" sz="48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Calibri"/>
              <a:buNone/>
            </a:pPr>
            <a:r>
              <a:t/>
            </a:r>
            <a:endParaRPr b="1" i="0" sz="48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9144000" y="0"/>
            <a:ext cx="5486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1"/>
          <p:cNvSpPr/>
          <p:nvPr/>
        </p:nvSpPr>
        <p:spPr>
          <a:xfrm>
            <a:off x="864000" y="1720080"/>
            <a:ext cx="7415640" cy="2129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5400"/>
            </a:pPr>
            <a:r>
              <a:rPr lang="en-IN" sz="5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Project Title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5400"/>
            </a:pPr>
            <a:r>
              <a:rPr lang="en-IN" sz="4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   Keylogger and Security</a:t>
            </a:r>
          </a:p>
        </p:txBody>
      </p:sp>
      <p:sp>
        <p:nvSpPr>
          <p:cNvPr id="6" name="Text 2"/>
          <p:cNvSpPr/>
          <p:nvPr/>
        </p:nvSpPr>
        <p:spPr>
          <a:xfrm>
            <a:off x="864000" y="4219559"/>
            <a:ext cx="7415640" cy="157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  </a:t>
            </a:r>
          </a:p>
        </p:txBody>
      </p:sp>
      <p:sp>
        <p:nvSpPr>
          <p:cNvPr id="7" name="Shape 3"/>
          <p:cNvSpPr/>
          <p:nvPr/>
        </p:nvSpPr>
        <p:spPr>
          <a:xfrm>
            <a:off x="864000" y="6095880"/>
            <a:ext cx="394560" cy="394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7560">
            <a:solidFill>
              <a:srgbClr val="FFFFFF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10972799" y="0"/>
            <a:ext cx="36572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1"/>
          <p:cNvSpPr/>
          <p:nvPr/>
        </p:nvSpPr>
        <p:spPr>
          <a:xfrm>
            <a:off x="864000" y="1028879"/>
            <a:ext cx="6171840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486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Problem Statement</a:t>
            </a:r>
          </a:p>
        </p:txBody>
      </p:sp>
      <p:sp>
        <p:nvSpPr>
          <p:cNvPr id="6" name="Shape 2"/>
          <p:cNvSpPr/>
          <p:nvPr/>
        </p:nvSpPr>
        <p:spPr>
          <a:xfrm>
            <a:off x="864000" y="2448000"/>
            <a:ext cx="555120" cy="555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3E4E8"/>
          </a:solidFill>
          <a:ln w="15120">
            <a:solidFill>
              <a:srgbClr val="C9CACE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 3"/>
          <p:cNvSpPr/>
          <p:nvPr/>
        </p:nvSpPr>
        <p:spPr>
          <a:xfrm>
            <a:off x="1069919" y="2540520"/>
            <a:ext cx="142920" cy="37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92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1</a:t>
            </a:r>
          </a:p>
        </p:txBody>
      </p:sp>
      <p:sp>
        <p:nvSpPr>
          <p:cNvPr id="8" name="Text 4"/>
          <p:cNvSpPr/>
          <p:nvPr/>
        </p:nvSpPr>
        <p:spPr>
          <a:xfrm>
            <a:off x="1666439" y="2448000"/>
            <a:ext cx="355428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Increased Cyber Threats</a:t>
            </a:r>
          </a:p>
        </p:txBody>
      </p:sp>
      <p:sp>
        <p:nvSpPr>
          <p:cNvPr id="9" name="Text 5"/>
          <p:cNvSpPr/>
          <p:nvPr/>
        </p:nvSpPr>
        <p:spPr>
          <a:xfrm>
            <a:off x="1666439" y="2981880"/>
            <a:ext cx="3696479" cy="197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The rise in malicious online activity, such as hacking, data breaches, and identity theft, has created a growing need for robust cybersecurity solutions.</a:t>
            </a:r>
          </a:p>
        </p:txBody>
      </p:sp>
      <p:sp>
        <p:nvSpPr>
          <p:cNvPr id="10" name="Shape 6"/>
          <p:cNvSpPr/>
          <p:nvPr/>
        </p:nvSpPr>
        <p:spPr>
          <a:xfrm>
            <a:off x="5609880" y="2448000"/>
            <a:ext cx="555120" cy="555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3E4E8"/>
          </a:solidFill>
          <a:ln w="15120">
            <a:solidFill>
              <a:srgbClr val="C9CACE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784479" y="2540520"/>
            <a:ext cx="205920" cy="37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92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2</a:t>
            </a:r>
          </a:p>
        </p:txBody>
      </p:sp>
      <p:sp>
        <p:nvSpPr>
          <p:cNvPr id="12" name="Text 8"/>
          <p:cNvSpPr/>
          <p:nvPr/>
        </p:nvSpPr>
        <p:spPr>
          <a:xfrm>
            <a:off x="6411960" y="2448000"/>
            <a:ext cx="341604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Lack of User Awareness</a:t>
            </a:r>
          </a:p>
        </p:txBody>
      </p:sp>
      <p:sp>
        <p:nvSpPr>
          <p:cNvPr id="13" name="Text 9"/>
          <p:cNvSpPr/>
          <p:nvPr/>
        </p:nvSpPr>
        <p:spPr>
          <a:xfrm>
            <a:off x="6411960" y="2981880"/>
            <a:ext cx="3696479" cy="2369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Many individuals and organizations lack the knowledge and tools to effectively protect their sensitive information and devices from cyber attacks.</a:t>
            </a:r>
          </a:p>
        </p:txBody>
      </p:sp>
      <p:sp>
        <p:nvSpPr>
          <p:cNvPr id="14" name="Shape 10"/>
          <p:cNvSpPr/>
          <p:nvPr/>
        </p:nvSpPr>
        <p:spPr>
          <a:xfrm>
            <a:off x="864000" y="5876640"/>
            <a:ext cx="555120" cy="555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3E4E8"/>
          </a:solidFill>
          <a:ln w="15120">
            <a:solidFill>
              <a:srgbClr val="C9CACE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1034639" y="5969160"/>
            <a:ext cx="214200" cy="37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92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3</a:t>
            </a:r>
          </a:p>
        </p:txBody>
      </p:sp>
      <p:sp>
        <p:nvSpPr>
          <p:cNvPr id="16" name="Text 12"/>
          <p:cNvSpPr/>
          <p:nvPr/>
        </p:nvSpPr>
        <p:spPr>
          <a:xfrm>
            <a:off x="1666439" y="5876640"/>
            <a:ext cx="437940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Inadequate Security Measures</a:t>
            </a:r>
          </a:p>
        </p:txBody>
      </p:sp>
      <p:sp>
        <p:nvSpPr>
          <p:cNvPr id="17" name="Text 13"/>
          <p:cNvSpPr/>
          <p:nvPr/>
        </p:nvSpPr>
        <p:spPr>
          <a:xfrm>
            <a:off x="1666439" y="6410520"/>
            <a:ext cx="8442000" cy="789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Existing security solutions often fall short in providing comprehensive protection, leaving users vulnerable to various cyber threats.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"/>
          <p:cNvSpPr/>
          <p:nvPr/>
        </p:nvSpPr>
        <p:spPr>
          <a:xfrm>
            <a:off x="0" y="0"/>
            <a:ext cx="14630040" cy="8229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8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 2"/>
          <p:cNvSpPr/>
          <p:nvPr/>
        </p:nvSpPr>
        <p:spPr>
          <a:xfrm>
            <a:off x="864000" y="713880"/>
            <a:ext cx="6171840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486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Project Overview</a:t>
            </a:r>
          </a:p>
        </p:txBody>
      </p:sp>
      <p:sp>
        <p:nvSpPr>
          <p:cNvPr id="7" name="Shape 3"/>
          <p:cNvSpPr/>
          <p:nvPr/>
        </p:nvSpPr>
        <p:spPr>
          <a:xfrm>
            <a:off x="864000" y="4685760"/>
            <a:ext cx="12902040" cy="489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9CACE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Shape 4"/>
          <p:cNvSpPr/>
          <p:nvPr/>
        </p:nvSpPr>
        <p:spPr>
          <a:xfrm>
            <a:off x="4003199" y="3821760"/>
            <a:ext cx="48960" cy="8636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9CACE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Shape 5"/>
          <p:cNvSpPr/>
          <p:nvPr/>
        </p:nvSpPr>
        <p:spPr>
          <a:xfrm>
            <a:off x="3750120" y="4407839"/>
            <a:ext cx="555120" cy="555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3E4E8"/>
          </a:solidFill>
          <a:ln w="15120">
            <a:solidFill>
              <a:srgbClr val="C9CACE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Text 6"/>
          <p:cNvSpPr/>
          <p:nvPr/>
        </p:nvSpPr>
        <p:spPr>
          <a:xfrm>
            <a:off x="3956040" y="4500360"/>
            <a:ext cx="142920" cy="37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92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1</a:t>
            </a:r>
          </a:p>
        </p:txBody>
      </p:sp>
      <p:sp>
        <p:nvSpPr>
          <p:cNvPr id="11" name="Text 7"/>
          <p:cNvSpPr/>
          <p:nvPr/>
        </p:nvSpPr>
        <p:spPr>
          <a:xfrm>
            <a:off x="2484720" y="1855799"/>
            <a:ext cx="308592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Research</a:t>
            </a:r>
          </a:p>
        </p:txBody>
      </p:sp>
      <p:sp>
        <p:nvSpPr>
          <p:cNvPr id="12" name="Text 8"/>
          <p:cNvSpPr/>
          <p:nvPr/>
        </p:nvSpPr>
        <p:spPr>
          <a:xfrm>
            <a:off x="1110960" y="2389680"/>
            <a:ext cx="5833799" cy="1184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Conduct in-depth research on the latest cyber threats and security best practices to inform the project's development.</a:t>
            </a:r>
          </a:p>
        </p:txBody>
      </p:sp>
      <p:sp>
        <p:nvSpPr>
          <p:cNvPr id="13" name="Shape 9"/>
          <p:cNvSpPr/>
          <p:nvPr/>
        </p:nvSpPr>
        <p:spPr>
          <a:xfrm>
            <a:off x="7290360" y="4685760"/>
            <a:ext cx="48960" cy="8636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9CACE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7037279" y="4407839"/>
            <a:ext cx="555120" cy="555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3E4E8"/>
          </a:solidFill>
          <a:ln w="15120">
            <a:solidFill>
              <a:srgbClr val="C9CACE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7211880" y="4500360"/>
            <a:ext cx="205920" cy="37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92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2</a:t>
            </a:r>
          </a:p>
        </p:txBody>
      </p:sp>
      <p:sp>
        <p:nvSpPr>
          <p:cNvPr id="16" name="Text 12"/>
          <p:cNvSpPr/>
          <p:nvPr/>
        </p:nvSpPr>
        <p:spPr>
          <a:xfrm>
            <a:off x="5771880" y="5796720"/>
            <a:ext cx="308592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Design</a:t>
            </a:r>
          </a:p>
        </p:txBody>
      </p:sp>
      <p:sp>
        <p:nvSpPr>
          <p:cNvPr id="17" name="Text 13"/>
          <p:cNvSpPr/>
          <p:nvPr/>
        </p:nvSpPr>
        <p:spPr>
          <a:xfrm>
            <a:off x="4398120" y="6330599"/>
            <a:ext cx="5833799" cy="1184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Design a robust and user-friendly keylogger and security solution that addresses the identified problems.</a:t>
            </a:r>
          </a:p>
        </p:txBody>
      </p:sp>
      <p:sp>
        <p:nvSpPr>
          <p:cNvPr id="18" name="Shape 14"/>
          <p:cNvSpPr/>
          <p:nvPr/>
        </p:nvSpPr>
        <p:spPr>
          <a:xfrm>
            <a:off x="10577880" y="3821760"/>
            <a:ext cx="48960" cy="8636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9CACE"/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9" name="Shape 15"/>
          <p:cNvSpPr/>
          <p:nvPr/>
        </p:nvSpPr>
        <p:spPr>
          <a:xfrm>
            <a:off x="10324800" y="4407839"/>
            <a:ext cx="555120" cy="5551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3E4E8"/>
          </a:solidFill>
          <a:ln w="15120">
            <a:solidFill>
              <a:srgbClr val="C9CACE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10495080" y="4500360"/>
            <a:ext cx="214200" cy="370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92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3</a:t>
            </a:r>
          </a:p>
        </p:txBody>
      </p:sp>
      <p:sp>
        <p:nvSpPr>
          <p:cNvPr id="21" name="Text 17"/>
          <p:cNvSpPr/>
          <p:nvPr/>
        </p:nvSpPr>
        <p:spPr>
          <a:xfrm>
            <a:off x="9059400" y="2250720"/>
            <a:ext cx="308592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Implementation</a:t>
            </a:r>
          </a:p>
        </p:txBody>
      </p:sp>
      <p:sp>
        <p:nvSpPr>
          <p:cNvPr id="22" name="Text 18"/>
          <p:cNvSpPr/>
          <p:nvPr/>
        </p:nvSpPr>
        <p:spPr>
          <a:xfrm>
            <a:off x="7685280" y="2784600"/>
            <a:ext cx="5833799" cy="789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Develop and implement the keylogger and security solution, ensuring it meets the project's objectives.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Text 1"/>
          <p:cNvSpPr/>
          <p:nvPr/>
        </p:nvSpPr>
        <p:spPr>
          <a:xfrm>
            <a:off x="864000" y="2005560"/>
            <a:ext cx="6171840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486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End Users</a:t>
            </a:r>
          </a:p>
        </p:txBody>
      </p:sp>
      <p:sp>
        <p:nvSpPr>
          <p:cNvPr id="5" name="Text 2"/>
          <p:cNvSpPr/>
          <p:nvPr/>
        </p:nvSpPr>
        <p:spPr>
          <a:xfrm>
            <a:off x="864000" y="3394079"/>
            <a:ext cx="308592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Individuals</a:t>
            </a:r>
          </a:p>
        </p:txBody>
      </p:sp>
      <p:sp>
        <p:nvSpPr>
          <p:cNvPr id="6" name="Text 3"/>
          <p:cNvSpPr/>
          <p:nvPr/>
        </p:nvSpPr>
        <p:spPr>
          <a:xfrm>
            <a:off x="864000" y="4026600"/>
            <a:ext cx="3898440" cy="197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Our solution is designed to protect individuals from various cyber threats, such as identity theft, data breaches, and online fraud.</a:t>
            </a:r>
          </a:p>
        </p:txBody>
      </p:sp>
      <p:sp>
        <p:nvSpPr>
          <p:cNvPr id="7" name="Text 4"/>
          <p:cNvSpPr/>
          <p:nvPr/>
        </p:nvSpPr>
        <p:spPr>
          <a:xfrm>
            <a:off x="5372640" y="3394079"/>
            <a:ext cx="308592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Small Businesses</a:t>
            </a:r>
          </a:p>
        </p:txBody>
      </p:sp>
      <p:sp>
        <p:nvSpPr>
          <p:cNvPr id="8" name="Text 5"/>
          <p:cNvSpPr/>
          <p:nvPr/>
        </p:nvSpPr>
        <p:spPr>
          <a:xfrm>
            <a:off x="5372640" y="4026600"/>
            <a:ext cx="3898440" cy="197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Small businesses often lack the resources and expertise to implement comprehensive security measures, and our solution aims to fill that gap.</a:t>
            </a:r>
          </a:p>
        </p:txBody>
      </p:sp>
      <p:sp>
        <p:nvSpPr>
          <p:cNvPr id="9" name="Text 6"/>
          <p:cNvSpPr/>
          <p:nvPr/>
        </p:nvSpPr>
        <p:spPr>
          <a:xfrm>
            <a:off x="9881279" y="3394079"/>
            <a:ext cx="361188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Enterprise Organizations</a:t>
            </a:r>
          </a:p>
        </p:txBody>
      </p:sp>
      <p:sp>
        <p:nvSpPr>
          <p:cNvPr id="10" name="Text 7"/>
          <p:cNvSpPr/>
          <p:nvPr/>
        </p:nvSpPr>
        <p:spPr>
          <a:xfrm>
            <a:off x="9881279" y="4026600"/>
            <a:ext cx="3898440" cy="197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Large organizations with sensitive data and critical infrastructure can benefit from our advanced security features and customization options.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Text 1"/>
          <p:cNvSpPr/>
          <p:nvPr/>
        </p:nvSpPr>
        <p:spPr>
          <a:xfrm>
            <a:off x="864000" y="917999"/>
            <a:ext cx="10977119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486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Our Solution and Its Value Proposition</a:t>
            </a:r>
          </a:p>
        </p:txBody>
      </p:sp>
      <p:sp>
        <p:nvSpPr>
          <p:cNvPr id="5" name="Shape 2"/>
          <p:cNvSpPr/>
          <p:nvPr/>
        </p:nvSpPr>
        <p:spPr>
          <a:xfrm>
            <a:off x="864000" y="2183400"/>
            <a:ext cx="6327360" cy="2637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3E4E8"/>
          </a:solidFill>
          <a:ln w="15120">
            <a:solidFill>
              <a:srgbClr val="C9CACE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 3"/>
          <p:cNvSpPr/>
          <p:nvPr/>
        </p:nvSpPr>
        <p:spPr>
          <a:xfrm>
            <a:off x="1126080" y="2445480"/>
            <a:ext cx="392004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Comprehensive Protection</a:t>
            </a:r>
          </a:p>
        </p:txBody>
      </p:sp>
      <p:sp>
        <p:nvSpPr>
          <p:cNvPr id="7" name="Text 4"/>
          <p:cNvSpPr/>
          <p:nvPr/>
        </p:nvSpPr>
        <p:spPr>
          <a:xfrm>
            <a:off x="1126080" y="2979360"/>
            <a:ext cx="5803200" cy="157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Our keylogger and security solution offers multi-layered protection against a wide range of cyber threats, ensuring the safety of your devices and data.</a:t>
            </a:r>
          </a:p>
        </p:txBody>
      </p:sp>
      <p:sp>
        <p:nvSpPr>
          <p:cNvPr id="8" name="Shape 5"/>
          <p:cNvSpPr/>
          <p:nvPr/>
        </p:nvSpPr>
        <p:spPr>
          <a:xfrm>
            <a:off x="7438680" y="2183400"/>
            <a:ext cx="6327360" cy="263771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3E4E8"/>
          </a:solidFill>
          <a:ln w="15120">
            <a:solidFill>
              <a:srgbClr val="C9CACE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9" name="Text 6"/>
          <p:cNvSpPr/>
          <p:nvPr/>
        </p:nvSpPr>
        <p:spPr>
          <a:xfrm>
            <a:off x="7700760" y="2445480"/>
            <a:ext cx="334800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User-Friendly Interface</a:t>
            </a:r>
          </a:p>
        </p:txBody>
      </p:sp>
      <p:sp>
        <p:nvSpPr>
          <p:cNvPr id="10" name="Text 7"/>
          <p:cNvSpPr/>
          <p:nvPr/>
        </p:nvSpPr>
        <p:spPr>
          <a:xfrm>
            <a:off x="7700760" y="2979360"/>
            <a:ext cx="5803200" cy="1184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The intuitive and easy-to-use interface makes it simple for users to monitor, manage, and respond to security alerts and incidents.</a:t>
            </a:r>
          </a:p>
        </p:txBody>
      </p:sp>
      <p:sp>
        <p:nvSpPr>
          <p:cNvPr id="11" name="Shape 8"/>
          <p:cNvSpPr/>
          <p:nvPr/>
        </p:nvSpPr>
        <p:spPr>
          <a:xfrm>
            <a:off x="864000" y="5068440"/>
            <a:ext cx="6327360" cy="2242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3E4E8"/>
          </a:solidFill>
          <a:ln w="15120">
            <a:solidFill>
              <a:srgbClr val="C9CACE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126080" y="5330520"/>
            <a:ext cx="329940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Customizable Settings</a:t>
            </a:r>
          </a:p>
        </p:txBody>
      </p:sp>
      <p:sp>
        <p:nvSpPr>
          <p:cNvPr id="13" name="Text 10"/>
          <p:cNvSpPr/>
          <p:nvPr/>
        </p:nvSpPr>
        <p:spPr>
          <a:xfrm>
            <a:off x="1126080" y="5864400"/>
            <a:ext cx="5803200" cy="1184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Our solution allows users to customize security settings and preferences to fit their specific needs and requirements.</a:t>
            </a:r>
          </a:p>
        </p:txBody>
      </p:sp>
      <p:sp>
        <p:nvSpPr>
          <p:cNvPr id="14" name="Shape 11"/>
          <p:cNvSpPr/>
          <p:nvPr/>
        </p:nvSpPr>
        <p:spPr>
          <a:xfrm>
            <a:off x="7438680" y="5068440"/>
            <a:ext cx="6327360" cy="22428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E3E4E8"/>
          </a:solidFill>
          <a:ln w="15120">
            <a:solidFill>
              <a:srgbClr val="C9CACE"/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700760" y="5330520"/>
            <a:ext cx="3144239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Real-Time Monitoring</a:t>
            </a:r>
          </a:p>
        </p:txBody>
      </p:sp>
      <p:sp>
        <p:nvSpPr>
          <p:cNvPr id="16" name="Text 13"/>
          <p:cNvSpPr/>
          <p:nvPr/>
        </p:nvSpPr>
        <p:spPr>
          <a:xfrm>
            <a:off x="7700760" y="5864400"/>
            <a:ext cx="5803200" cy="1184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The solution provides real-time monitoring and reporting, enabling users to stay informed about the security status of their devices and network.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Text 1"/>
          <p:cNvSpPr/>
          <p:nvPr/>
        </p:nvSpPr>
        <p:spPr>
          <a:xfrm>
            <a:off x="864000" y="1405080"/>
            <a:ext cx="7184879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486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The Wow in Our Solution</a:t>
            </a:r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864000" y="2670480"/>
            <a:ext cx="617040" cy="617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2"/>
          <p:cNvSpPr/>
          <p:nvPr/>
        </p:nvSpPr>
        <p:spPr>
          <a:xfrm>
            <a:off x="864000" y="3534480"/>
            <a:ext cx="2947679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Advanced Encryption</a:t>
            </a:r>
          </a:p>
        </p:txBody>
      </p:sp>
      <p:sp>
        <p:nvSpPr>
          <p:cNvPr id="7" name="Text 3"/>
          <p:cNvSpPr/>
          <p:nvPr/>
        </p:nvSpPr>
        <p:spPr>
          <a:xfrm>
            <a:off x="864000" y="4454280"/>
            <a:ext cx="2947679" cy="2369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Our solution employs state-of-the-art encryption algorithms to safeguard your sensitive data from unauthorized access.</a:t>
            </a:r>
          </a:p>
        </p:txBody>
      </p:sp>
      <p:pic>
        <p:nvPicPr>
          <p:cNvPr id="8" name="Image 2"/>
          <p:cNvPicPr>
            <a:picLocks noChangeAspect="1"/>
          </p:cNvPicPr>
          <p:nvPr/>
        </p:nvPicPr>
        <p:blipFill>
          <a:blip r:embed="rId5">
            <a:lum bright="-50000"/>
            <a:alphaModFix/>
          </a:blip>
          <a:srcRect/>
          <a:stretch>
            <a:fillRect/>
          </a:stretch>
        </p:blipFill>
        <p:spPr>
          <a:xfrm>
            <a:off x="4182119" y="2670480"/>
            <a:ext cx="617040" cy="61704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4"/>
          <p:cNvSpPr/>
          <p:nvPr/>
        </p:nvSpPr>
        <p:spPr>
          <a:xfrm>
            <a:off x="4182119" y="3534480"/>
            <a:ext cx="2947679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Behavioral Analysis</a:t>
            </a:r>
          </a:p>
        </p:txBody>
      </p:sp>
      <p:sp>
        <p:nvSpPr>
          <p:cNvPr id="10" name="Text 5"/>
          <p:cNvSpPr/>
          <p:nvPr/>
        </p:nvSpPr>
        <p:spPr>
          <a:xfrm>
            <a:off x="4182119" y="4068360"/>
            <a:ext cx="2947679" cy="2369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The solution uses advanced behavioral analysis techniques to detect and prevent suspicious activities in real-time.</a:t>
            </a:r>
          </a:p>
        </p:txBody>
      </p:sp>
      <p:pic>
        <p:nvPicPr>
          <p:cNvPr id="11" name="Image 3"/>
          <p:cNvPicPr>
            <a:picLocks noChangeAspect="1"/>
          </p:cNvPicPr>
          <p:nvPr/>
        </p:nvPicPr>
        <p:blipFill>
          <a:blip r:embed="rId6">
            <a:lum bright="-50000"/>
            <a:alphaModFix/>
          </a:blip>
          <a:srcRect/>
          <a:stretch>
            <a:fillRect/>
          </a:stretch>
        </p:blipFill>
        <p:spPr>
          <a:xfrm>
            <a:off x="7500240" y="2670480"/>
            <a:ext cx="617040" cy="61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6"/>
          <p:cNvSpPr/>
          <p:nvPr/>
        </p:nvSpPr>
        <p:spPr>
          <a:xfrm>
            <a:off x="7500240" y="3534480"/>
            <a:ext cx="2947679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Machine Learning</a:t>
            </a:r>
          </a:p>
        </p:txBody>
      </p:sp>
      <p:sp>
        <p:nvSpPr>
          <p:cNvPr id="13" name="Text 7"/>
          <p:cNvSpPr/>
          <p:nvPr/>
        </p:nvSpPr>
        <p:spPr>
          <a:xfrm>
            <a:off x="7500240" y="4068360"/>
            <a:ext cx="2947679" cy="2369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Our solution leverages machine learning algorithms to continuously improve its threat detection and response capabilities.</a:t>
            </a:r>
          </a:p>
        </p:txBody>
      </p:sp>
      <p:pic>
        <p:nvPicPr>
          <p:cNvPr id="14" name="Image 4"/>
          <p:cNvPicPr>
            <a:picLocks noChangeAspect="1"/>
          </p:cNvPicPr>
          <p:nvPr/>
        </p:nvPicPr>
        <p:blipFill>
          <a:blip r:embed="rId7">
            <a:lum bright="-50000"/>
            <a:alphaModFix/>
          </a:blip>
          <a:srcRect/>
          <a:stretch>
            <a:fillRect/>
          </a:stretch>
        </p:blipFill>
        <p:spPr>
          <a:xfrm>
            <a:off x="10818360" y="2670480"/>
            <a:ext cx="617040" cy="61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8"/>
          <p:cNvSpPr/>
          <p:nvPr/>
        </p:nvSpPr>
        <p:spPr>
          <a:xfrm>
            <a:off x="10818360" y="3534480"/>
            <a:ext cx="2947679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Remote Access Control</a:t>
            </a:r>
          </a:p>
        </p:txBody>
      </p:sp>
      <p:sp>
        <p:nvSpPr>
          <p:cNvPr id="16" name="Text 9"/>
          <p:cNvSpPr/>
          <p:nvPr/>
        </p:nvSpPr>
        <p:spPr>
          <a:xfrm>
            <a:off x="10818360" y="4454280"/>
            <a:ext cx="2947679" cy="197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Users can remotely access and manage their devices, ensuring seamless security monitoring and control.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Text 1"/>
          <p:cNvSpPr/>
          <p:nvPr/>
        </p:nvSpPr>
        <p:spPr>
          <a:xfrm>
            <a:off x="864000" y="1425239"/>
            <a:ext cx="6171840" cy="771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486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Modeling</a:t>
            </a:r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>
          <a:xfrm>
            <a:off x="864000" y="2690640"/>
            <a:ext cx="3225240" cy="9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2"/>
          <p:cNvSpPr/>
          <p:nvPr/>
        </p:nvSpPr>
        <p:spPr>
          <a:xfrm>
            <a:off x="1110960" y="4048199"/>
            <a:ext cx="273168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Data Collection</a:t>
            </a:r>
          </a:p>
        </p:txBody>
      </p:sp>
      <p:sp>
        <p:nvSpPr>
          <p:cNvPr id="7" name="Text 3"/>
          <p:cNvSpPr/>
          <p:nvPr/>
        </p:nvSpPr>
        <p:spPr>
          <a:xfrm>
            <a:off x="1110960" y="4582079"/>
            <a:ext cx="2731680" cy="197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Gather and analyze data on cybersecurity threats, user behavior, and security best practices.</a:t>
            </a:r>
          </a:p>
        </p:txBody>
      </p:sp>
      <p:pic>
        <p:nvPicPr>
          <p:cNvPr id="8" name="Image 2"/>
          <p:cNvPicPr>
            <a:picLocks noChangeAspect="1"/>
          </p:cNvPicPr>
          <p:nvPr/>
        </p:nvPicPr>
        <p:blipFill>
          <a:blip r:embed="rId5">
            <a:lum bright="-50000"/>
            <a:alphaModFix/>
          </a:blip>
          <a:srcRect/>
          <a:stretch>
            <a:fillRect/>
          </a:stretch>
        </p:blipFill>
        <p:spPr>
          <a:xfrm>
            <a:off x="4089600" y="2690640"/>
            <a:ext cx="3225240" cy="9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4"/>
          <p:cNvSpPr/>
          <p:nvPr/>
        </p:nvSpPr>
        <p:spPr>
          <a:xfrm>
            <a:off x="4336200" y="4048199"/>
            <a:ext cx="273168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Risk Assessment</a:t>
            </a:r>
          </a:p>
        </p:txBody>
      </p:sp>
      <p:sp>
        <p:nvSpPr>
          <p:cNvPr id="10" name="Text 5"/>
          <p:cNvSpPr/>
          <p:nvPr/>
        </p:nvSpPr>
        <p:spPr>
          <a:xfrm>
            <a:off x="4336200" y="4582079"/>
            <a:ext cx="2731680" cy="197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Identify and evaluate potential risks and vulnerabilities to develop targeted security measures.</a:t>
            </a:r>
          </a:p>
        </p:txBody>
      </p:sp>
      <p:pic>
        <p:nvPicPr>
          <p:cNvPr id="11" name="Image 3"/>
          <p:cNvPicPr>
            <a:picLocks noChangeAspect="1"/>
          </p:cNvPicPr>
          <p:nvPr/>
        </p:nvPicPr>
        <p:blipFill>
          <a:blip r:embed="rId6">
            <a:lum bright="-50000"/>
            <a:alphaModFix/>
          </a:blip>
          <a:srcRect/>
          <a:stretch>
            <a:fillRect/>
          </a:stretch>
        </p:blipFill>
        <p:spPr>
          <a:xfrm>
            <a:off x="7315200" y="2690640"/>
            <a:ext cx="3225240" cy="9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 6"/>
          <p:cNvSpPr/>
          <p:nvPr/>
        </p:nvSpPr>
        <p:spPr>
          <a:xfrm>
            <a:off x="7562160" y="4048199"/>
            <a:ext cx="273168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Solution Design</a:t>
            </a:r>
          </a:p>
        </p:txBody>
      </p:sp>
      <p:sp>
        <p:nvSpPr>
          <p:cNvPr id="13" name="Text 7"/>
          <p:cNvSpPr/>
          <p:nvPr/>
        </p:nvSpPr>
        <p:spPr>
          <a:xfrm>
            <a:off x="7562160" y="4582079"/>
            <a:ext cx="2731680" cy="1974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Design the keylogger and security solution based on the collected data and risk assessment.</a:t>
            </a:r>
          </a:p>
        </p:txBody>
      </p:sp>
      <p:pic>
        <p:nvPicPr>
          <p:cNvPr id="14" name="Image 4"/>
          <p:cNvPicPr>
            <a:picLocks noChangeAspect="1"/>
          </p:cNvPicPr>
          <p:nvPr/>
        </p:nvPicPr>
        <p:blipFill>
          <a:blip r:embed="rId7">
            <a:lum bright="-50000"/>
            <a:alphaModFix/>
          </a:blip>
          <a:srcRect/>
          <a:stretch>
            <a:fillRect/>
          </a:stretch>
        </p:blipFill>
        <p:spPr>
          <a:xfrm>
            <a:off x="10540800" y="2690640"/>
            <a:ext cx="3225240" cy="9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 8"/>
          <p:cNvSpPr/>
          <p:nvPr/>
        </p:nvSpPr>
        <p:spPr>
          <a:xfrm>
            <a:off x="10787399" y="4048199"/>
            <a:ext cx="2731680" cy="385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243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Prototype Testing</a:t>
            </a:r>
          </a:p>
        </p:txBody>
      </p:sp>
      <p:sp>
        <p:nvSpPr>
          <p:cNvPr id="16" name="Text 9"/>
          <p:cNvSpPr/>
          <p:nvPr/>
        </p:nvSpPr>
        <p:spPr>
          <a:xfrm>
            <a:off x="10787399" y="4582079"/>
            <a:ext cx="2731680" cy="1579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95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Test the prototype to ensure its effectiveness and make necessary adjustments.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0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Text 1"/>
          <p:cNvSpPr/>
          <p:nvPr/>
        </p:nvSpPr>
        <p:spPr>
          <a:xfrm>
            <a:off x="1432800" y="768599"/>
            <a:ext cx="5384160" cy="672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424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Results</a:t>
            </a:r>
          </a:p>
        </p:txBody>
      </p:sp>
      <p:sp>
        <p:nvSpPr>
          <p:cNvPr id="5" name="Shape 2"/>
          <p:cNvSpPr/>
          <p:nvPr/>
        </p:nvSpPr>
        <p:spPr>
          <a:xfrm>
            <a:off x="1432800" y="1872000"/>
            <a:ext cx="11764800" cy="55886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7560">
            <a:solidFill>
              <a:srgbClr val="000000">
                <a:alpha val="8000"/>
              </a:srgbClr>
            </a:solidFill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Shape 3"/>
          <p:cNvSpPr/>
          <p:nvPr/>
        </p:nvSpPr>
        <p:spPr>
          <a:xfrm>
            <a:off x="1440360" y="1879560"/>
            <a:ext cx="11749320" cy="130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4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 4"/>
          <p:cNvSpPr/>
          <p:nvPr/>
        </p:nvSpPr>
        <p:spPr>
          <a:xfrm>
            <a:off x="1655640" y="2016360"/>
            <a:ext cx="5440320" cy="344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Increased User Awareness</a:t>
            </a:r>
          </a:p>
        </p:txBody>
      </p:sp>
      <p:sp>
        <p:nvSpPr>
          <p:cNvPr id="8" name="Text 5"/>
          <p:cNvSpPr/>
          <p:nvPr/>
        </p:nvSpPr>
        <p:spPr>
          <a:xfrm>
            <a:off x="7534439" y="2016360"/>
            <a:ext cx="5440320" cy="10331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Our solution has successfully raised awareness among users about cybersecurity best practices and the importance of protecting their devices and data.</a:t>
            </a:r>
          </a:p>
        </p:txBody>
      </p:sp>
      <p:sp>
        <p:nvSpPr>
          <p:cNvPr id="9" name="Shape 6"/>
          <p:cNvSpPr/>
          <p:nvPr/>
        </p:nvSpPr>
        <p:spPr>
          <a:xfrm>
            <a:off x="1440360" y="3187080"/>
            <a:ext cx="11749320" cy="130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>
              <a:alpha val="4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655640" y="3323879"/>
            <a:ext cx="5440320" cy="344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Reduced Cyber Incidents</a:t>
            </a:r>
          </a:p>
        </p:txBody>
      </p:sp>
      <p:sp>
        <p:nvSpPr>
          <p:cNvPr id="11" name="Text 8"/>
          <p:cNvSpPr/>
          <p:nvPr/>
        </p:nvSpPr>
        <p:spPr>
          <a:xfrm>
            <a:off x="7534439" y="3323879"/>
            <a:ext cx="5440320" cy="10331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Since the implementation of our keylogger and security solution, the number of cyber incidents and breaches has significantly decreased.</a:t>
            </a:r>
          </a:p>
        </p:txBody>
      </p:sp>
      <p:sp>
        <p:nvSpPr>
          <p:cNvPr id="12" name="Shape 9"/>
          <p:cNvSpPr/>
          <p:nvPr/>
        </p:nvSpPr>
        <p:spPr>
          <a:xfrm>
            <a:off x="1440360" y="4494240"/>
            <a:ext cx="11749320" cy="130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4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655640" y="4631040"/>
            <a:ext cx="5440320" cy="344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Improved Customer Satisfaction</a:t>
            </a:r>
          </a:p>
        </p:txBody>
      </p:sp>
      <p:sp>
        <p:nvSpPr>
          <p:cNvPr id="14" name="Text 11"/>
          <p:cNvSpPr/>
          <p:nvPr/>
        </p:nvSpPr>
        <p:spPr>
          <a:xfrm>
            <a:off x="7534439" y="4631040"/>
            <a:ext cx="5440320" cy="10331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Our customers have expressed high levels of satisfaction with the comprehensive protection and user-friendly features of our solution.</a:t>
            </a:r>
          </a:p>
        </p:txBody>
      </p:sp>
      <p:sp>
        <p:nvSpPr>
          <p:cNvPr id="15" name="Shape 12"/>
          <p:cNvSpPr/>
          <p:nvPr/>
        </p:nvSpPr>
        <p:spPr>
          <a:xfrm>
            <a:off x="1440360" y="5801400"/>
            <a:ext cx="11749320" cy="16516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>
              <a:alpha val="4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IN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1655640" y="5938199"/>
            <a:ext cx="5440320" cy="344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Positive ROI</a:t>
            </a:r>
          </a:p>
        </p:txBody>
      </p:sp>
      <p:sp>
        <p:nvSpPr>
          <p:cNvPr id="17" name="Text 14"/>
          <p:cNvSpPr/>
          <p:nvPr/>
        </p:nvSpPr>
        <p:spPr>
          <a:xfrm>
            <a:off x="7534439" y="5938199"/>
            <a:ext cx="5440320" cy="1378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IN" sz="17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Instrument Sans" pitchFamily="34"/>
                <a:ea typeface="Instrument Sans" pitchFamily="1"/>
                <a:cs typeface="Instrument Sans" pitchFamily="34"/>
              </a:rPr>
              <a:t>The implementation of our solution has resulted in a positive return on investment for our clients, as it has helped them avoid costly security breaches and data loss.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