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2" r:id="rId12"/>
    <p:sldId id="2146847063" r:id="rId13"/>
    <p:sldId id="2146847065" r:id="rId14"/>
    <p:sldId id="2146847064"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61"/>
    <p:restoredTop sz="94693"/>
  </p:normalViewPr>
  <p:slideViewPr>
    <p:cSldViewPr snapToGrid="0">
      <p:cViewPr varScale="1">
        <p:scale>
          <a:sx n="79" d="100"/>
          <a:sy n="79" d="100"/>
        </p:scale>
        <p:origin x="232" y="2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Network Intrusion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516466" y="4350976"/>
            <a:ext cx="11159067" cy="1754326"/>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800" b="1" dirty="0">
                <a:solidFill>
                  <a:schemeClr val="accent1">
                    <a:lumMod val="75000"/>
                  </a:schemeClr>
                </a:solidFill>
                <a:latin typeface="Arial"/>
                <a:cs typeface="Arial"/>
              </a:rPr>
              <a:t>Syed Safi Ullah</a:t>
            </a:r>
          </a:p>
          <a:p>
            <a:pPr marL="457200" indent="-457200">
              <a:buAutoNum type="arabicPeriod"/>
            </a:pPr>
            <a:r>
              <a:rPr lang="en-US" sz="2400" b="1" dirty="0">
                <a:solidFill>
                  <a:schemeClr val="accent1">
                    <a:lumMod val="75000"/>
                  </a:schemeClr>
                </a:solidFill>
                <a:latin typeface="Arial"/>
                <a:cs typeface="Arial"/>
              </a:rPr>
              <a:t>Nawab Shah Alam Khan College of Engineering and Technology</a:t>
            </a:r>
          </a:p>
          <a:p>
            <a:pPr marL="457200" indent="-457200">
              <a:buAutoNum type="arabicPeriod"/>
            </a:pPr>
            <a:r>
              <a:rPr lang="en-US" sz="2800" b="1" dirty="0">
                <a:solidFill>
                  <a:schemeClr val="accent1">
                    <a:lumMod val="75000"/>
                  </a:schemeClr>
                </a:solidFill>
                <a:latin typeface="Arial"/>
                <a:cs typeface="Arial"/>
              </a:rPr>
              <a:t>CSE (AI&amp;ML)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55396FAD-DC75-FD6E-BF21-7258A2A821A7}"/>
              </a:ext>
            </a:extLst>
          </p:cNvPr>
          <p:cNvPicPr>
            <a:picLocks noGrp="1" noChangeAspect="1"/>
          </p:cNvPicPr>
          <p:nvPr>
            <p:ph idx="1"/>
          </p:nvPr>
        </p:nvPicPr>
        <p:blipFill>
          <a:blip r:embed="rId2"/>
          <a:stretch>
            <a:fillRect/>
          </a:stretch>
        </p:blipFill>
        <p:spPr>
          <a:xfrm>
            <a:off x="609600" y="572001"/>
            <a:ext cx="10972800" cy="5713997"/>
          </a:xfrm>
        </p:spPr>
      </p:pic>
    </p:spTree>
    <p:extLst>
      <p:ext uri="{BB962C8B-B14F-4D97-AF65-F5344CB8AC3E}">
        <p14:creationId xmlns:p14="http://schemas.microsoft.com/office/powerpoint/2010/main" val="370812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AI-generated content may be incorrect.">
            <a:extLst>
              <a:ext uri="{FF2B5EF4-FFF2-40B4-BE49-F238E27FC236}">
                <a16:creationId xmlns:a16="http://schemas.microsoft.com/office/drawing/2014/main" id="{8A3BB7C0-134F-C878-DFDC-19D4B1A29A92}"/>
              </a:ext>
            </a:extLst>
          </p:cNvPr>
          <p:cNvPicPr>
            <a:picLocks noGrp="1" noChangeAspect="1"/>
          </p:cNvPicPr>
          <p:nvPr>
            <p:ph idx="1"/>
          </p:nvPr>
        </p:nvPicPr>
        <p:blipFill>
          <a:blip r:embed="rId2"/>
          <a:stretch>
            <a:fillRect/>
          </a:stretch>
        </p:blipFill>
        <p:spPr>
          <a:xfrm>
            <a:off x="440265" y="581774"/>
            <a:ext cx="11159067" cy="5764430"/>
          </a:xfrm>
        </p:spPr>
      </p:pic>
    </p:spTree>
    <p:extLst>
      <p:ext uri="{BB962C8B-B14F-4D97-AF65-F5344CB8AC3E}">
        <p14:creationId xmlns:p14="http://schemas.microsoft.com/office/powerpoint/2010/main" val="378390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5098774"/>
          </a:xfrm>
        </p:spPr>
        <p:txBody>
          <a:bodyPr>
            <a:normAutofit/>
          </a:bodyPr>
          <a:lstStyle/>
          <a:p>
            <a:r>
              <a:rPr lang="en-US" sz="2400" b="1" dirty="0"/>
              <a:t>Best Model:</a:t>
            </a:r>
            <a:r>
              <a:rPr lang="en-US" sz="2400" dirty="0"/>
              <a:t> Batched Tree Ensemble Classifier achieved the highest accuracy (88.3%)</a:t>
            </a:r>
          </a:p>
          <a:p>
            <a:r>
              <a:rPr lang="en-US" sz="2400" b="1" dirty="0"/>
              <a:t>Effectiveness:</a:t>
            </a:r>
            <a:r>
              <a:rPr lang="en-US" sz="2400" dirty="0"/>
              <a:t> Confirms strong capability in detecting and classifying network attacks</a:t>
            </a:r>
          </a:p>
          <a:p>
            <a:r>
              <a:rPr lang="en-US" sz="2400" b="1" dirty="0"/>
              <a:t>Pipeline Strength:</a:t>
            </a:r>
            <a:r>
              <a:rPr lang="en-US" sz="2400" dirty="0"/>
              <a:t> Combination of Feature Engineering (FE), Hyperparameter Optimization (HPO), and </a:t>
            </a:r>
            <a:r>
              <a:rPr lang="en-US" sz="2400" dirty="0" err="1"/>
              <a:t>Ensembling</a:t>
            </a:r>
            <a:r>
              <a:rPr lang="en-US" sz="2400" dirty="0"/>
              <a:t> enhanced model performance</a:t>
            </a:r>
          </a:p>
          <a:p>
            <a:r>
              <a:rPr lang="en-US" sz="2400" b="1" dirty="0"/>
              <a:t>Key Takeaway:</a:t>
            </a:r>
            <a:r>
              <a:rPr lang="en-US" sz="2400" dirty="0"/>
              <a:t> Ensemble models with automated ML pipelines are highly effective for intrusion detection</a:t>
            </a:r>
          </a:p>
          <a:p>
            <a:r>
              <a:rPr lang="en-US" sz="2400" b="1" dirty="0"/>
              <a:t>Challenges:</a:t>
            </a:r>
            <a:r>
              <a:rPr lang="en-US" sz="2400" dirty="0"/>
              <a:t> Data asset syncing and loading in IBM Watson Studio required use of platform-specific SDKs (e.g., ibm_boto3)</a:t>
            </a:r>
          </a:p>
          <a:p>
            <a:pPr marL="305435" indent="-305435"/>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5098774"/>
          </a:xfrm>
        </p:spPr>
        <p:txBody>
          <a:bodyPr>
            <a:noAutofit/>
          </a:bodyPr>
          <a:lstStyle/>
          <a:p>
            <a:r>
              <a:rPr lang="en-US" sz="2400" b="1" dirty="0"/>
              <a:t>Integrate More Data:</a:t>
            </a:r>
            <a:r>
              <a:rPr lang="en-US" sz="2400" dirty="0"/>
              <a:t> Add logs from firewalls, routers, and cloud sources</a:t>
            </a:r>
          </a:p>
          <a:p>
            <a:r>
              <a:rPr lang="en-US" sz="2400" b="1" dirty="0"/>
              <a:t>Optimize Models:</a:t>
            </a:r>
            <a:r>
              <a:rPr lang="en-US" sz="2400" dirty="0"/>
              <a:t> Use hyperparameter tuning &amp; model pruning</a:t>
            </a:r>
          </a:p>
          <a:p>
            <a:r>
              <a:rPr lang="en-US" sz="2400" b="1" dirty="0"/>
              <a:t>Expand Coverage:</a:t>
            </a:r>
            <a:r>
              <a:rPr lang="en-US" sz="2400" dirty="0"/>
              <a:t> Scale to multiple networks, cities, or regions</a:t>
            </a:r>
          </a:p>
          <a:p>
            <a:r>
              <a:rPr lang="en-US" sz="2400" b="1" dirty="0"/>
              <a:t>Use Edge Computing:</a:t>
            </a:r>
            <a:r>
              <a:rPr lang="en-US" sz="2400" dirty="0"/>
              <a:t> Enable on-device threat detection with low latency</a:t>
            </a:r>
          </a:p>
          <a:p>
            <a:r>
              <a:rPr lang="en-US" sz="2400" b="1" dirty="0"/>
              <a:t>Advanced ML Techniques:</a:t>
            </a:r>
            <a:r>
              <a:rPr lang="en-US" sz="2400" dirty="0"/>
              <a:t> Explore graph-based and self-learning models</a:t>
            </a:r>
          </a:p>
          <a:p>
            <a:r>
              <a:rPr lang="en-US" sz="2400" b="1" dirty="0"/>
              <a:t>Real-Time Alerts:</a:t>
            </a:r>
            <a:r>
              <a:rPr lang="en-US" sz="2400" dirty="0"/>
              <a:t> Deploy APIs with dashboard integration for live monitoring</a:t>
            </a:r>
          </a:p>
          <a:p>
            <a:pPr marL="305435" indent="-305435"/>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047974"/>
          </a:xfrm>
        </p:spPr>
        <p:txBody>
          <a:bodyPr>
            <a:normAutofit fontScale="92500" lnSpcReduction="10000"/>
          </a:bodyPr>
          <a:lstStyle/>
          <a:p>
            <a:r>
              <a:rPr lang="en-US" sz="2400" dirty="0"/>
              <a:t>Dua, D. &amp; Graff, C. (2017). </a:t>
            </a:r>
            <a:r>
              <a:rPr lang="en-US" sz="2400" i="1" dirty="0"/>
              <a:t>UCI Machine Learning Repository</a:t>
            </a:r>
            <a:r>
              <a:rPr lang="en-US" sz="2400" dirty="0"/>
              <a:t>. https://</a:t>
            </a:r>
            <a:r>
              <a:rPr lang="en-US" sz="2400" dirty="0" err="1"/>
              <a:t>archive.ics.uci.edu</a:t>
            </a:r>
            <a:endParaRPr lang="en-US" sz="2400" dirty="0"/>
          </a:p>
          <a:p>
            <a:r>
              <a:rPr lang="en-US" sz="2400" dirty="0"/>
              <a:t>Moustafa, N., &amp; Slay, J. (2015). UNSW-NB15 Dataset. </a:t>
            </a:r>
            <a:r>
              <a:rPr lang="en-US" sz="2400" i="1" dirty="0"/>
              <a:t>Military Communications and Information Systems Conference</a:t>
            </a:r>
            <a:endParaRPr lang="en-US" sz="2400" dirty="0"/>
          </a:p>
          <a:p>
            <a:r>
              <a:rPr lang="en-US" sz="2400" dirty="0" err="1"/>
              <a:t>Breiman</a:t>
            </a:r>
            <a:r>
              <a:rPr lang="en-US" sz="2400" dirty="0"/>
              <a:t>, L. (2001). </a:t>
            </a:r>
            <a:r>
              <a:rPr lang="en-US" sz="2400" i="1" dirty="0"/>
              <a:t>Random Forests</a:t>
            </a:r>
            <a:r>
              <a:rPr lang="en-US" sz="2400" dirty="0"/>
              <a:t>. Machine Learning, 45(1), 5–32.</a:t>
            </a:r>
          </a:p>
          <a:p>
            <a:r>
              <a:rPr lang="en-US" sz="2400" dirty="0"/>
              <a:t>IBM Cloud Docs – </a:t>
            </a:r>
            <a:r>
              <a:rPr lang="en-US" sz="2400" i="1" dirty="0" err="1"/>
              <a:t>AutoAI</a:t>
            </a:r>
            <a:r>
              <a:rPr lang="en-US" sz="2400" i="1" dirty="0"/>
              <a:t> and Watson Studio</a:t>
            </a:r>
            <a:r>
              <a:rPr lang="en-US" sz="2400" dirty="0"/>
              <a:t>. https://</a:t>
            </a:r>
            <a:r>
              <a:rPr lang="en-US" sz="2400" dirty="0" err="1"/>
              <a:t>cloud.ibm.com</a:t>
            </a:r>
            <a:r>
              <a:rPr lang="en-US" sz="2400" dirty="0"/>
              <a:t>/docs/</a:t>
            </a:r>
          </a:p>
          <a:p>
            <a:r>
              <a:rPr lang="en-US" sz="2400" dirty="0"/>
              <a:t>Brownlee, J. (2020). </a:t>
            </a:r>
            <a:r>
              <a:rPr lang="en-US" sz="2400" i="1" dirty="0"/>
              <a:t>Data Preparation for Machine Learning</a:t>
            </a:r>
            <a:r>
              <a:rPr lang="en-US" sz="2400" dirty="0"/>
              <a:t>. Machine Learning Mastery.</a:t>
            </a:r>
          </a:p>
          <a:p>
            <a:r>
              <a:rPr lang="en-US" sz="2400" dirty="0"/>
              <a:t>Pedregosa et al. (2011). </a:t>
            </a:r>
            <a:r>
              <a:rPr lang="en-US" sz="2400" i="1" dirty="0"/>
              <a:t>Scikit-learn: Machine Learning in Python</a:t>
            </a:r>
            <a:r>
              <a:rPr lang="en-US" sz="2400" dirty="0"/>
              <a:t>. JMLR, 12, 2825–2830.</a:t>
            </a:r>
          </a:p>
          <a:p>
            <a:r>
              <a:rPr lang="en-US" sz="2400" dirty="0"/>
              <a:t>Gulli, A. &amp; Pal, S. (2017). </a:t>
            </a:r>
            <a:r>
              <a:rPr lang="en-US" sz="2400" i="1" dirty="0"/>
              <a:t>Deep Learning with </a:t>
            </a:r>
            <a:r>
              <a:rPr lang="en-US" sz="2400" i="1" dirty="0" err="1"/>
              <a:t>Keras</a:t>
            </a:r>
            <a:r>
              <a:rPr lang="en-US" sz="2400" dirty="0"/>
              <a:t>. </a:t>
            </a:r>
            <a:r>
              <a:rPr lang="en-US" sz="2400" dirty="0" err="1"/>
              <a:t>Packt</a:t>
            </a:r>
            <a:r>
              <a:rPr lang="en-US" sz="2400" dirty="0"/>
              <a:t> Publishing.</a:t>
            </a:r>
          </a:p>
          <a:p>
            <a:r>
              <a:rPr lang="en-US" sz="2400" dirty="0"/>
              <a:t>Kumar, V., &amp; Singh, M. (2020). </a:t>
            </a:r>
            <a:r>
              <a:rPr lang="en-US" sz="2400" i="1" dirty="0"/>
              <a:t>A review on intrusion detection systems using machine learning</a:t>
            </a:r>
            <a:r>
              <a:rPr lang="en-US" sz="2400" dirty="0"/>
              <a:t>. Procedia Computer Science, 167, 636–645.</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5FC2B88F-CD3D-25CF-1C9F-C2E905B0E8BE}"/>
              </a:ext>
            </a:extLst>
          </p:cNvPr>
          <p:cNvPicPr>
            <a:picLocks noGrp="1" noChangeAspect="1"/>
          </p:cNvPicPr>
          <p:nvPr>
            <p:ph idx="1"/>
          </p:nvPr>
        </p:nvPicPr>
        <p:blipFill>
          <a:blip r:embed="rId2"/>
          <a:stretch>
            <a:fillRect/>
          </a:stretch>
        </p:blipFill>
        <p:spPr>
          <a:xfrm>
            <a:off x="581191" y="1232452"/>
            <a:ext cx="7055741" cy="5452164"/>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322B561-6161-455E-97F8-6D445D910CA6}"/>
              </a:ext>
            </a:extLst>
          </p:cNvPr>
          <p:cNvPicPr>
            <a:picLocks noGrp="1" noChangeAspect="1"/>
          </p:cNvPicPr>
          <p:nvPr>
            <p:ph idx="1"/>
          </p:nvPr>
        </p:nvPicPr>
        <p:blipFill>
          <a:blip r:embed="rId2"/>
          <a:stretch>
            <a:fillRect/>
          </a:stretch>
        </p:blipFill>
        <p:spPr>
          <a:xfrm>
            <a:off x="581191" y="1232452"/>
            <a:ext cx="7039071" cy="5439282"/>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4145E60-A4E4-6CCE-2BDF-CB817189690B}"/>
              </a:ext>
            </a:extLst>
          </p:cNvPr>
          <p:cNvPicPr>
            <a:picLocks noGrp="1" noChangeAspect="1"/>
          </p:cNvPicPr>
          <p:nvPr>
            <p:ph idx="1"/>
          </p:nvPr>
        </p:nvPicPr>
        <p:blipFill>
          <a:blip r:embed="rId2"/>
          <a:srcRect b="56082"/>
          <a:stretch>
            <a:fillRect/>
          </a:stretch>
        </p:blipFill>
        <p:spPr>
          <a:xfrm>
            <a:off x="581192" y="1232452"/>
            <a:ext cx="8054808" cy="5044606"/>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918212"/>
          </a:xfrm>
        </p:spPr>
        <p:txBody>
          <a:bodyPr>
            <a:normAutofit/>
          </a:bodyPr>
          <a:lstStyle/>
          <a:p>
            <a:r>
              <a:rPr lang="en-US" sz="2400" dirty="0"/>
              <a:t>Networks today face a constant barrage of sophisticated cyberattacks that are impossible for humans to monitor effectively. The core challenge is the need for an automated system that can instantly and accurately detect these threats.</a:t>
            </a:r>
          </a:p>
          <a:p>
            <a:r>
              <a:rPr lang="en-US" sz="2400" b="1" dirty="0"/>
              <a:t>Information Overload:</a:t>
            </a:r>
            <a:r>
              <a:rPr lang="en-US" sz="2400" dirty="0"/>
              <a:t> The sheer volume of network traffic makes it impossible to manually inspect every connection for malicious intent.</a:t>
            </a:r>
          </a:p>
          <a:p>
            <a:r>
              <a:rPr lang="en-US" sz="2400" b="1" dirty="0"/>
              <a:t>Stealthy Attacks:</a:t>
            </a:r>
            <a:r>
              <a:rPr lang="en-US" sz="2400" dirty="0"/>
              <a:t> Many attacks, like network probes or privilege escalations, are designed to look like normal activity, making them difficult to spot.</a:t>
            </a:r>
          </a:p>
          <a:p>
            <a:r>
              <a:rPr lang="en-US" sz="2400" b="1" dirty="0"/>
              <a:t>The Need for Speed:</a:t>
            </a:r>
            <a:r>
              <a:rPr lang="en-US" sz="2400" dirty="0"/>
              <a:t> A security team needs to know about an attack the moment it happens. Delays can lead to significant data loss and system damage.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770622"/>
          </a:xfrm>
        </p:spPr>
        <p:txBody>
          <a:bodyPr vert="horz" lIns="91440" tIns="45720" rIns="91440" bIns="45720" rtlCol="0" anchor="ctr">
            <a:noAutofit/>
          </a:bodyPr>
          <a:lstStyle/>
          <a:p>
            <a:pPr marL="0" indent="0">
              <a:buNone/>
            </a:pPr>
            <a:r>
              <a:rPr lang="en-US" dirty="0"/>
              <a:t>To address the problem, we developed an end-to-end machine learning pipeline on the IBM Cloud platform. The solution is designed to automatically process network data, identify threats, and classify them into specific categories.</a:t>
            </a:r>
          </a:p>
          <a:p>
            <a:r>
              <a:rPr lang="en-US" b="1" dirty="0"/>
              <a:t>Data Preparation &amp; Preprocessing:</a:t>
            </a:r>
            <a:endParaRPr lang="en-US" dirty="0"/>
          </a:p>
          <a:p>
            <a:pPr lvl="1"/>
            <a:r>
              <a:rPr lang="en-US" sz="1700" dirty="0"/>
              <a:t>Utilized the KDD'99 dataset, containing thousands of labeled network connections.</a:t>
            </a:r>
          </a:p>
          <a:p>
            <a:pPr lvl="1"/>
            <a:r>
              <a:rPr lang="en-US" sz="1700" dirty="0"/>
              <a:t>Built a data pipeline using scikit-learn to clean the data, handle different data types (text and numbers), and prepare it for model training.</a:t>
            </a:r>
          </a:p>
          <a:p>
            <a:r>
              <a:rPr lang="en-US" b="1" dirty="0"/>
              <a:t>Intelligent Model Training:</a:t>
            </a:r>
            <a:endParaRPr lang="en-US" dirty="0"/>
          </a:p>
          <a:p>
            <a:pPr lvl="1"/>
            <a:r>
              <a:rPr lang="en-US" sz="1700" dirty="0"/>
              <a:t>Trained a powerful </a:t>
            </a:r>
            <a:r>
              <a:rPr lang="en-US" sz="1700" dirty="0" err="1"/>
              <a:t>RandomForestClassifier</a:t>
            </a:r>
            <a:r>
              <a:rPr lang="en-US" sz="1700" dirty="0"/>
              <a:t> to learn the patterns of normal versus malicious network traffic.</a:t>
            </a:r>
          </a:p>
          <a:p>
            <a:pPr lvl="1"/>
            <a:r>
              <a:rPr lang="en-US" sz="1700" dirty="0"/>
              <a:t>The model was specifically trained to perform </a:t>
            </a:r>
            <a:r>
              <a:rPr lang="en-US" sz="1700" b="1" dirty="0"/>
              <a:t>multiclass classification</a:t>
            </a:r>
            <a:r>
              <a:rPr lang="en-US" sz="1700" dirty="0"/>
              <a:t>, distinguishing between Normal, DoS, Probe, R2L, and U2R attack types.</a:t>
            </a:r>
          </a:p>
          <a:p>
            <a:r>
              <a:rPr lang="en-US" b="1" dirty="0"/>
              <a:t>Automated Model Optimization with </a:t>
            </a:r>
            <a:r>
              <a:rPr lang="en-US" b="1" dirty="0" err="1"/>
              <a:t>AutoAI</a:t>
            </a:r>
            <a:r>
              <a:rPr lang="en-US" b="1" dirty="0"/>
              <a:t>:</a:t>
            </a:r>
            <a:endParaRPr lang="en-US" dirty="0"/>
          </a:p>
          <a:p>
            <a:pPr lvl="1"/>
            <a:r>
              <a:rPr lang="en-US" sz="1700" dirty="0"/>
              <a:t>Leveraged IBM's </a:t>
            </a:r>
            <a:r>
              <a:rPr lang="en-US" sz="1700" b="1" dirty="0" err="1"/>
              <a:t>AutoAI</a:t>
            </a:r>
            <a:r>
              <a:rPr lang="en-US" sz="1700" dirty="0"/>
              <a:t> service to automatically build, train, and rank dozens of different machine learning models.</a:t>
            </a:r>
          </a:p>
          <a:p>
            <a:pPr lvl="1"/>
            <a:r>
              <a:rPr lang="en-US" sz="1700" dirty="0"/>
              <a:t>This ensures that the final selected model has the highest possible accuracy and performance, automating a process that would otherwise take weeks of manual effort.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098774"/>
          </a:xfrm>
        </p:spPr>
        <p:txBody>
          <a:bodyPr>
            <a:noAutofit/>
          </a:bodyPr>
          <a:lstStyle/>
          <a:p>
            <a:pPr marL="0" indent="0">
              <a:buNone/>
            </a:pPr>
            <a:r>
              <a:rPr lang="en-US" sz="1600" b="1" dirty="0"/>
              <a:t>System Requirements</a:t>
            </a:r>
          </a:p>
          <a:p>
            <a:r>
              <a:rPr lang="en-US" sz="1600" b="1" dirty="0"/>
              <a:t>Cloud Platform:</a:t>
            </a:r>
            <a:r>
              <a:rPr lang="en-US" sz="1600" dirty="0"/>
              <a:t> An </a:t>
            </a:r>
            <a:r>
              <a:rPr lang="en-US" sz="1600" b="1" dirty="0"/>
              <a:t>IBM Cloud</a:t>
            </a:r>
            <a:r>
              <a:rPr lang="en-US" sz="1600" dirty="0"/>
              <a:t> "Lite" account is required to access the necessary services.</a:t>
            </a:r>
          </a:p>
          <a:p>
            <a:r>
              <a:rPr lang="en-US" sz="1600" b="1" dirty="0"/>
              <a:t>Core Services:</a:t>
            </a:r>
            <a:endParaRPr lang="en-US" sz="1600" dirty="0"/>
          </a:p>
          <a:p>
            <a:pPr lvl="1"/>
            <a:r>
              <a:rPr lang="en-US" sz="1600" b="1" dirty="0"/>
              <a:t>IBM Watson Studio:</a:t>
            </a:r>
            <a:r>
              <a:rPr lang="en-US" sz="1600" dirty="0"/>
              <a:t> The central integrated development environment (IDE) for building and managing the project.</a:t>
            </a:r>
          </a:p>
          <a:p>
            <a:pPr lvl="1"/>
            <a:r>
              <a:rPr lang="en-US" sz="1600" b="1" dirty="0"/>
              <a:t>IBM Cloud Object Storage:</a:t>
            </a:r>
            <a:r>
              <a:rPr lang="en-US" sz="1600" dirty="0"/>
              <a:t> Used for secure and reliable storage of datasets and project assets.</a:t>
            </a:r>
          </a:p>
          <a:p>
            <a:pPr lvl="1"/>
            <a:r>
              <a:rPr lang="en-US" sz="1600" b="1" dirty="0" err="1"/>
              <a:t>watsonx.ai</a:t>
            </a:r>
            <a:r>
              <a:rPr lang="en-US" sz="1600" b="1" dirty="0"/>
              <a:t> Runtime:</a:t>
            </a:r>
            <a:r>
              <a:rPr lang="en-US" sz="1600" dirty="0"/>
              <a:t> Provides the computational engine (CPU/RAM) to execute the </a:t>
            </a:r>
            <a:r>
              <a:rPr lang="en-US" sz="1600" dirty="0" err="1"/>
              <a:t>Jupyter</a:t>
            </a:r>
            <a:r>
              <a:rPr lang="en-US" sz="1600" dirty="0"/>
              <a:t> Notebook and </a:t>
            </a:r>
            <a:r>
              <a:rPr lang="en-US" sz="1600" dirty="0" err="1"/>
              <a:t>AutoAI</a:t>
            </a:r>
            <a:r>
              <a:rPr lang="en-US" sz="1600" dirty="0"/>
              <a:t> experiments.</a:t>
            </a:r>
          </a:p>
          <a:p>
            <a:r>
              <a:rPr lang="en-US" sz="1600" b="1" dirty="0"/>
              <a:t>Development Tool:</a:t>
            </a:r>
            <a:r>
              <a:rPr lang="en-US" sz="1600" dirty="0"/>
              <a:t> A </a:t>
            </a:r>
            <a:r>
              <a:rPr lang="en-US" sz="1600" b="1" dirty="0" err="1"/>
              <a:t>Jupyter</a:t>
            </a:r>
            <a:r>
              <a:rPr lang="en-US" sz="1600" b="1" dirty="0"/>
              <a:t> Notebook</a:t>
            </a:r>
            <a:r>
              <a:rPr lang="en-US" sz="1600" dirty="0"/>
              <a:t> within Watson Studio serves as the primary tool for coding, data analysis, and model training</a:t>
            </a:r>
          </a:p>
          <a:p>
            <a:pPr marL="0" indent="0">
              <a:buNone/>
            </a:pPr>
            <a:r>
              <a:rPr lang="en-US" sz="1600" b="1" dirty="0"/>
              <a:t>Libraries Required</a:t>
            </a:r>
          </a:p>
          <a:p>
            <a:r>
              <a:rPr lang="en-US" sz="1600" b="1" dirty="0"/>
              <a:t>Core Data Science:</a:t>
            </a:r>
            <a:r>
              <a:rPr lang="en-US" sz="1600" dirty="0"/>
              <a:t> pandas, </a:t>
            </a:r>
            <a:r>
              <a:rPr lang="en-US" sz="1600" dirty="0" err="1"/>
              <a:t>numpy</a:t>
            </a:r>
            <a:r>
              <a:rPr lang="en-US" sz="1600" dirty="0"/>
              <a:t>, scikit-learn</a:t>
            </a:r>
          </a:p>
          <a:p>
            <a:r>
              <a:rPr lang="en-US" sz="1600" b="1" dirty="0"/>
              <a:t>Visualization:</a:t>
            </a:r>
            <a:r>
              <a:rPr lang="en-US" sz="1600" dirty="0"/>
              <a:t> matplotlib, seaborn</a:t>
            </a:r>
          </a:p>
          <a:p>
            <a:r>
              <a:rPr lang="en-US" sz="1600" b="1" dirty="0"/>
              <a:t>IBM Cloud SDK:</a:t>
            </a:r>
            <a:r>
              <a:rPr lang="en-US" sz="1600" dirty="0"/>
              <a:t> ibm_boto3</a:t>
            </a:r>
          </a:p>
          <a:p>
            <a:pPr marL="0" indent="0">
              <a:buNone/>
            </a:pPr>
            <a:endParaRPr lang="en-IN" sz="16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437442"/>
          </a:xfrm>
        </p:spPr>
        <p:txBody>
          <a:bodyPr>
            <a:noAutofit/>
          </a:bodyPr>
          <a:lstStyle/>
          <a:p>
            <a:pPr marL="0" indent="0">
              <a:buNone/>
            </a:pPr>
            <a:r>
              <a:rPr lang="en-US" sz="1600" b="1" dirty="0"/>
              <a:t>Algorithm Selection:</a:t>
            </a:r>
            <a:endParaRPr lang="en-US" sz="1600" dirty="0"/>
          </a:p>
          <a:p>
            <a:r>
              <a:rPr lang="en-US" sz="1600" dirty="0"/>
              <a:t>Chose the </a:t>
            </a:r>
            <a:r>
              <a:rPr lang="en-US" sz="1600" b="1" dirty="0" err="1"/>
              <a:t>RandomForestClassifier</a:t>
            </a:r>
            <a:r>
              <a:rPr lang="en-US" sz="1600" dirty="0"/>
              <a:t> for its high accuracy and ability to handle complex, mixed data types.</a:t>
            </a:r>
          </a:p>
          <a:p>
            <a:r>
              <a:rPr lang="en-US" sz="1600" dirty="0"/>
              <a:t>Validated the approach using </a:t>
            </a:r>
            <a:r>
              <a:rPr lang="en-US" sz="1600" b="1" dirty="0"/>
              <a:t>IBM </a:t>
            </a:r>
            <a:r>
              <a:rPr lang="en-US" sz="1600" b="1" dirty="0" err="1"/>
              <a:t>AutoAI</a:t>
            </a:r>
            <a:r>
              <a:rPr lang="en-US" sz="1600" dirty="0"/>
              <a:t>, which tested dozens of models and confirmed a tree-based ensemble was superior, achieving 88.3</a:t>
            </a:r>
            <a:r>
              <a:rPr lang="en-US" sz="1600" b="1" dirty="0"/>
              <a:t>% accuracy</a:t>
            </a:r>
            <a:r>
              <a:rPr lang="en-US" sz="1600" dirty="0"/>
              <a:t>.</a:t>
            </a:r>
          </a:p>
          <a:p>
            <a:pPr marL="0" indent="0">
              <a:buNone/>
            </a:pPr>
            <a:r>
              <a:rPr lang="en-US" sz="1600" b="1" dirty="0"/>
              <a:t>Data Input:</a:t>
            </a:r>
            <a:endParaRPr lang="en-US" sz="1600" dirty="0"/>
          </a:p>
          <a:p>
            <a:r>
              <a:rPr lang="en-US" sz="1600" dirty="0"/>
              <a:t>The model was trained on all </a:t>
            </a:r>
            <a:r>
              <a:rPr lang="en-US" sz="1600" b="1" dirty="0"/>
              <a:t>41 features</a:t>
            </a:r>
            <a:r>
              <a:rPr lang="en-US" sz="1600" dirty="0"/>
              <a:t> from the KDD'99 dataset, including connection duration, protocol type, service, and host-based traffic statistics.</a:t>
            </a:r>
          </a:p>
          <a:p>
            <a:pPr marL="0" indent="0">
              <a:buNone/>
            </a:pPr>
            <a:r>
              <a:rPr lang="en-US" sz="1600" b="1" dirty="0"/>
              <a:t>Training Process:</a:t>
            </a:r>
            <a:endParaRPr lang="en-US" sz="1600" dirty="0"/>
          </a:p>
          <a:p>
            <a:r>
              <a:rPr lang="en-US" sz="1600" dirty="0"/>
              <a:t>Used a scikit-learn pipeline to automate data preprocessing, applying </a:t>
            </a:r>
            <a:r>
              <a:rPr lang="en-US" sz="1600" b="1" dirty="0"/>
              <a:t>Standard Scaling</a:t>
            </a:r>
            <a:r>
              <a:rPr lang="en-US" sz="1600" dirty="0"/>
              <a:t> to numbers and </a:t>
            </a:r>
            <a:r>
              <a:rPr lang="en-US" sz="1600" b="1" dirty="0"/>
              <a:t>One-Hot Encoding</a:t>
            </a:r>
            <a:r>
              <a:rPr lang="en-US" sz="1600" dirty="0"/>
              <a:t> to text.</a:t>
            </a:r>
          </a:p>
          <a:p>
            <a:r>
              <a:rPr lang="en-US" sz="1600" dirty="0"/>
              <a:t>Trained the model on an 80% split of the data, ensuring robust evaluation on an unseen 20% validation set.</a:t>
            </a:r>
          </a:p>
          <a:p>
            <a:pPr marL="0" indent="0">
              <a:buNone/>
            </a:pPr>
            <a:r>
              <a:rPr lang="en-US" sz="1600" b="1" dirty="0"/>
              <a:t>Deployment Strategy:</a:t>
            </a:r>
            <a:endParaRPr lang="en-US" sz="1600" dirty="0"/>
          </a:p>
          <a:p>
            <a:r>
              <a:rPr lang="en-US" sz="1600" dirty="0"/>
              <a:t>The best-performing model from the </a:t>
            </a:r>
            <a:r>
              <a:rPr lang="en-US" sz="1600" dirty="0" err="1"/>
              <a:t>AutoAI</a:t>
            </a:r>
            <a:r>
              <a:rPr lang="en-US" sz="1600" dirty="0"/>
              <a:t> experiment was </a:t>
            </a:r>
            <a:r>
              <a:rPr lang="en-US" sz="1600" b="1" dirty="0"/>
              <a:t>saved as a production-ready asset</a:t>
            </a:r>
            <a:r>
              <a:rPr lang="en-US" sz="1600" dirty="0"/>
              <a:t> in IBM Watson Studio.</a:t>
            </a:r>
          </a:p>
          <a:p>
            <a:r>
              <a:rPr lang="en-US" sz="1600" dirty="0"/>
              <a:t>The saved model is now prepared for </a:t>
            </a:r>
            <a:r>
              <a:rPr lang="en-US" sz="1600" b="1" dirty="0"/>
              <a:t>deployment as a REST API</a:t>
            </a:r>
            <a:r>
              <a:rPr lang="en-US" sz="1600" dirty="0"/>
              <a:t>, enabling real-time threat detection in any network monitoring application.</a:t>
            </a:r>
          </a:p>
          <a:p>
            <a:pPr marL="305435" indent="-305435"/>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245704"/>
            <a:ext cx="11029615" cy="5403574"/>
          </a:xfrm>
        </p:spPr>
        <p:txBody>
          <a:bodyPr>
            <a:normAutofit lnSpcReduction="10000"/>
          </a:bodyPr>
          <a:lstStyle/>
          <a:p>
            <a:pPr marL="0" indent="0">
              <a:buNone/>
            </a:pPr>
            <a:r>
              <a:rPr lang="en-US" sz="2000" b="1" u="sng" dirty="0"/>
              <a:t>Model Performance Summary</a:t>
            </a:r>
          </a:p>
          <a:p>
            <a:pPr marL="0" indent="0">
              <a:buNone/>
            </a:pPr>
            <a:r>
              <a:rPr lang="en-US" sz="2000" dirty="0"/>
              <a:t>Modeling Platform</a:t>
            </a:r>
            <a:r>
              <a:rPr lang="en-US" sz="2000" b="1" dirty="0"/>
              <a:t>:</a:t>
            </a:r>
            <a:r>
              <a:rPr lang="en-US" sz="2000" dirty="0"/>
              <a:t> IBM </a:t>
            </a:r>
            <a:r>
              <a:rPr lang="en-US" sz="2000" dirty="0" err="1"/>
              <a:t>watsonx.ai</a:t>
            </a:r>
            <a:r>
              <a:rPr lang="en-US" sz="2000" dirty="0"/>
              <a:t> Studio – </a:t>
            </a:r>
            <a:r>
              <a:rPr lang="en-US" sz="2000" dirty="0" err="1"/>
              <a:t>AutoAI</a:t>
            </a:r>
            <a:endParaRPr lang="en-US" sz="2000" dirty="0"/>
          </a:p>
          <a:p>
            <a:pPr marL="0" indent="0">
              <a:buNone/>
            </a:pPr>
            <a:r>
              <a:rPr lang="en-US" sz="2000" dirty="0"/>
              <a:t>Prediction Target</a:t>
            </a:r>
            <a:r>
              <a:rPr lang="en-US" sz="2000" b="1" dirty="0"/>
              <a:t>:</a:t>
            </a:r>
            <a:r>
              <a:rPr lang="en-US" sz="2000" dirty="0"/>
              <a:t> </a:t>
            </a:r>
            <a:r>
              <a:rPr lang="en-US" sz="2000" dirty="0" err="1"/>
              <a:t>attack_category</a:t>
            </a:r>
            <a:r>
              <a:rPr lang="en-US" sz="2000" dirty="0"/>
              <a:t> (multi-class classification)</a:t>
            </a:r>
          </a:p>
          <a:p>
            <a:pPr marL="0" indent="0">
              <a:buNone/>
            </a:pPr>
            <a:r>
              <a:rPr lang="en-US" sz="2000" b="1" dirty="0"/>
              <a:t> </a:t>
            </a:r>
            <a:r>
              <a:rPr lang="en-US" sz="2000" b="1" u="sng" dirty="0"/>
              <a:t>Accuracy and Effectiveness</a:t>
            </a:r>
          </a:p>
          <a:p>
            <a:pPr marL="0" indent="0">
              <a:buNone/>
            </a:pPr>
            <a:r>
              <a:rPr lang="en-US" sz="2000" b="1" dirty="0"/>
              <a:t>Top-performing model:</a:t>
            </a:r>
            <a:br>
              <a:rPr lang="en-US" sz="2000" dirty="0"/>
            </a:br>
            <a:r>
              <a:rPr lang="en-US" sz="2000" b="1" dirty="0"/>
              <a:t>Pipeline 10</a:t>
            </a:r>
            <a:r>
              <a:rPr lang="en-US" sz="2000" dirty="0"/>
              <a:t> – </a:t>
            </a:r>
            <a:r>
              <a:rPr lang="en-US" sz="2000" i="1" dirty="0"/>
              <a:t>Batched Tree Ensemble Classifier (</a:t>
            </a:r>
            <a:r>
              <a:rPr lang="en-US" sz="2000" i="1" dirty="0" err="1"/>
              <a:t>XGBoost</a:t>
            </a:r>
            <a:r>
              <a:rPr lang="en-US" sz="2000" i="1" dirty="0"/>
              <a:t>)</a:t>
            </a:r>
            <a:endParaRPr lang="en-US" sz="2000" dirty="0"/>
          </a:p>
          <a:p>
            <a:pPr lvl="1"/>
            <a:r>
              <a:rPr lang="en-US" sz="2000" b="1" dirty="0"/>
              <a:t>Cross-validated Accuracy:</a:t>
            </a:r>
            <a:r>
              <a:rPr lang="en-US" sz="2000" dirty="0"/>
              <a:t> 88.3%</a:t>
            </a:r>
          </a:p>
          <a:p>
            <a:pPr lvl="1"/>
            <a:r>
              <a:rPr lang="en-US" sz="2000" b="1" dirty="0"/>
              <a:t>Specialization:</a:t>
            </a:r>
            <a:r>
              <a:rPr lang="en-US" sz="2000" dirty="0"/>
              <a:t> Incremental Learning (INCR)</a:t>
            </a:r>
          </a:p>
          <a:p>
            <a:pPr lvl="1"/>
            <a:r>
              <a:rPr lang="en-US" sz="2000" b="1" dirty="0"/>
              <a:t>Enhancements Used:</a:t>
            </a:r>
            <a:r>
              <a:rPr lang="en-US" sz="2000" dirty="0"/>
              <a:t> Hyperparameter Optimization (HPO), Feature Engineering (FE), Batch Ensemble (BATCH)</a:t>
            </a:r>
          </a:p>
          <a:p>
            <a:pPr lvl="1"/>
            <a:r>
              <a:rPr lang="en-US" sz="2000" b="1" dirty="0"/>
              <a:t>Build Time:</a:t>
            </a:r>
            <a:r>
              <a:rPr lang="en-US" sz="2000" dirty="0"/>
              <a:t> 6 minutes</a:t>
            </a:r>
          </a:p>
          <a:p>
            <a:pPr marL="0" indent="0">
              <a:buNone/>
            </a:pPr>
            <a:r>
              <a:rPr lang="en-US" sz="2000" b="1" dirty="0"/>
              <a:t>Other high-performing models:</a:t>
            </a:r>
            <a:br>
              <a:rPr lang="en-US" sz="2000" dirty="0"/>
            </a:br>
            <a:r>
              <a:rPr lang="en-US" sz="2000" dirty="0"/>
              <a:t>Pipelines 9, 7, 6, and 8 also achieved very close performance (~88.2%–88.3%).</a:t>
            </a:r>
          </a:p>
          <a:p>
            <a:pPr marL="0" indent="0">
              <a:buNone/>
            </a:pPr>
            <a:endParaRPr lang="en-IN" sz="18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FCCD03-E309-F5C0-1FA5-3F6543B6774C}"/>
              </a:ext>
            </a:extLst>
          </p:cNvPr>
          <p:cNvSpPr>
            <a:spLocks noGrp="1"/>
          </p:cNvSpPr>
          <p:nvPr>
            <p:ph idx="1"/>
          </p:nvPr>
        </p:nvSpPr>
        <p:spPr>
          <a:xfrm>
            <a:off x="581192" y="575733"/>
            <a:ext cx="11029615" cy="6282267"/>
          </a:xfrm>
        </p:spPr>
        <p:txBody>
          <a:bodyPr>
            <a:normAutofit/>
          </a:bodyPr>
          <a:lstStyle/>
          <a:p>
            <a:pPr marL="0" indent="0">
              <a:buNone/>
            </a:pPr>
            <a:r>
              <a:rPr lang="en-US" sz="2800" b="1" u="sng" dirty="0"/>
              <a:t>Effectiveness in Predicting Attack Categories</a:t>
            </a:r>
          </a:p>
          <a:p>
            <a:pPr marL="0" indent="0">
              <a:buNone/>
            </a:pPr>
            <a:r>
              <a:rPr lang="en-US" sz="2800" b="1" dirty="0"/>
              <a:t>Precision, Recall &amp; F1 Scores</a:t>
            </a:r>
            <a:r>
              <a:rPr lang="en-US" sz="2800" dirty="0"/>
              <a:t> analyzed for each pipeline:</a:t>
            </a:r>
          </a:p>
          <a:p>
            <a:pPr lvl="1"/>
            <a:r>
              <a:rPr lang="en-US" sz="2800" dirty="0"/>
              <a:t>Consistent performance across multiple metrics.</a:t>
            </a:r>
          </a:p>
          <a:p>
            <a:pPr lvl="1"/>
            <a:r>
              <a:rPr lang="en-US" sz="2800" dirty="0"/>
              <a:t>Strong </a:t>
            </a:r>
            <a:r>
              <a:rPr lang="en-US" sz="2800" b="1" dirty="0"/>
              <a:t>macro/micro recall and precision</a:t>
            </a:r>
            <a:r>
              <a:rPr lang="en-US" sz="2800" dirty="0"/>
              <a:t> (~0.88–0.89) in top pipelines.</a:t>
            </a:r>
          </a:p>
          <a:p>
            <a:pPr lvl="1"/>
            <a:r>
              <a:rPr lang="en-US" sz="2800" dirty="0"/>
              <a:t>Lowest log loss in well-performing pipelines, indicating stable predictions.</a:t>
            </a:r>
          </a:p>
          <a:p>
            <a:endParaRPr lang="en-US" dirty="0"/>
          </a:p>
        </p:txBody>
      </p:sp>
    </p:spTree>
    <p:extLst>
      <p:ext uri="{BB962C8B-B14F-4D97-AF65-F5344CB8AC3E}">
        <p14:creationId xmlns:p14="http://schemas.microsoft.com/office/powerpoint/2010/main" val="203636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69D717A8-97AC-BB94-BA6F-65E283BD4327}"/>
              </a:ext>
            </a:extLst>
          </p:cNvPr>
          <p:cNvPicPr>
            <a:picLocks noGrp="1" noChangeAspect="1"/>
          </p:cNvPicPr>
          <p:nvPr>
            <p:ph idx="1"/>
          </p:nvPr>
        </p:nvPicPr>
        <p:blipFill>
          <a:blip r:embed="rId2"/>
          <a:stretch>
            <a:fillRect/>
          </a:stretch>
        </p:blipFill>
        <p:spPr>
          <a:xfrm>
            <a:off x="406400" y="681291"/>
            <a:ext cx="10989733" cy="5712087"/>
          </a:xfrm>
        </p:spPr>
      </p:pic>
    </p:spTree>
    <p:extLst>
      <p:ext uri="{BB962C8B-B14F-4D97-AF65-F5344CB8AC3E}">
        <p14:creationId xmlns:p14="http://schemas.microsoft.com/office/powerpoint/2010/main" val="24030680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248</TotalTime>
  <Words>1135</Words>
  <Application>Microsoft Macintosh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Network Intrusion Detection</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ActSoftware</cp:lastModifiedBy>
  <cp:revision>28</cp:revision>
  <dcterms:created xsi:type="dcterms:W3CDTF">2021-05-26T16:50:10Z</dcterms:created>
  <dcterms:modified xsi:type="dcterms:W3CDTF">2025-08-04T11:07:36Z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