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19"/>
  </p:notesMasterIdLst>
  <p:handoutMasterIdLst>
    <p:handoutMasterId r:id="rId20"/>
  </p:handoutMasterIdLst>
  <p:sldIdLst>
    <p:sldId id="268" r:id="rId2"/>
    <p:sldId id="269" r:id="rId3"/>
    <p:sldId id="270" r:id="rId4"/>
    <p:sldId id="271" r:id="rId5"/>
    <p:sldId id="279" r:id="rId6"/>
    <p:sldId id="272" r:id="rId7"/>
    <p:sldId id="280" r:id="rId8"/>
    <p:sldId id="287" r:id="rId9"/>
    <p:sldId id="281" r:id="rId10"/>
    <p:sldId id="282" r:id="rId11"/>
    <p:sldId id="274" r:id="rId12"/>
    <p:sldId id="283" r:id="rId13"/>
    <p:sldId id="284" r:id="rId14"/>
    <p:sldId id="285" r:id="rId15"/>
    <p:sldId id="288" r:id="rId16"/>
    <p:sldId id="276" r:id="rId17"/>
    <p:sldId id="286"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2" d="100"/>
          <a:sy n="62" d="100"/>
        </p:scale>
        <p:origin x="832" y="44"/>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7/10/2024</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7/10/2024</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1169345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12</a:t>
            </a:fld>
            <a:endParaRPr lang="en-US" dirty="0"/>
          </a:p>
        </p:txBody>
      </p:sp>
    </p:spTree>
    <p:extLst>
      <p:ext uri="{BB962C8B-B14F-4D97-AF65-F5344CB8AC3E}">
        <p14:creationId xmlns:p14="http://schemas.microsoft.com/office/powerpoint/2010/main" val="390386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13</a:t>
            </a:fld>
            <a:endParaRPr lang="en-US" dirty="0"/>
          </a:p>
        </p:txBody>
      </p:sp>
    </p:spTree>
    <p:extLst>
      <p:ext uri="{BB962C8B-B14F-4D97-AF65-F5344CB8AC3E}">
        <p14:creationId xmlns:p14="http://schemas.microsoft.com/office/powerpoint/2010/main" val="3114716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14</a:t>
            </a:fld>
            <a:endParaRPr lang="en-US" dirty="0"/>
          </a:p>
        </p:txBody>
      </p:sp>
    </p:spTree>
    <p:extLst>
      <p:ext uri="{BB962C8B-B14F-4D97-AF65-F5344CB8AC3E}">
        <p14:creationId xmlns:p14="http://schemas.microsoft.com/office/powerpoint/2010/main" val="2343795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16</a:t>
            </a:fld>
            <a:endParaRPr lang="en-US" dirty="0"/>
          </a:p>
        </p:txBody>
      </p:sp>
    </p:spTree>
    <p:extLst>
      <p:ext uri="{BB962C8B-B14F-4D97-AF65-F5344CB8AC3E}">
        <p14:creationId xmlns:p14="http://schemas.microsoft.com/office/powerpoint/2010/main" val="3974002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17</a:t>
            </a:fld>
            <a:endParaRPr lang="en-US" dirty="0"/>
          </a:p>
        </p:txBody>
      </p:sp>
    </p:spTree>
    <p:extLst>
      <p:ext uri="{BB962C8B-B14F-4D97-AF65-F5344CB8AC3E}">
        <p14:creationId xmlns:p14="http://schemas.microsoft.com/office/powerpoint/2010/main" val="1465073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dirty="0"/>
          </a:p>
        </p:txBody>
      </p:sp>
    </p:spTree>
    <p:extLst>
      <p:ext uri="{BB962C8B-B14F-4D97-AF65-F5344CB8AC3E}">
        <p14:creationId xmlns:p14="http://schemas.microsoft.com/office/powerpoint/2010/main" val="280573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31000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1965874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335115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2040913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4149749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7/10/2024</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7/10/2024</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7/10/2024</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7/10/2024</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7/10/2024</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7/10/2024</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7/10/2024</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7/10/2024</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7/10/2024</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7/10/2024</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7/10/2024</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7/10/2024</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7/10/2024</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4" y="1905000"/>
            <a:ext cx="9828582" cy="2667000"/>
          </a:xfrm>
        </p:spPr>
        <p:txBody>
          <a:bodyPr>
            <a:normAutofit fontScale="90000"/>
          </a:bodyPr>
          <a:lstStyle/>
          <a:p>
            <a:r>
              <a:rPr lang="en-US" dirty="0">
                <a:latin typeface="Times New Roman" panose="02020603050405020304" pitchFamily="18" charset="0"/>
                <a:cs typeface="Times New Roman" panose="02020603050405020304" pitchFamily="18" charset="0"/>
              </a:rPr>
              <a:t>Vehicle Movement Analysis and Insight Generation in a College Campus using Edge AI</a:t>
            </a:r>
          </a:p>
        </p:txBody>
      </p:sp>
      <p:sp>
        <p:nvSpPr>
          <p:cNvPr id="3" name="Content Placeholder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06388" y="0"/>
            <a:ext cx="8352928" cy="875184"/>
          </a:xfrm>
        </p:spPr>
        <p:txBody>
          <a:bodyPr>
            <a:normAutofit/>
          </a:bodyPr>
          <a:lstStyle/>
          <a:p>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Processflow</a:t>
            </a:r>
            <a:endParaRPr lang="en-US" sz="3600"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9229" y="260648"/>
            <a:ext cx="7669359" cy="4536504"/>
          </a:xfrm>
        </p:spPr>
        <p:txBody>
          <a:bodyPr>
            <a:noAutofit/>
          </a:bodyPr>
          <a:lstStyle/>
          <a:p>
            <a:pPr marL="0" indent="0">
              <a:lnSpc>
                <a:spcPct val="107000"/>
              </a:lnSpc>
              <a:spcAft>
                <a:spcPts val="800"/>
              </a:spcAft>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4. Visualization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HTML Report Generation: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An HTML page is dynamically generated to visualize the status of all detected vehicles.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HTML page includes: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Images of vehicles, Number plate information, Status (Inside/Outside), Slot number.</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5E46A63B-0890-1F58-28BB-7340AD28BAC9}"/>
              </a:ext>
            </a:extLst>
          </p:cNvPr>
          <p:cNvPicPr>
            <a:picLocks noChangeAspect="1"/>
          </p:cNvPicPr>
          <p:nvPr/>
        </p:nvPicPr>
        <p:blipFill>
          <a:blip r:embed="rId3"/>
          <a:stretch>
            <a:fillRect/>
          </a:stretch>
        </p:blipFill>
        <p:spPr>
          <a:xfrm>
            <a:off x="7966620" y="13699"/>
            <a:ext cx="4208450" cy="3383064"/>
          </a:xfrm>
          <a:prstGeom prst="rect">
            <a:avLst/>
          </a:prstGeom>
        </p:spPr>
      </p:pic>
      <p:pic>
        <p:nvPicPr>
          <p:cNvPr id="8" name="Picture 7">
            <a:extLst>
              <a:ext uri="{FF2B5EF4-FFF2-40B4-BE49-F238E27FC236}">
                <a16:creationId xmlns:a16="http://schemas.microsoft.com/office/drawing/2014/main" id="{DA7BE626-0712-3E58-884B-DB59CFF76980}"/>
              </a:ext>
            </a:extLst>
          </p:cNvPr>
          <p:cNvPicPr>
            <a:picLocks noChangeAspect="1"/>
          </p:cNvPicPr>
          <p:nvPr/>
        </p:nvPicPr>
        <p:blipFill>
          <a:blip r:embed="rId4"/>
          <a:stretch>
            <a:fillRect/>
          </a:stretch>
        </p:blipFill>
        <p:spPr>
          <a:xfrm>
            <a:off x="7966620" y="3179058"/>
            <a:ext cx="4222205" cy="3666416"/>
          </a:xfrm>
          <a:prstGeom prst="rect">
            <a:avLst/>
          </a:prstGeom>
        </p:spPr>
      </p:pic>
    </p:spTree>
    <p:extLst>
      <p:ext uri="{BB962C8B-B14F-4D97-AF65-F5344CB8AC3E}">
        <p14:creationId xmlns:p14="http://schemas.microsoft.com/office/powerpoint/2010/main" val="3804605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726" y="14157"/>
            <a:ext cx="8244410" cy="1055712"/>
          </a:xfrm>
        </p:spPr>
        <p:txBody>
          <a:bodyPr>
            <a:normAutofit/>
          </a:bodyPr>
          <a:lstStyle/>
          <a:p>
            <a:r>
              <a:rPr lang="en-US" sz="3600" dirty="0">
                <a:latin typeface="Times New Roman" panose="02020603050405020304" pitchFamily="18" charset="0"/>
                <a:cs typeface="Times New Roman" panose="02020603050405020304" pitchFamily="18" charset="0"/>
              </a:rPr>
              <a:t>Technologies</a:t>
            </a:r>
            <a:r>
              <a:rPr lang="en-US" sz="3600" dirty="0"/>
              <a:t> used</a:t>
            </a:r>
          </a:p>
        </p:txBody>
      </p:sp>
      <p:sp>
        <p:nvSpPr>
          <p:cNvPr id="2" name="Content Placeholder 1"/>
          <p:cNvSpPr>
            <a:spLocks noGrp="1"/>
          </p:cNvSpPr>
          <p:nvPr>
            <p:ph idx="1"/>
          </p:nvPr>
        </p:nvSpPr>
        <p:spPr>
          <a:xfrm>
            <a:off x="51578" y="1085892"/>
            <a:ext cx="11803474" cy="5223427"/>
          </a:xfrm>
        </p:spPr>
        <p:txBody>
          <a:bodyPr>
            <a:noAutofit/>
          </a:bodyPr>
          <a:lstStyle/>
          <a:p>
            <a:pPr marL="0" indent="0">
              <a:lnSpc>
                <a:spcPct val="107000"/>
              </a:lnSpc>
              <a:spcAft>
                <a:spcPts val="800"/>
              </a:spcAft>
              <a:buNone/>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1. Image Processing and Optical Character Recognition (OCR)</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SzPts val="1000"/>
              <a:buNone/>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OpenCV (cv2)</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Used for image processing tasks such as reading images, resizing, converting to grayscale, noise reduction, edge detection, and contour finding.</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cv2.imread(), cv2.resize(), cv2.cvtColor(), cv2.bilateralFilter(), cv2.Canny(), cv2.findContours(), cv2.arcLength(), cv2.approxPolyDP(), cv2.boundingRect(), cv2.putText(), cv2.imshow(), cv2.waitKey(), cv2.destroyAllWindows()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SzPts val="1000"/>
              <a:buNone/>
              <a:tabLst>
                <a:tab pos="457200" algn="l"/>
              </a:tabLst>
            </a:pPr>
            <a:r>
              <a:rPr lang="en-IN"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Imutils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Used for resizing the image.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imutils.resize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SzPts val="1000"/>
              <a:buNone/>
              <a:tabLst>
                <a:tab pos="457200" algn="l"/>
              </a:tabLst>
            </a:pPr>
            <a:r>
              <a:rPr lang="en-IN"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Pytesseract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Used for Optical Character Recognition (OCR) to extract text (license plate numbers) from images.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pytesseract.image_to_string</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p>
        </p:txBody>
      </p:sp>
    </p:spTree>
    <p:extLst>
      <p:ext uri="{BB962C8B-B14F-4D97-AF65-F5344CB8AC3E}">
        <p14:creationId xmlns:p14="http://schemas.microsoft.com/office/powerpoint/2010/main" val="51538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985" y="35061"/>
            <a:ext cx="8028386" cy="1066800"/>
          </a:xfrm>
        </p:spPr>
        <p:txBody>
          <a:bodyPr>
            <a:normAutofit/>
          </a:bodyPr>
          <a:lstStyle/>
          <a:p>
            <a:r>
              <a:rPr lang="en-US" sz="3600" dirty="0">
                <a:latin typeface="Times New Roman" panose="02020603050405020304" pitchFamily="18" charset="0"/>
                <a:cs typeface="Times New Roman" panose="02020603050405020304" pitchFamily="18" charset="0"/>
              </a:rPr>
              <a:t>Technologies used</a:t>
            </a:r>
          </a:p>
        </p:txBody>
      </p:sp>
      <p:sp>
        <p:nvSpPr>
          <p:cNvPr id="2" name="Content Placeholder 1"/>
          <p:cNvSpPr>
            <a:spLocks noGrp="1"/>
          </p:cNvSpPr>
          <p:nvPr>
            <p:ph idx="1"/>
          </p:nvPr>
        </p:nvSpPr>
        <p:spPr>
          <a:xfrm>
            <a:off x="73192" y="1101861"/>
            <a:ext cx="11997884" cy="5495491"/>
          </a:xfrm>
        </p:spPr>
        <p:txBody>
          <a:bodyPr>
            <a:noAutofit/>
          </a:bodyPr>
          <a:lstStyle/>
          <a:p>
            <a:pPr marL="0" indent="0">
              <a:lnSpc>
                <a:spcPct val="107000"/>
              </a:lnSpc>
              <a:spcAft>
                <a:spcPts val="800"/>
              </a:spcAft>
              <a:buNone/>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2. Data Storage and Manipulation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SzPts val="1000"/>
              <a:buNone/>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Pandas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Used for reading and writing data to Excel files and for manipulating data frames.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pd.read_excel</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pd.concat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pd.DataFrame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SzPts val="1000"/>
              <a:buNone/>
              <a:tabLst>
                <a:tab pos="457200" algn="l"/>
              </a:tabLst>
            </a:pPr>
            <a:r>
              <a:rPr lang="en-IN"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Openpyxl</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Used for working with Excel files, including reading and writing data.</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load_workbook</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wb.save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ws.append</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SzPts val="1000"/>
              <a:buNone/>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OS module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Used for file and directory operations such as listing files, checking file existence, and getting file modification times.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os.listdir</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os.path.exists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os.path.isfile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os.path.getmtime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os.path.join</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SzPts val="1000"/>
              <a:buNone/>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Datetime module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Used for handling date and time operations, including formatting and calculating durations.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datetime.fromtimestamp</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datetime.strptime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datetime.timedelta</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p>
        </p:txBody>
      </p:sp>
    </p:spTree>
    <p:extLst>
      <p:ext uri="{BB962C8B-B14F-4D97-AF65-F5344CB8AC3E}">
        <p14:creationId xmlns:p14="http://schemas.microsoft.com/office/powerpoint/2010/main" val="109815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53" y="24698"/>
            <a:ext cx="9143538" cy="1066800"/>
          </a:xfrm>
        </p:spPr>
        <p:txBody>
          <a:bodyPr>
            <a:normAutofit/>
          </a:bodyPr>
          <a:lstStyle/>
          <a:p>
            <a:r>
              <a:rPr lang="en-US" sz="3600" dirty="0">
                <a:latin typeface="Times New Roman" panose="02020603050405020304" pitchFamily="18" charset="0"/>
                <a:cs typeface="Times New Roman" panose="02020603050405020304" pitchFamily="18" charset="0"/>
              </a:rPr>
              <a:t>Technologies</a:t>
            </a:r>
            <a:r>
              <a:rPr lang="en-US" sz="3600" dirty="0"/>
              <a:t> used</a:t>
            </a:r>
          </a:p>
        </p:txBody>
      </p:sp>
      <p:sp>
        <p:nvSpPr>
          <p:cNvPr id="2" name="Content Placeholder 1"/>
          <p:cNvSpPr>
            <a:spLocks noGrp="1"/>
          </p:cNvSpPr>
          <p:nvPr>
            <p:ph idx="1"/>
          </p:nvPr>
        </p:nvSpPr>
        <p:spPr>
          <a:xfrm>
            <a:off x="87271" y="1087063"/>
            <a:ext cx="8964490" cy="3757641"/>
          </a:xfrm>
        </p:spPr>
        <p:txBody>
          <a:bodyPr>
            <a:normAutofit/>
          </a:bodyPr>
          <a:lstStyle/>
          <a:p>
            <a:pPr marL="0" indent="0">
              <a:lnSpc>
                <a:spcPct val="107000"/>
              </a:lnSpc>
              <a:spcAft>
                <a:spcPts val="800"/>
              </a:spcAft>
              <a:buNone/>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3. User Alerts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SzPts val="1000"/>
              <a:buNone/>
              <a:tabLst>
                <a:tab pos="457200" algn="l"/>
              </a:tabLst>
            </a:pPr>
            <a:r>
              <a:rPr lang="en-IN"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Winsound</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Used to play a beep sound as an alert when a registered vehicle is detected.</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winsound.Beep</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4. HTML Generation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SzPts val="1000"/>
              <a:buNone/>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String manipulation and file writing</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The code dynamically generates HTML content and writes it to an HTML file to display vehicle status, including the image of the vehicle, its number plate, status, and slot number.</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p>
        </p:txBody>
      </p:sp>
    </p:spTree>
    <p:extLst>
      <p:ext uri="{BB962C8B-B14F-4D97-AF65-F5344CB8AC3E}">
        <p14:creationId xmlns:p14="http://schemas.microsoft.com/office/powerpoint/2010/main" val="195257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676458" cy="983704"/>
          </a:xfrm>
        </p:spPr>
        <p:txBody>
          <a:bodyPr>
            <a:normAutofit/>
          </a:bodyPr>
          <a:lstStyle/>
          <a:p>
            <a:r>
              <a:rPr lang="en-US" sz="3600" dirty="0">
                <a:latin typeface="Times New Roman" panose="02020603050405020304" pitchFamily="18" charset="0"/>
                <a:cs typeface="Times New Roman" panose="02020603050405020304" pitchFamily="18" charset="0"/>
              </a:rPr>
              <a:t>Technologies</a:t>
            </a:r>
            <a:r>
              <a:rPr lang="en-US" sz="3600" dirty="0"/>
              <a:t> used</a:t>
            </a:r>
          </a:p>
        </p:txBody>
      </p:sp>
      <p:sp>
        <p:nvSpPr>
          <p:cNvPr id="2" name="Content Placeholder 1"/>
          <p:cNvSpPr>
            <a:spLocks noGrp="1"/>
          </p:cNvSpPr>
          <p:nvPr>
            <p:ph idx="1"/>
          </p:nvPr>
        </p:nvSpPr>
        <p:spPr>
          <a:xfrm>
            <a:off x="0" y="908720"/>
            <a:ext cx="10126860" cy="4752528"/>
          </a:xfrm>
        </p:spPr>
        <p:txBody>
          <a:bodyPr>
            <a:noAutofit/>
          </a:bodyPr>
          <a:lstStyle/>
          <a:p>
            <a:pPr marL="0" indent="0">
              <a:lnSpc>
                <a:spcPct val="107000"/>
              </a:lnSpc>
              <a:spcAft>
                <a:spcPts val="800"/>
              </a:spcAft>
              <a:buNone/>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5. Functions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check_if_string_in_file</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file_name</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string_to_search</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Checks if a specific string (number plate) exists in a text file (database).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process_image</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image_path</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Processes an image to detect the number plate.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format_duration</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(duration)</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Formats a duration into "days, hours, minutes".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get_next_available_slot</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df</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Determines the next available parking slot.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update_excel</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entry_data</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exit_data</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=None)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Updates or adds data to the Excel file, managing vehicle entry and exit records.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p>
        </p:txBody>
      </p:sp>
    </p:spTree>
    <p:extLst>
      <p:ext uri="{BB962C8B-B14F-4D97-AF65-F5344CB8AC3E}">
        <p14:creationId xmlns:p14="http://schemas.microsoft.com/office/powerpoint/2010/main" val="120262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74F6EB-08B3-C7A6-2FEC-188DD71C129D}"/>
              </a:ext>
            </a:extLst>
          </p:cNvPr>
          <p:cNvSpPr>
            <a:spLocks noGrp="1"/>
          </p:cNvSpPr>
          <p:nvPr>
            <p:ph idx="1"/>
          </p:nvPr>
        </p:nvSpPr>
        <p:spPr>
          <a:xfrm>
            <a:off x="461" y="908721"/>
            <a:ext cx="12188363" cy="2952328"/>
          </a:xfrm>
        </p:spPr>
        <p: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Syed Safiya                                                 :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Visualization,database</a:t>
            </a:r>
            <a:r>
              <a:rPr lang="en-IN" dirty="0">
                <a:effectLst/>
                <a:latin typeface="Times New Roman" panose="02020603050405020304" pitchFamily="18" charset="0"/>
                <a:ea typeface="Calibri" panose="020F0502020204030204" pitchFamily="34" charset="0"/>
                <a:cs typeface="Times New Roman" panose="02020603050405020304" pitchFamily="18" charset="0"/>
              </a:rPr>
              <a:t>&amp; part of image processing</a:t>
            </a:r>
            <a:endParaRPr lang="en-IN" sz="3200"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C.Yeswanth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kumar</a:t>
            </a:r>
            <a:r>
              <a:rPr lang="en-IN" dirty="0">
                <a:latin typeface="Times New Roman" panose="02020603050405020304" pitchFamily="18" charset="0"/>
                <a:cs typeface="Times New Roman" panose="02020603050405020304" pitchFamily="18" charset="0"/>
              </a:rPr>
              <a:t>                                      : </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Pattern, dataset </a:t>
            </a:r>
            <a:r>
              <a:rPr lang="en-IN" kern="100" dirty="0">
                <a:latin typeface="Times New Roman" panose="02020603050405020304" pitchFamily="18" charset="0"/>
                <a:ea typeface="Calibri" panose="020F0502020204030204" pitchFamily="34" charset="0"/>
                <a:cs typeface="Times New Roman" panose="02020603050405020304" pitchFamily="18" charset="0"/>
              </a:rPr>
              <a:t>&amp; </a:t>
            </a:r>
            <a:r>
              <a:rPr lang="en-IN" dirty="0">
                <a:effectLst/>
                <a:latin typeface="Times New Roman" panose="02020603050405020304" pitchFamily="18" charset="0"/>
                <a:ea typeface="Calibri" panose="020F0502020204030204" pitchFamily="34" charset="0"/>
                <a:cs typeface="Times New Roman" panose="02020603050405020304" pitchFamily="18" charset="0"/>
              </a:rPr>
              <a:t>part of </a:t>
            </a:r>
            <a:r>
              <a:rPr lang="en-IN" dirty="0">
                <a:latin typeface="Times New Roman" panose="02020603050405020304" pitchFamily="18" charset="0"/>
                <a:cs typeface="Times New Roman" panose="02020603050405020304" pitchFamily="18" charset="0"/>
              </a:rPr>
              <a:t>image processing </a:t>
            </a:r>
          </a:p>
          <a:p>
            <a:r>
              <a:rPr lang="en-IN" dirty="0">
                <a:latin typeface="Times New Roman" panose="02020603050405020304" pitchFamily="18" charset="0"/>
                <a:cs typeface="Times New Roman" panose="02020603050405020304" pitchFamily="18" charset="0"/>
              </a:rPr>
              <a:t>PAPEPALLI PURUSHOTHAM REDDY  : </a:t>
            </a:r>
            <a:r>
              <a:rPr lang="en-IN" b="0" i="0" u="none" strike="noStrike" dirty="0">
                <a:solidFill>
                  <a:srgbClr val="000000"/>
                </a:solidFill>
                <a:effectLst/>
                <a:latin typeface="Times New Roman" panose="02020603050405020304" pitchFamily="18" charset="0"/>
                <a:cs typeface="Times New Roman" panose="02020603050405020304" pitchFamily="18" charset="0"/>
              </a:rPr>
              <a:t>Vehicle Movement Analysis &amp; </a:t>
            </a:r>
            <a:r>
              <a:rPr lang="en-IN" dirty="0">
                <a:effectLst/>
                <a:latin typeface="Times New Roman" panose="02020603050405020304" pitchFamily="18" charset="0"/>
                <a:ea typeface="Times New Roman" panose="02020603050405020304" pitchFamily="18" charset="0"/>
              </a:rPr>
              <a:t>HTML Generation</a:t>
            </a:r>
            <a:endParaRPr lang="en-IN" sz="1800" dirty="0">
              <a:effectLst/>
              <a:latin typeface="Times New Roman" panose="02020603050405020304" pitchFamily="18" charset="0"/>
              <a:ea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ext Placeholder 7"/>
          <p:cNvSpPr txBox="1">
            <a:spLocks noGrp="1"/>
          </p:cNvSpPr>
          <p:nvPr>
            <p:ph type="title"/>
          </p:nvPr>
        </p:nvSpPr>
        <p:spPr>
          <a:xfrm>
            <a:off x="0" y="0"/>
            <a:ext cx="9144000" cy="1066800"/>
          </a:xfrm>
          <a:prstGeom prst="rect">
            <a:avLst/>
          </a:prstGeom>
        </p:spPr>
        <p:txBody>
          <a:bodyPr anchor="b">
            <a:normAutofit/>
          </a:bodyPr>
          <a:lstStyle/>
          <a:p>
            <a:r>
              <a:rPr lang="en-IN" dirty="0"/>
              <a:t>Team members and </a:t>
            </a:r>
            <a:r>
              <a:rPr lang="en-IN" dirty="0">
                <a:latin typeface="Times New Roman" panose="02020603050405020304" pitchFamily="18" charset="0"/>
                <a:cs typeface="Times New Roman" panose="02020603050405020304" pitchFamily="18" charset="0"/>
              </a:rPr>
              <a:t>contribution</a:t>
            </a:r>
            <a:r>
              <a:rPr lang="en-IN" dirty="0"/>
              <a:t> </a:t>
            </a:r>
          </a:p>
        </p:txBody>
      </p:sp>
      <p:sp>
        <p:nvSpPr>
          <p:cNvPr id="5" name="Text Placeholder 7">
            <a:extLst>
              <a:ext uri="{FF2B5EF4-FFF2-40B4-BE49-F238E27FC236}">
                <a16:creationId xmlns:a16="http://schemas.microsoft.com/office/drawing/2014/main" id="{23811858-9E42-7A00-AF05-3DB979117959}"/>
              </a:ext>
            </a:extLst>
          </p:cNvPr>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384797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459" y="342900"/>
            <a:ext cx="7956378" cy="533400"/>
          </a:xfrm>
        </p:spPr>
        <p:txBody>
          <a:bodyPr>
            <a:noAutofit/>
          </a:bodyPr>
          <a:lstStyle/>
          <a:p>
            <a:r>
              <a:rPr lang="en-US" sz="3600" dirty="0">
                <a:latin typeface="Times New Roman" panose="02020603050405020304" pitchFamily="18" charset="0"/>
                <a:cs typeface="Times New Roman" panose="02020603050405020304" pitchFamily="18" charset="0"/>
              </a:rPr>
              <a:t>Conclusion</a:t>
            </a:r>
          </a:p>
        </p:txBody>
      </p:sp>
      <p:sp>
        <p:nvSpPr>
          <p:cNvPr id="2" name="Content Placeholder 1"/>
          <p:cNvSpPr>
            <a:spLocks noGrp="1"/>
          </p:cNvSpPr>
          <p:nvPr>
            <p:ph idx="1"/>
          </p:nvPr>
        </p:nvSpPr>
        <p:spPr>
          <a:xfrm>
            <a:off x="50777" y="692696"/>
            <a:ext cx="11737304" cy="6256144"/>
          </a:xfrm>
        </p:spPr>
        <p:txBody>
          <a:bodyPr>
            <a:noAutofit/>
          </a:bodyPr>
          <a:lstStyle/>
          <a:p>
            <a:pPr marL="0" indent="0">
              <a:lnSpc>
                <a:spcPct val="107000"/>
              </a:lnSpc>
              <a:spcAft>
                <a:spcPts val="800"/>
              </a:spcAft>
              <a:buNone/>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Effective Vehicle Detection and OCR</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system successfully detects vehicle number plates from images using OpenCV for image processing and Tesseract for Optical Character Recognition (OCR).</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detection accuracy is high for clear and well-captured images.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Registration Verification</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Number plates are verified against a predefined database to check if the vehicle is registered.</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Registered vehicles are allowed entry, while unregistered vehicles are flagged as not allowed.</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Efficient Logging</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Entry and exit times of vehicles are logged in an Excel file.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system calculates and records the duration of each vehicle’s stay on the campus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r>
              <a:rPr lang="en-US" sz="1600" dirty="0"/>
              <a:t>)</a:t>
            </a:r>
          </a:p>
        </p:txBody>
      </p:sp>
    </p:spTree>
    <p:extLst>
      <p:ext uri="{BB962C8B-B14F-4D97-AF65-F5344CB8AC3E}">
        <p14:creationId xmlns:p14="http://schemas.microsoft.com/office/powerpoint/2010/main" val="258553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342900"/>
            <a:ext cx="7956378" cy="533400"/>
          </a:xfrm>
        </p:spPr>
        <p:txBody>
          <a:bodyPr>
            <a:noAutofit/>
          </a:bodyPr>
          <a:lstStyle/>
          <a:p>
            <a:r>
              <a:rPr lang="en-US" sz="3600" dirty="0">
                <a:latin typeface="Times New Roman" panose="02020603050405020304" pitchFamily="18" charset="0"/>
                <a:cs typeface="Times New Roman" panose="02020603050405020304" pitchFamily="18" charset="0"/>
              </a:rPr>
              <a:t>Conclusion</a:t>
            </a:r>
          </a:p>
        </p:txBody>
      </p:sp>
      <p:sp>
        <p:nvSpPr>
          <p:cNvPr id="2" name="Content Placeholder 1"/>
          <p:cNvSpPr>
            <a:spLocks noGrp="1"/>
          </p:cNvSpPr>
          <p:nvPr>
            <p:ph idx="1"/>
          </p:nvPr>
        </p:nvSpPr>
        <p:spPr>
          <a:xfrm>
            <a:off x="20785" y="876300"/>
            <a:ext cx="9540553" cy="4459464"/>
          </a:xfrm>
        </p:spPr>
        <p:txBody>
          <a:bodyPr>
            <a:noAutofit/>
          </a:bodyPr>
          <a:lstStyle/>
          <a:p>
            <a:pPr marL="0" indent="0">
              <a:lnSpc>
                <a:spcPct val="107000"/>
              </a:lnSpc>
              <a:spcAft>
                <a:spcPts val="800"/>
              </a:spcAft>
              <a:buNone/>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Real-time Alerts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system provides immediate visual and audio alerts for registered vehicles.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"Allowed" or "Not Allowed" labels are displayed on the images of the vehicles based on their registration status.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Comprehensive Visualization</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An HTML report is generated to visualize the status of all detected vehicles.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report includes images of vehicles, their number plate information, status, and assigned slot numbers.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270211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1484490" y="2168860"/>
            <a:ext cx="9143538" cy="2520280"/>
          </a:xfrm>
        </p:spPr>
        <p:txBody>
          <a:bodyPr/>
          <a:lstStyle/>
          <a:p>
            <a:pPr marL="0" indent="0" algn="just">
              <a:buNone/>
            </a:pPr>
            <a:r>
              <a:rPr lang="en-IN" dirty="0">
                <a:effectLst/>
                <a:latin typeface="Times New Roman" panose="02020603050405020304" pitchFamily="18" charset="0"/>
                <a:ea typeface="Times New Roman" panose="02020603050405020304" pitchFamily="18" charset="0"/>
              </a:rPr>
              <a:t>The movement of vehicles within a college campus can significantly impact safety, traffic flow, and overall campus operations. The objective of this project is to analyse vehicle movement and generate insights using Edge AI to help manage vehicle traffic more efficiently, enhance security, and improve the overall campus experience.</a:t>
            </a:r>
          </a:p>
          <a:p>
            <a:pPr marL="0" indent="0">
              <a:buNone/>
            </a:pPr>
            <a:endParaRPr lang="en-US" dirty="0"/>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Unique Idea Brief (Solution)</a:t>
            </a:r>
          </a:p>
        </p:txBody>
      </p:sp>
      <p:sp>
        <p:nvSpPr>
          <p:cNvPr id="2" name="Content Placeholder 1"/>
          <p:cNvSpPr>
            <a:spLocks noGrp="1"/>
          </p:cNvSpPr>
          <p:nvPr>
            <p:ph idx="1"/>
          </p:nvPr>
        </p:nvSpPr>
        <p:spPr>
          <a:xfrm>
            <a:off x="-386308" y="2132856"/>
            <a:ext cx="10369152" cy="3469609"/>
          </a:xfrm>
        </p:spPr>
        <p:txBody>
          <a:bodyPr>
            <a:normAutofit/>
          </a:bodyPr>
          <a:lstStyle/>
          <a:p>
            <a:pPr marL="2011680" lvl="8" indent="0" algn="just">
              <a:buNone/>
            </a:pPr>
            <a:r>
              <a:rPr lang="en-IN" sz="2400" dirty="0">
                <a:effectLst/>
                <a:latin typeface="Times New Roman" panose="02020603050405020304" pitchFamily="18" charset="0"/>
                <a:ea typeface="Times New Roman" panose="02020603050405020304" pitchFamily="18" charset="0"/>
              </a:rPr>
              <a:t>Efficient management of vehicle traffic within a college campus is crucial for ensuring safety, optimizing traffic flow, and enhancing overall campus operations. With the rapid advancement of technology, Edge AI provides a powerful tool to monitor, </a:t>
            </a:r>
            <a:r>
              <a:rPr lang="en-IN" sz="2400" dirty="0" err="1">
                <a:effectLst/>
                <a:latin typeface="Times New Roman" panose="02020603050405020304" pitchFamily="18" charset="0"/>
                <a:ea typeface="Times New Roman" panose="02020603050405020304" pitchFamily="18" charset="0"/>
              </a:rPr>
              <a:t>analyze</a:t>
            </a:r>
            <a:r>
              <a:rPr lang="en-IN" sz="2400" dirty="0">
                <a:effectLst/>
                <a:latin typeface="Times New Roman" panose="02020603050405020304" pitchFamily="18" charset="0"/>
                <a:ea typeface="Times New Roman" panose="02020603050405020304" pitchFamily="18" charset="0"/>
              </a:rPr>
              <a:t>, and manage vehicle movements in real-time. By leveraging computer vision, OCR, and data analytics, this project aims to provide a comprehensive solution for vehicle movement analysis and insight generation.</a:t>
            </a:r>
          </a:p>
          <a:p>
            <a:pPr marL="2011680" lvl="8" indent="0">
              <a:buNone/>
            </a:pPr>
            <a:endParaRPr lang="en-US" dirty="0"/>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6468" y="-20548"/>
            <a:ext cx="9143538" cy="864096"/>
          </a:xfrm>
        </p:spPr>
        <p:txBody>
          <a:bodyPr>
            <a:normAutofit/>
          </a:bodyPr>
          <a:lstStyle/>
          <a:p>
            <a:r>
              <a:rPr lang="en-US" sz="3600" dirty="0">
                <a:latin typeface="Times New Roman" panose="02020603050405020304" pitchFamily="18" charset="0"/>
                <a:cs typeface="Times New Roman" panose="02020603050405020304" pitchFamily="18" charset="0"/>
              </a:rPr>
              <a:t>               Features Offered</a:t>
            </a:r>
          </a:p>
        </p:txBody>
      </p:sp>
      <p:sp>
        <p:nvSpPr>
          <p:cNvPr id="2" name="Content Placeholder 1"/>
          <p:cNvSpPr>
            <a:spLocks noGrp="1"/>
          </p:cNvSpPr>
          <p:nvPr>
            <p:ph idx="1"/>
          </p:nvPr>
        </p:nvSpPr>
        <p:spPr>
          <a:xfrm>
            <a:off x="0" y="687152"/>
            <a:ext cx="10702924" cy="5982208"/>
          </a:xfrm>
        </p:spPr>
        <p:txBody>
          <a:bodyPr>
            <a:noAutofit/>
          </a:bodyPr>
          <a:lstStyle/>
          <a:p>
            <a:pPr marL="342900" lvl="0" indent="-342900">
              <a:lnSpc>
                <a:spcPct val="107000"/>
              </a:lnSpc>
              <a:spcAft>
                <a:spcPts val="800"/>
              </a:spcAft>
              <a:buFont typeface="+mj-lt"/>
              <a:buAutoNum type="arabicPeriod"/>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Enhance Campus Safety:</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Use OCR to detect and recognize vehicle number plates.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Cross-check detected number plates against a pre-registered database.</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Provide immediate alerts for unauthorized vehicles attempting to enter.</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Optimize Traffic Flow:</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Dynamically assign available parking slots to entering vehicles.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Track and update the status of each parking slot in real-time.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Prevent entry when all parking slots are occupied, avoiding congestion.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Efficient Parking Management: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Log entry and exit times of vehicles to keep track of parking duration.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Maintain a real-time status of each parking slot, indicating whether it is occupied or available.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783080" lvl="7" indent="0">
              <a:buNone/>
            </a:pPr>
            <a:endParaRPr lang="en-US" sz="1800" dirty="0"/>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7956378" cy="864096"/>
          </a:xfrm>
        </p:spPr>
        <p:txBody>
          <a:bodyPr>
            <a:normAutofit/>
          </a:bodyPr>
          <a:lstStyle/>
          <a:p>
            <a:r>
              <a:rPr lang="en-US" sz="3600" dirty="0">
                <a:latin typeface="Times New Roman" panose="02020603050405020304" pitchFamily="18" charset="0"/>
                <a:cs typeface="Times New Roman" panose="02020603050405020304" pitchFamily="18" charset="0"/>
              </a:rPr>
              <a:t>Features Offered</a:t>
            </a:r>
          </a:p>
        </p:txBody>
      </p:sp>
      <p:sp>
        <p:nvSpPr>
          <p:cNvPr id="2" name="Content Placeholder 1"/>
          <p:cNvSpPr>
            <a:spLocks noGrp="1"/>
          </p:cNvSpPr>
          <p:nvPr>
            <p:ph idx="1"/>
          </p:nvPr>
        </p:nvSpPr>
        <p:spPr>
          <a:xfrm>
            <a:off x="0" y="864096"/>
            <a:ext cx="10774932" cy="4835624"/>
          </a:xfrm>
        </p:spPr>
        <p:txBody>
          <a:bodyPr>
            <a:noAutofit/>
          </a:bodyPr>
          <a:lstStyle/>
          <a:p>
            <a:pPr marL="0" lvl="0" indent="0">
              <a:lnSpc>
                <a:spcPct val="107000"/>
              </a:lnSpc>
              <a:spcAft>
                <a:spcPts val="800"/>
              </a:spcAft>
              <a:buNone/>
              <a:tabLst>
                <a:tab pos="457200" algn="l"/>
              </a:tabLst>
            </a:pPr>
            <a:r>
              <a:rPr lang="en-IN" sz="1800" b="1" kern="0" dirty="0">
                <a:latin typeface="Times New Roman" panose="02020603050405020304" pitchFamily="18" charset="0"/>
                <a:ea typeface="Times New Roman" panose="02020603050405020304" pitchFamily="18" charset="0"/>
                <a:cs typeface="Times New Roman" panose="02020603050405020304" pitchFamily="18" charset="0"/>
              </a:rPr>
              <a:t>4</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 Real-Time Monitoring and Alerts: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Display real-time status of vehicles on entry, including visual overlays and audio alerts.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Generate real-time notifications for unauthorized entries and full parking conditions.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Ensure real-time updates of the parking status on a centralized platform.</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5. Comprehensive Logging and Reporting:</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Record detailed logs of each vehicle's entry and exit, including timestamps and duration.</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Provide visual representations, such as charts and graphs, to highlight parking slot status and trends.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6.  Data-Driven Decision Making:</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kern="0" dirty="0" err="1">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logs and reports to identify peak hours, frequently used slots, and potential improvements.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Use insights to optimize parking slot allocation and campus traffic regulations.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783080" lvl="7" indent="0">
              <a:buNone/>
            </a:pPr>
            <a:endParaRPr lang="en-US" sz="1800" dirty="0"/>
          </a:p>
        </p:txBody>
      </p:sp>
    </p:spTree>
    <p:extLst>
      <p:ext uri="{BB962C8B-B14F-4D97-AF65-F5344CB8AC3E}">
        <p14:creationId xmlns:p14="http://schemas.microsoft.com/office/powerpoint/2010/main" val="142645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88640"/>
            <a:ext cx="7812362" cy="645935"/>
          </a:xfrm>
        </p:spPr>
        <p:txBody>
          <a:bodyPr>
            <a:normAutofit/>
          </a:bodyPr>
          <a:lstStyle/>
          <a:p>
            <a:r>
              <a:rPr lang="en-US" sz="3600" dirty="0" err="1">
                <a:latin typeface="Times New Roman" panose="02020603050405020304" pitchFamily="18" charset="0"/>
                <a:cs typeface="Times New Roman" panose="02020603050405020304" pitchFamily="18" charset="0"/>
              </a:rPr>
              <a:t>Processflow</a:t>
            </a:r>
            <a:endParaRPr lang="en-US" sz="3600"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0" y="692696"/>
            <a:ext cx="6454452" cy="5555704"/>
          </a:xfrm>
        </p:spPr>
        <p:txBody>
          <a:bodyPr>
            <a:normAutofit/>
          </a:bodyPr>
          <a:lstStyle/>
          <a:p>
            <a:pPr marL="0" indent="0">
              <a:lnSpc>
                <a:spcPct val="107000"/>
              </a:lnSpc>
              <a:spcAft>
                <a:spcPts val="800"/>
              </a:spcAft>
              <a:buNone/>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1. Vehicle Detection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Image Processing: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code processes images from the specified directory to detect vehicle number plates.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Contours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are used to identify the number plate regions in the images.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Optical Character Recognition (OCR)</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with Tesseract extracts text from the identified number plate regions.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Registration Check: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extracted number plate text is checked against a database (text file) to verify if the vehicle is registered.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pic>
        <p:nvPicPr>
          <p:cNvPr id="6" name="Picture 5">
            <a:extLst>
              <a:ext uri="{FF2B5EF4-FFF2-40B4-BE49-F238E27FC236}">
                <a16:creationId xmlns:a16="http://schemas.microsoft.com/office/drawing/2014/main" id="{927DB599-63BC-22FD-5A88-22CAC245B926}"/>
              </a:ext>
            </a:extLst>
          </p:cNvPr>
          <p:cNvPicPr>
            <a:picLocks noChangeAspect="1"/>
          </p:cNvPicPr>
          <p:nvPr/>
        </p:nvPicPr>
        <p:blipFill>
          <a:blip r:embed="rId3"/>
          <a:stretch>
            <a:fillRect/>
          </a:stretch>
        </p:blipFill>
        <p:spPr>
          <a:xfrm>
            <a:off x="7289053" y="339150"/>
            <a:ext cx="4899771" cy="2996500"/>
          </a:xfrm>
          <a:prstGeom prst="rect">
            <a:avLst/>
          </a:prstGeom>
        </p:spPr>
      </p:pic>
      <p:pic>
        <p:nvPicPr>
          <p:cNvPr id="8" name="Picture 7">
            <a:extLst>
              <a:ext uri="{FF2B5EF4-FFF2-40B4-BE49-F238E27FC236}">
                <a16:creationId xmlns:a16="http://schemas.microsoft.com/office/drawing/2014/main" id="{C5875CCF-9163-6FFB-0318-BDAFC1DFCBAD}"/>
              </a:ext>
            </a:extLst>
          </p:cNvPr>
          <p:cNvPicPr>
            <a:picLocks noChangeAspect="1"/>
          </p:cNvPicPr>
          <p:nvPr/>
        </p:nvPicPr>
        <p:blipFill>
          <a:blip r:embed="rId4"/>
          <a:stretch>
            <a:fillRect/>
          </a:stretch>
        </p:blipFill>
        <p:spPr>
          <a:xfrm>
            <a:off x="7289054" y="3302881"/>
            <a:ext cx="4905254" cy="2953630"/>
          </a:xfrm>
          <a:prstGeom prst="rect">
            <a:avLst/>
          </a:prstGeom>
        </p:spPr>
      </p:pic>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86632"/>
            <a:ext cx="9252522" cy="645935"/>
          </a:xfrm>
        </p:spPr>
        <p:txBody>
          <a:bodyPr>
            <a:normAutofit/>
          </a:bodyPr>
          <a:lstStyle/>
          <a:p>
            <a:r>
              <a:rPr lang="en-US" sz="3600" dirty="0" err="1">
                <a:latin typeface="Times New Roman" panose="02020603050405020304" pitchFamily="18" charset="0"/>
                <a:cs typeface="Times New Roman" panose="02020603050405020304" pitchFamily="18" charset="0"/>
              </a:rPr>
              <a:t>Processflow</a:t>
            </a:r>
            <a:endParaRPr lang="en-US" sz="3600"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0866" y="932567"/>
            <a:ext cx="11044558" cy="5555705"/>
          </a:xfrm>
        </p:spPr>
        <p:txBody>
          <a:bodyPr>
            <a:noAutofit/>
          </a:bodyPr>
          <a:lstStyle/>
          <a:p>
            <a:pPr marL="0" indent="0">
              <a:lnSpc>
                <a:spcPct val="107000"/>
              </a:lnSpc>
              <a:spcAft>
                <a:spcPts val="800"/>
              </a:spcAft>
              <a:buNone/>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2. Status Logging</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Entry and Exit Logging:</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For registered vehicles, the code logs entry and exit times into an Excel file.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Each vehicle's status (inside or outside) and the duration of its stay are calculated and recorded.</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Slot Management: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code assigns parking slots to vehicles and updates the slot information in the Excel file.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Duration Calculation: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duration of each vehicle's stay on the campus is calculated as the difference between entry and exit times.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calculated duration is formatted into "days, hours, minutes".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2586934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670E-1FF8-2D18-3252-A6E894A481C5}"/>
              </a:ext>
            </a:extLst>
          </p:cNvPr>
          <p:cNvSpPr>
            <a:spLocks noGrp="1"/>
          </p:cNvSpPr>
          <p:nvPr>
            <p:ph type="title"/>
          </p:nvPr>
        </p:nvSpPr>
        <p:spPr>
          <a:xfrm>
            <a:off x="117748" y="404664"/>
            <a:ext cx="6309666" cy="762341"/>
          </a:xfrm>
        </p:spPr>
        <p:txBody>
          <a:bodyPr>
            <a:normAutofit/>
          </a:bodyPr>
          <a:lstStyle/>
          <a:p>
            <a:r>
              <a:rPr lang="en-IN" sz="4000" dirty="0"/>
              <a:t>Excel records</a:t>
            </a:r>
          </a:p>
        </p:txBody>
      </p:sp>
      <p:pic>
        <p:nvPicPr>
          <p:cNvPr id="5" name="Content Placeholder 4">
            <a:extLst>
              <a:ext uri="{FF2B5EF4-FFF2-40B4-BE49-F238E27FC236}">
                <a16:creationId xmlns:a16="http://schemas.microsoft.com/office/drawing/2014/main" id="{08E651A9-1A42-C22E-8471-219BEBD1E945}"/>
              </a:ext>
            </a:extLst>
          </p:cNvPr>
          <p:cNvPicPr>
            <a:picLocks noGrp="1" noChangeAspect="1"/>
          </p:cNvPicPr>
          <p:nvPr>
            <p:ph idx="1"/>
          </p:nvPr>
        </p:nvPicPr>
        <p:blipFill>
          <a:blip r:embed="rId2"/>
          <a:stretch>
            <a:fillRect/>
          </a:stretch>
        </p:blipFill>
        <p:spPr>
          <a:xfrm>
            <a:off x="-1" y="1430250"/>
            <a:ext cx="12188825" cy="5427750"/>
          </a:xfrm>
        </p:spPr>
      </p:pic>
    </p:spTree>
    <p:extLst>
      <p:ext uri="{BB962C8B-B14F-4D97-AF65-F5344CB8AC3E}">
        <p14:creationId xmlns:p14="http://schemas.microsoft.com/office/powerpoint/2010/main" val="590467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62372" y="451694"/>
            <a:ext cx="8460434" cy="418823"/>
          </a:xfrm>
        </p:spPr>
        <p:txBody>
          <a:bodyPr>
            <a:noAutofit/>
          </a:bodyPr>
          <a:lstStyle/>
          <a:p>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Processflow</a:t>
            </a:r>
            <a:endParaRPr lang="en-US" sz="3600"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549796" y="824050"/>
            <a:ext cx="9954853" cy="5917318"/>
          </a:xfrm>
        </p:spPr>
        <p:txBody>
          <a:bodyPr>
            <a:normAutofit/>
          </a:bodyPr>
          <a:lstStyle/>
          <a:p>
            <a:pPr marL="0" indent="0">
              <a:lnSpc>
                <a:spcPct val="107000"/>
              </a:lnSpc>
              <a:spcAft>
                <a:spcPts val="800"/>
              </a:spcAft>
              <a:buNone/>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3. Alerts and Notifications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Sound Alerts: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 beep sound is played for registered vehicles to alert their detection.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Visual Alerts: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Images of vehicles are displayed with either "Allowed" or </a:t>
            </a:r>
            <a:endParaRPr lang="en-IN" sz="1800" kern="0"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07000"/>
              </a:lnSpc>
              <a:spcAft>
                <a:spcPts val="800"/>
              </a:spcAft>
              <a:buSzPts val="1000"/>
              <a:buNone/>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"Not Allowed" text based on registration status.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If the vehicle is not registered, it is marked as "Not Allowed".</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pic>
        <p:nvPicPr>
          <p:cNvPr id="6" name="Picture 5">
            <a:extLst>
              <a:ext uri="{FF2B5EF4-FFF2-40B4-BE49-F238E27FC236}">
                <a16:creationId xmlns:a16="http://schemas.microsoft.com/office/drawing/2014/main" id="{FD265411-A948-4F60-5511-06870A29AA67}"/>
              </a:ext>
            </a:extLst>
          </p:cNvPr>
          <p:cNvPicPr>
            <a:picLocks noChangeAspect="1"/>
          </p:cNvPicPr>
          <p:nvPr/>
        </p:nvPicPr>
        <p:blipFill>
          <a:blip r:embed="rId3"/>
          <a:stretch>
            <a:fillRect/>
          </a:stretch>
        </p:blipFill>
        <p:spPr>
          <a:xfrm>
            <a:off x="7174532" y="415617"/>
            <a:ext cx="4613508" cy="2853908"/>
          </a:xfrm>
          <a:prstGeom prst="rect">
            <a:avLst/>
          </a:prstGeom>
        </p:spPr>
      </p:pic>
      <p:pic>
        <p:nvPicPr>
          <p:cNvPr id="8" name="Picture 7">
            <a:extLst>
              <a:ext uri="{FF2B5EF4-FFF2-40B4-BE49-F238E27FC236}">
                <a16:creationId xmlns:a16="http://schemas.microsoft.com/office/drawing/2014/main" id="{75D47904-2AAB-C49F-5474-CDBFAD2D37A3}"/>
              </a:ext>
            </a:extLst>
          </p:cNvPr>
          <p:cNvPicPr>
            <a:picLocks noChangeAspect="1"/>
          </p:cNvPicPr>
          <p:nvPr/>
        </p:nvPicPr>
        <p:blipFill>
          <a:blip r:embed="rId4"/>
          <a:stretch>
            <a:fillRect/>
          </a:stretch>
        </p:blipFill>
        <p:spPr>
          <a:xfrm>
            <a:off x="7169785" y="3259971"/>
            <a:ext cx="4618255" cy="2853908"/>
          </a:xfrm>
          <a:prstGeom prst="rect">
            <a:avLst/>
          </a:prstGeom>
        </p:spPr>
      </p:pic>
    </p:spTree>
    <p:extLst>
      <p:ext uri="{BB962C8B-B14F-4D97-AF65-F5344CB8AC3E}">
        <p14:creationId xmlns:p14="http://schemas.microsoft.com/office/powerpoint/2010/main" val="368147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290</TotalTime>
  <Words>1389</Words>
  <Application>Microsoft Office PowerPoint</Application>
  <PresentationFormat>Custom</PresentationFormat>
  <Paragraphs>131</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Courier New</vt:lpstr>
      <vt:lpstr>Symbol</vt:lpstr>
      <vt:lpstr>Times New Roman</vt:lpstr>
      <vt:lpstr>Wingdings</vt:lpstr>
      <vt:lpstr>Project planning overview presentation</vt:lpstr>
      <vt:lpstr>Vehicle Movement Analysis and Insight Generation in a College Campus using Edge AI</vt:lpstr>
      <vt:lpstr>Problem Statement</vt:lpstr>
      <vt:lpstr>Unique Idea Brief (Solution)</vt:lpstr>
      <vt:lpstr>               Features Offered</vt:lpstr>
      <vt:lpstr>Features Offered</vt:lpstr>
      <vt:lpstr>Processflow</vt:lpstr>
      <vt:lpstr>Processflow</vt:lpstr>
      <vt:lpstr>Excel records</vt:lpstr>
      <vt:lpstr>         Processflow</vt:lpstr>
      <vt:lpstr>          Processflow</vt:lpstr>
      <vt:lpstr>Technologies used</vt:lpstr>
      <vt:lpstr>Technologies used</vt:lpstr>
      <vt:lpstr>Technologies used</vt:lpstr>
      <vt:lpstr>Technologies used</vt:lpstr>
      <vt:lpstr>Team members and contribution </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Neeharika Boothuri</dc:creator>
  <cp:lastModifiedBy>Purushotham Reddy</cp:lastModifiedBy>
  <cp:revision>10</cp:revision>
  <dcterms:created xsi:type="dcterms:W3CDTF">2024-07-08T13:01:28Z</dcterms:created>
  <dcterms:modified xsi:type="dcterms:W3CDTF">2024-07-10T06:10:13Z</dcterms:modified>
</cp:coreProperties>
</file>