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1"/>
  </p:notesMasterIdLst>
  <p:sldIdLst>
    <p:sldId id="256" r:id="rId2"/>
    <p:sldId id="257" r:id="rId3"/>
    <p:sldId id="258" r:id="rId4"/>
    <p:sldId id="259"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86364" autoAdjust="0"/>
  </p:normalViewPr>
  <p:slideViewPr>
    <p:cSldViewPr snapToGrid="0">
      <p:cViewPr varScale="1">
        <p:scale>
          <a:sx n="63" d="100"/>
          <a:sy n="63" d="100"/>
        </p:scale>
        <p:origin x="1146" y="78"/>
      </p:cViewPr>
      <p:guideLst/>
    </p:cSldViewPr>
  </p:slideViewPr>
  <p:outlineViewPr>
    <p:cViewPr>
      <p:scale>
        <a:sx n="33" d="100"/>
        <a:sy n="33" d="100"/>
      </p:scale>
      <p:origin x="0" y="-205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4086B-3F1E-4D6D-9B46-0383B380B6E8}"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97FC4-3F0E-48C7-B82C-4E3BB81186C6}" type="slidenum">
              <a:rPr lang="en-IN" smtClean="0"/>
              <a:t>‹#›</a:t>
            </a:fld>
            <a:endParaRPr lang="en-IN"/>
          </a:p>
        </p:txBody>
      </p:sp>
    </p:spTree>
    <p:extLst>
      <p:ext uri="{BB962C8B-B14F-4D97-AF65-F5344CB8AC3E}">
        <p14:creationId xmlns:p14="http://schemas.microsoft.com/office/powerpoint/2010/main" val="249437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697FC4-3F0E-48C7-B82C-4E3BB81186C6}" type="slidenum">
              <a:rPr lang="en-IN" smtClean="0"/>
              <a:t>3</a:t>
            </a:fld>
            <a:endParaRPr lang="en-IN"/>
          </a:p>
        </p:txBody>
      </p:sp>
    </p:spTree>
    <p:extLst>
      <p:ext uri="{BB962C8B-B14F-4D97-AF65-F5344CB8AC3E}">
        <p14:creationId xmlns:p14="http://schemas.microsoft.com/office/powerpoint/2010/main" val="56604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697FC4-3F0E-48C7-B82C-4E3BB81186C6}" type="slidenum">
              <a:rPr lang="en-IN" smtClean="0"/>
              <a:t>4</a:t>
            </a:fld>
            <a:endParaRPr lang="en-IN"/>
          </a:p>
        </p:txBody>
      </p:sp>
    </p:spTree>
    <p:extLst>
      <p:ext uri="{BB962C8B-B14F-4D97-AF65-F5344CB8AC3E}">
        <p14:creationId xmlns:p14="http://schemas.microsoft.com/office/powerpoint/2010/main" val="145716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697FC4-3F0E-48C7-B82C-4E3BB81186C6}" type="slidenum">
              <a:rPr lang="en-IN" smtClean="0"/>
              <a:t>5</a:t>
            </a:fld>
            <a:endParaRPr lang="en-IN"/>
          </a:p>
        </p:txBody>
      </p:sp>
    </p:spTree>
    <p:extLst>
      <p:ext uri="{BB962C8B-B14F-4D97-AF65-F5344CB8AC3E}">
        <p14:creationId xmlns:p14="http://schemas.microsoft.com/office/powerpoint/2010/main" val="246603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697FC4-3F0E-48C7-B82C-4E3BB81186C6}" type="slidenum">
              <a:rPr lang="en-IN" smtClean="0"/>
              <a:t>7</a:t>
            </a:fld>
            <a:endParaRPr lang="en-IN"/>
          </a:p>
        </p:txBody>
      </p:sp>
    </p:spTree>
    <p:extLst>
      <p:ext uri="{BB962C8B-B14F-4D97-AF65-F5344CB8AC3E}">
        <p14:creationId xmlns:p14="http://schemas.microsoft.com/office/powerpoint/2010/main" val="360664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697FC4-3F0E-48C7-B82C-4E3BB81186C6}" type="slidenum">
              <a:rPr lang="en-IN" smtClean="0"/>
              <a:t>8</a:t>
            </a:fld>
            <a:endParaRPr lang="en-IN"/>
          </a:p>
        </p:txBody>
      </p:sp>
    </p:spTree>
    <p:extLst>
      <p:ext uri="{BB962C8B-B14F-4D97-AF65-F5344CB8AC3E}">
        <p14:creationId xmlns:p14="http://schemas.microsoft.com/office/powerpoint/2010/main" val="1830594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697FC4-3F0E-48C7-B82C-4E3BB81186C6}" type="slidenum">
              <a:rPr lang="en-IN" smtClean="0"/>
              <a:t>9</a:t>
            </a:fld>
            <a:endParaRPr lang="en-IN"/>
          </a:p>
        </p:txBody>
      </p:sp>
    </p:spTree>
    <p:extLst>
      <p:ext uri="{BB962C8B-B14F-4D97-AF65-F5344CB8AC3E}">
        <p14:creationId xmlns:p14="http://schemas.microsoft.com/office/powerpoint/2010/main" val="17596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29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33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402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23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1267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656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90018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77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86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9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37482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50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55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66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8132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3/24/2024</a:t>
            </a:fld>
            <a:endParaRPr lang="en-US" dirty="0"/>
          </a:p>
        </p:txBody>
      </p:sp>
    </p:spTree>
    <p:extLst>
      <p:ext uri="{BB962C8B-B14F-4D97-AF65-F5344CB8AC3E}">
        <p14:creationId xmlns:p14="http://schemas.microsoft.com/office/powerpoint/2010/main" val="279177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11964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294" y="1074300"/>
            <a:ext cx="9047722" cy="1213877"/>
          </a:xfrm>
        </p:spPr>
        <p:txBody>
          <a:bodyPr/>
          <a:lstStyle/>
          <a:p>
            <a:pPr algn="ctr">
              <a:lnSpc>
                <a:spcPct val="150000"/>
              </a:lnSpc>
            </a:pPr>
            <a:r>
              <a:rPr lang="en-US" spc="300" dirty="0" smtClean="0"/>
              <a:t>BANK FRAUD DETECTION</a:t>
            </a:r>
            <a:endParaRPr lang="en-IN" spc="300" dirty="0"/>
          </a:p>
        </p:txBody>
      </p:sp>
      <p:sp>
        <p:nvSpPr>
          <p:cNvPr id="3" name="Subtitle 2"/>
          <p:cNvSpPr>
            <a:spLocks noGrp="1"/>
          </p:cNvSpPr>
          <p:nvPr>
            <p:ph type="subTitle" idx="1"/>
          </p:nvPr>
        </p:nvSpPr>
        <p:spPr>
          <a:xfrm>
            <a:off x="1014014" y="3928913"/>
            <a:ext cx="7748985" cy="1222207"/>
          </a:xfrm>
        </p:spPr>
        <p:txBody>
          <a:bodyPr>
            <a:normAutofit/>
          </a:bodyPr>
          <a:lstStyle/>
          <a:p>
            <a:pPr algn="l"/>
            <a:r>
              <a:rPr lang="en-US" b="1" u="sng" dirty="0" smtClean="0">
                <a:solidFill>
                  <a:schemeClr val="tx1">
                    <a:lumMod val="75000"/>
                    <a:lumOff val="25000"/>
                  </a:schemeClr>
                </a:solidFill>
              </a:rPr>
              <a:t>NAME: </a:t>
            </a:r>
            <a:endParaRPr lang="en-US" b="1" u="sng" dirty="0">
              <a:solidFill>
                <a:schemeClr val="tx1">
                  <a:lumMod val="75000"/>
                  <a:lumOff val="25000"/>
                </a:schemeClr>
              </a:solidFill>
            </a:endParaRPr>
          </a:p>
          <a:p>
            <a:pPr algn="l"/>
            <a:r>
              <a:rPr lang="en-US" dirty="0" smtClean="0">
                <a:solidFill>
                  <a:schemeClr val="tx1">
                    <a:lumMod val="65000"/>
                    <a:lumOff val="35000"/>
                  </a:schemeClr>
                </a:solidFill>
              </a:rPr>
              <a:t>1.THOWBIYA SALMA</a:t>
            </a:r>
            <a:r>
              <a:rPr lang="en-US" dirty="0">
                <a:solidFill>
                  <a:schemeClr val="tx1">
                    <a:lumMod val="65000"/>
                    <a:lumOff val="35000"/>
                  </a:schemeClr>
                </a:solidFill>
              </a:rPr>
              <a:t>				3.SALMA </a:t>
            </a:r>
            <a:r>
              <a:rPr lang="en-US" dirty="0" smtClean="0">
                <a:solidFill>
                  <a:schemeClr val="tx1">
                    <a:lumMod val="65000"/>
                    <a:lumOff val="35000"/>
                  </a:schemeClr>
                </a:solidFill>
              </a:rPr>
              <a:t>S</a:t>
            </a:r>
            <a:endParaRPr lang="en-US" dirty="0" smtClean="0">
              <a:solidFill>
                <a:schemeClr val="tx1">
                  <a:lumMod val="65000"/>
                  <a:lumOff val="35000"/>
                </a:schemeClr>
              </a:solidFill>
            </a:endParaRPr>
          </a:p>
          <a:p>
            <a:pPr algn="l"/>
            <a:r>
              <a:rPr lang="en-US" dirty="0" smtClean="0">
                <a:solidFill>
                  <a:schemeClr val="tx1">
                    <a:lumMod val="65000"/>
                    <a:lumOff val="35000"/>
                  </a:schemeClr>
                </a:solidFill>
              </a:rPr>
              <a:t>2.FAHEEM HM						</a:t>
            </a:r>
            <a:r>
              <a:rPr lang="en-US" dirty="0">
                <a:solidFill>
                  <a:schemeClr val="tx1">
                    <a:lumMod val="65000"/>
                    <a:lumOff val="35000"/>
                  </a:schemeClr>
                </a:solidFill>
              </a:rPr>
              <a:t>4.ABDUL SAHIL</a:t>
            </a:r>
          </a:p>
          <a:p>
            <a:pPr algn="l"/>
            <a:endParaRPr lang="en-US" dirty="0" smtClean="0">
              <a:solidFill>
                <a:schemeClr val="tx1">
                  <a:lumMod val="65000"/>
                  <a:lumOff val="35000"/>
                </a:schemeClr>
              </a:solidFill>
            </a:endParaRPr>
          </a:p>
        </p:txBody>
      </p:sp>
      <p:sp>
        <p:nvSpPr>
          <p:cNvPr id="4" name="Subtitle 2"/>
          <p:cNvSpPr txBox="1">
            <a:spLocks/>
          </p:cNvSpPr>
          <p:nvPr/>
        </p:nvSpPr>
        <p:spPr>
          <a:xfrm>
            <a:off x="1014014" y="5361473"/>
            <a:ext cx="3192226" cy="41448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b="1" u="sng" dirty="0" smtClean="0">
                <a:solidFill>
                  <a:schemeClr val="tx1">
                    <a:lumMod val="75000"/>
                    <a:lumOff val="25000"/>
                  </a:schemeClr>
                </a:solidFill>
              </a:rPr>
              <a:t>DATE:</a:t>
            </a:r>
            <a:r>
              <a:rPr lang="en-US" b="1" dirty="0" smtClean="0">
                <a:solidFill>
                  <a:schemeClr val="tx1">
                    <a:lumMod val="75000"/>
                    <a:lumOff val="25000"/>
                  </a:schemeClr>
                </a:solidFill>
              </a:rPr>
              <a:t>  </a:t>
            </a:r>
            <a:r>
              <a:rPr lang="en-US" dirty="0" smtClean="0">
                <a:solidFill>
                  <a:schemeClr val="tx1">
                    <a:lumMod val="75000"/>
                    <a:lumOff val="25000"/>
                  </a:schemeClr>
                </a:solidFill>
              </a:rPr>
              <a:t>24–03-2024</a:t>
            </a:r>
          </a:p>
        </p:txBody>
      </p:sp>
    </p:spTree>
    <p:extLst>
      <p:ext uri="{BB962C8B-B14F-4D97-AF65-F5344CB8AC3E}">
        <p14:creationId xmlns:p14="http://schemas.microsoft.com/office/powerpoint/2010/main" val="4064725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1614" y="706536"/>
            <a:ext cx="3377848" cy="646331"/>
          </a:xfrm>
          <a:prstGeom prst="rect">
            <a:avLst/>
          </a:prstGeom>
          <a:ln>
            <a:noFill/>
          </a:ln>
          <a:effectLst>
            <a:glow rad="228600">
              <a:schemeClr val="accent5">
                <a:satMod val="175000"/>
                <a:alpha val="40000"/>
              </a:schemeClr>
            </a:glo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3600" dirty="0" smtClean="0">
                <a:solidFill>
                  <a:schemeClr val="accent1">
                    <a:lumMod val="75000"/>
                  </a:schemeClr>
                </a:solidFill>
                <a:latin typeface="Berlin Sans FB" panose="020E0602020502020306" pitchFamily="34" charset="0"/>
                <a:ea typeface="+mj-ea"/>
                <a:cs typeface="+mj-cs"/>
              </a:rPr>
              <a:t>INTRODUCTION</a:t>
            </a:r>
            <a:endParaRPr lang="en-IN" dirty="0">
              <a:solidFill>
                <a:schemeClr val="accent1">
                  <a:lumMod val="75000"/>
                </a:schemeClr>
              </a:solidFill>
              <a:latin typeface="Berlin Sans FB" panose="020E0602020502020306" pitchFamily="34" charset="0"/>
            </a:endParaRPr>
          </a:p>
        </p:txBody>
      </p:sp>
      <p:sp>
        <p:nvSpPr>
          <p:cNvPr id="9" name="TextBox 8"/>
          <p:cNvSpPr txBox="1"/>
          <p:nvPr/>
        </p:nvSpPr>
        <p:spPr>
          <a:xfrm>
            <a:off x="1051560" y="1505267"/>
            <a:ext cx="7604760" cy="4524315"/>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en-US" dirty="0"/>
              <a:t>Bank fraud is a pressing issue in finance, exacerbated by digital transactions. Institutions combat this with advanced technologies like machine learning. </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This </a:t>
            </a:r>
            <a:r>
              <a:rPr lang="en-US" dirty="0"/>
              <a:t>report covers key aspects of fraud detection, including data exploration, model building, evaluation, and offers actionable recommendations.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Leveraging </a:t>
            </a:r>
            <a:r>
              <a:rPr lang="en-US" dirty="0"/>
              <a:t>insights from academic literature and real-world applications, it aims to enhance security and mitigate risks effectively</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Fraudsters continually devise sophisticated schemes to exploit vulnerabilities in systems and processes, necessitating the adoption of advanced technologies like machine learning algorithms by financial institutions for fraud detection and prevention.</a:t>
            </a:r>
            <a:endParaRPr lang="en-IN" dirty="0"/>
          </a:p>
        </p:txBody>
      </p:sp>
    </p:spTree>
    <p:extLst>
      <p:ext uri="{BB962C8B-B14F-4D97-AF65-F5344CB8AC3E}">
        <p14:creationId xmlns:p14="http://schemas.microsoft.com/office/powerpoint/2010/main" val="305669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6280" y="1844040"/>
            <a:ext cx="8793480" cy="397031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mj-lt"/>
              <a:buAutoNum type="arabicPeriod"/>
            </a:pPr>
            <a:r>
              <a:rPr lang="en-US" b="1" dirty="0"/>
              <a:t>Sophisticated Fraud Tactics</a:t>
            </a:r>
            <a:r>
              <a:rPr lang="en-US" dirty="0"/>
              <a:t>: Fraudsters continuously evolve their methods, </a:t>
            </a:r>
            <a:r>
              <a:rPr lang="en-US" dirty="0" smtClean="0"/>
              <a:t>	making </a:t>
            </a:r>
            <a:r>
              <a:rPr lang="en-US" dirty="0"/>
              <a:t>it challenging for traditional detection </a:t>
            </a:r>
            <a:r>
              <a:rPr lang="en-US" dirty="0" smtClean="0"/>
              <a:t>systems </a:t>
            </a:r>
            <a:r>
              <a:rPr lang="en-US" dirty="0"/>
              <a:t>to keep up</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Volume and Velocity of Transactions</a:t>
            </a:r>
            <a:r>
              <a:rPr lang="en-US" dirty="0"/>
              <a:t>: The sheer number and speed of </a:t>
            </a:r>
            <a:r>
              <a:rPr lang="en-US" dirty="0" smtClean="0"/>
              <a:t>transactions in </a:t>
            </a:r>
            <a:r>
              <a:rPr lang="en-US" dirty="0"/>
              <a:t>digital banking make it </a:t>
            </a:r>
            <a:r>
              <a:rPr lang="en-US" dirty="0" smtClean="0"/>
              <a:t>difficult </a:t>
            </a:r>
            <a:r>
              <a:rPr lang="en-US" dirty="0"/>
              <a:t>to identify </a:t>
            </a:r>
            <a:r>
              <a:rPr lang="en-US" dirty="0" smtClean="0"/>
              <a:t>fraudulent </a:t>
            </a:r>
            <a:r>
              <a:rPr lang="en-US" dirty="0"/>
              <a:t>activity in real-time</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Diverse Fraud Types</a:t>
            </a:r>
            <a:r>
              <a:rPr lang="en-US" dirty="0"/>
              <a:t>: Fraudulent activities range from account takeover to </a:t>
            </a:r>
            <a:r>
              <a:rPr lang="en-US" dirty="0" smtClean="0"/>
              <a:t>phishing attacks</a:t>
            </a:r>
            <a:r>
              <a:rPr lang="en-US" dirty="0"/>
              <a:t>, requiring adaptable detection systems capable of </a:t>
            </a:r>
            <a:r>
              <a:rPr lang="en-US" dirty="0" smtClean="0"/>
              <a:t>recognizing </a:t>
            </a:r>
            <a:r>
              <a:rPr lang="en-US" dirty="0"/>
              <a:t>various schemes</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Imbalanced Data and False Positives</a:t>
            </a:r>
            <a:r>
              <a:rPr lang="en-US" dirty="0"/>
              <a:t>: The imbalance between fraudulent and </a:t>
            </a:r>
            <a:r>
              <a:rPr lang="en-US" dirty="0" smtClean="0"/>
              <a:t>legitimate </a:t>
            </a:r>
            <a:r>
              <a:rPr lang="en-US" dirty="0"/>
              <a:t>transactions can lead to inaccurate </a:t>
            </a:r>
            <a:r>
              <a:rPr lang="en-US" dirty="0" smtClean="0"/>
              <a:t>models</a:t>
            </a:r>
            <a:r>
              <a:rPr lang="en-US" dirty="0"/>
              <a:t>, resulting in false positives and </a:t>
            </a:r>
            <a:r>
              <a:rPr lang="en-US" dirty="0" smtClean="0"/>
              <a:t>unnecessary </a:t>
            </a:r>
            <a:r>
              <a:rPr lang="en-US" dirty="0"/>
              <a:t>disruption for customers</a:t>
            </a:r>
            <a:r>
              <a:rPr lang="en-US" dirty="0" smtClean="0"/>
              <a:t>.</a:t>
            </a:r>
            <a:endParaRPr lang="en-US" dirty="0"/>
          </a:p>
        </p:txBody>
      </p:sp>
      <p:sp>
        <p:nvSpPr>
          <p:cNvPr id="5" name="TextBox 4"/>
          <p:cNvSpPr txBox="1"/>
          <p:nvPr/>
        </p:nvSpPr>
        <p:spPr>
          <a:xfrm>
            <a:off x="731520" y="746760"/>
            <a:ext cx="8549640" cy="707886"/>
          </a:xfrm>
          <a:prstGeom prst="rect">
            <a:avLst/>
          </a:prstGeom>
          <a:noFill/>
        </p:spPr>
        <p:txBody>
          <a:bodyPr wrap="square" rtlCol="0">
            <a:spAutoFit/>
          </a:bodyPr>
          <a:lstStyle/>
          <a:p>
            <a:r>
              <a:rPr lang="en-IN" sz="4000" dirty="0">
                <a:solidFill>
                  <a:schemeClr val="accent1"/>
                </a:solidFill>
              </a:rPr>
              <a:t>Challenges in Bank Fraud Detection</a:t>
            </a:r>
            <a:endParaRPr lang="en-IN" sz="4000" dirty="0">
              <a:solidFill>
                <a:schemeClr val="accent1"/>
              </a:solidFill>
            </a:endParaRPr>
          </a:p>
        </p:txBody>
      </p:sp>
      <p:cxnSp>
        <p:nvCxnSpPr>
          <p:cNvPr id="8" name="Straight Connector 7"/>
          <p:cNvCxnSpPr/>
          <p:nvPr/>
        </p:nvCxnSpPr>
        <p:spPr>
          <a:xfrm flipH="1">
            <a:off x="3916680" y="3688080"/>
            <a:ext cx="8275320" cy="55168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80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724" y="1591793"/>
            <a:ext cx="8943253" cy="923330"/>
          </a:xfrm>
          <a:prstGeom prst="rect">
            <a:avLst/>
          </a:prstGeom>
          <a:noFill/>
        </p:spPr>
        <p:txBody>
          <a:bodyPr wrap="square" rtlCol="0">
            <a:spAutoFit/>
          </a:bodyPr>
          <a:lstStyle/>
          <a:p>
            <a:r>
              <a:rPr lang="en-US" dirty="0"/>
              <a:t>Fraud Detection Using Machine Learning allows you to run automated transaction processing on an example dataset or your own dataset. The included ML model detects potentially fraudulent activity and flags that activity for review.</a:t>
            </a:r>
            <a:endParaRPr lang="en-US" dirty="0">
              <a:effectLst/>
            </a:endParaRPr>
          </a:p>
        </p:txBody>
      </p:sp>
      <p:sp>
        <p:nvSpPr>
          <p:cNvPr id="3" name="Rectangle 2"/>
          <p:cNvSpPr/>
          <p:nvPr/>
        </p:nvSpPr>
        <p:spPr>
          <a:xfrm>
            <a:off x="500724" y="852980"/>
            <a:ext cx="9415353" cy="584775"/>
          </a:xfrm>
          <a:prstGeom prst="rect">
            <a:avLst/>
          </a:prstGeom>
          <a:noFill/>
        </p:spPr>
        <p:txBody>
          <a:bodyPr wrap="square" lIns="91440" tIns="45720" rIns="91440" bIns="45720">
            <a:spAutoFit/>
          </a:bodyPr>
          <a:lstStyle/>
          <a:p>
            <a:pPr algn="just"/>
            <a:r>
              <a:rPr lang="en-US" sz="3200" b="1" spc="-150" dirty="0">
                <a:ln w="0"/>
                <a:solidFill>
                  <a:schemeClr val="accent1"/>
                </a:solidFill>
                <a:effectLst>
                  <a:outerShdw blurRad="38100" dist="25400" dir="5400000" algn="ctr" rotWithShape="0">
                    <a:srgbClr val="6E747A">
                      <a:alpha val="43000"/>
                    </a:srgbClr>
                  </a:outerShdw>
                </a:effectLst>
              </a:rPr>
              <a:t>Role of Machine Learning (ML) in Fraud Detection</a:t>
            </a:r>
            <a:endParaRPr lang="en-US" sz="3200" b="1" spc="-150" dirty="0">
              <a:ln w="0"/>
              <a:solidFill>
                <a:schemeClr val="accent1"/>
              </a:solidFill>
              <a:effectLst>
                <a:outerShdw blurRad="38100" dist="25400" dir="5400000" algn="ctr" rotWithShape="0">
                  <a:srgbClr val="6E747A">
                    <a:alpha val="43000"/>
                  </a:srgbClr>
                </a:outerShdw>
              </a:effectLst>
            </a:endParaRPr>
          </a:p>
        </p:txBody>
      </p:sp>
      <p:pic>
        <p:nvPicPr>
          <p:cNvPr id="1026" name="Picture 2" descr="Fraud detection using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348" y="2823199"/>
            <a:ext cx="7588004" cy="359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54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1036519"/>
              </p:ext>
            </p:extLst>
          </p:nvPr>
        </p:nvGraphicFramePr>
        <p:xfrm>
          <a:off x="716280" y="1751200"/>
          <a:ext cx="7837870" cy="4357249"/>
        </p:xfrm>
        <a:graphic>
          <a:graphicData uri="http://schemas.openxmlformats.org/drawingml/2006/table">
            <a:tbl>
              <a:tblPr firstRow="1" bandRow="1">
                <a:tableStyleId>{5C22544A-7EE6-4342-B048-85BDC9FD1C3A}</a:tableStyleId>
              </a:tblPr>
              <a:tblGrid>
                <a:gridCol w="3918935">
                  <a:extLst>
                    <a:ext uri="{9D8B030D-6E8A-4147-A177-3AD203B41FA5}">
                      <a16:colId xmlns:a16="http://schemas.microsoft.com/office/drawing/2014/main" val="2984686584"/>
                    </a:ext>
                  </a:extLst>
                </a:gridCol>
                <a:gridCol w="3918935">
                  <a:extLst>
                    <a:ext uri="{9D8B030D-6E8A-4147-A177-3AD203B41FA5}">
                      <a16:colId xmlns:a16="http://schemas.microsoft.com/office/drawing/2014/main" val="1695039366"/>
                    </a:ext>
                  </a:extLst>
                </a:gridCol>
              </a:tblGrid>
              <a:tr h="339701">
                <a:tc>
                  <a:txBody>
                    <a:bodyPr/>
                    <a:lstStyle/>
                    <a:p>
                      <a:r>
                        <a:rPr lang="en-US" dirty="0" smtClean="0"/>
                        <a:t>STEPS</a:t>
                      </a:r>
                      <a:endParaRPr lang="en-IN" dirty="0"/>
                    </a:p>
                  </a:txBody>
                  <a:tcPr/>
                </a:tc>
                <a:tc>
                  <a:txBody>
                    <a:bodyPr/>
                    <a:lstStyle/>
                    <a:p>
                      <a:r>
                        <a:rPr lang="en-US" dirty="0" smtClean="0"/>
                        <a:t>DESCRIPTION</a:t>
                      </a:r>
                      <a:endParaRPr lang="en-IN" dirty="0"/>
                    </a:p>
                  </a:txBody>
                  <a:tcPr/>
                </a:tc>
                <a:extLst>
                  <a:ext uri="{0D108BD9-81ED-4DB2-BD59-A6C34878D82A}">
                    <a16:rowId xmlns:a16="http://schemas.microsoft.com/office/drawing/2014/main" val="3547393938"/>
                  </a:ext>
                </a:extLst>
              </a:tr>
              <a:tr h="594477">
                <a:tc>
                  <a:txBody>
                    <a:bodyPr/>
                    <a:lstStyle/>
                    <a:p>
                      <a:r>
                        <a:rPr lang="en-IN" sz="1400" dirty="0" smtClean="0"/>
                        <a:t>1. Data Cleaning</a:t>
                      </a:r>
                      <a:endParaRPr lang="en-IN" sz="1400" dirty="0"/>
                    </a:p>
                  </a:txBody>
                  <a:tcPr/>
                </a:tc>
                <a:tc>
                  <a:txBody>
                    <a:bodyPr/>
                    <a:lstStyle/>
                    <a:p>
                      <a:r>
                        <a:rPr lang="en-US" sz="1400" dirty="0" smtClean="0"/>
                        <a:t>Removing or correcting any missing, incorrect, or irrelevant data.</a:t>
                      </a:r>
                      <a:endParaRPr lang="en-IN" sz="1400" dirty="0"/>
                    </a:p>
                  </a:txBody>
                  <a:tcPr/>
                </a:tc>
                <a:extLst>
                  <a:ext uri="{0D108BD9-81ED-4DB2-BD59-A6C34878D82A}">
                    <a16:rowId xmlns:a16="http://schemas.microsoft.com/office/drawing/2014/main" val="17805822"/>
                  </a:ext>
                </a:extLst>
              </a:tr>
              <a:tr h="849253">
                <a:tc>
                  <a:txBody>
                    <a:bodyPr/>
                    <a:lstStyle/>
                    <a:p>
                      <a:r>
                        <a:rPr lang="en-IN" sz="1400" dirty="0" smtClean="0"/>
                        <a:t>2. Feature Scaling</a:t>
                      </a:r>
                      <a:endParaRPr lang="en-IN" sz="1400" dirty="0"/>
                    </a:p>
                  </a:txBody>
                  <a:tcPr/>
                </a:tc>
                <a:tc>
                  <a:txBody>
                    <a:bodyPr/>
                    <a:lstStyle/>
                    <a:p>
                      <a:r>
                        <a:rPr lang="en-US" sz="1400" dirty="0" smtClean="0"/>
                        <a:t>Scaling the features to a standard range to prevent any feature from dominating the model.</a:t>
                      </a:r>
                      <a:endParaRPr lang="en-IN" sz="1400" dirty="0"/>
                    </a:p>
                  </a:txBody>
                  <a:tcPr/>
                </a:tc>
                <a:extLst>
                  <a:ext uri="{0D108BD9-81ED-4DB2-BD59-A6C34878D82A}">
                    <a16:rowId xmlns:a16="http://schemas.microsoft.com/office/drawing/2014/main" val="2025056356"/>
                  </a:ext>
                </a:extLst>
              </a:tr>
              <a:tr h="849253">
                <a:tc>
                  <a:txBody>
                    <a:bodyPr/>
                    <a:lstStyle/>
                    <a:p>
                      <a:r>
                        <a:rPr lang="en-IN" sz="1400" dirty="0" smtClean="0"/>
                        <a:t>3. Feature Encoding</a:t>
                      </a:r>
                      <a:endParaRPr lang="en-IN" sz="1400" dirty="0"/>
                    </a:p>
                  </a:txBody>
                  <a:tcPr/>
                </a:tc>
                <a:tc>
                  <a:txBody>
                    <a:bodyPr/>
                    <a:lstStyle/>
                    <a:p>
                      <a:r>
                        <a:rPr lang="en-US" sz="1400" dirty="0" smtClean="0"/>
                        <a:t>Converting categorical variables into numerical representations for the model to understand</a:t>
                      </a:r>
                      <a:endParaRPr lang="en-IN" sz="1400" dirty="0"/>
                    </a:p>
                  </a:txBody>
                  <a:tcPr/>
                </a:tc>
                <a:extLst>
                  <a:ext uri="{0D108BD9-81ED-4DB2-BD59-A6C34878D82A}">
                    <a16:rowId xmlns:a16="http://schemas.microsoft.com/office/drawing/2014/main" val="1079441954"/>
                  </a:ext>
                </a:extLst>
              </a:tr>
              <a:tr h="849253">
                <a:tc>
                  <a:txBody>
                    <a:bodyPr/>
                    <a:lstStyle/>
                    <a:p>
                      <a:r>
                        <a:rPr lang="en-IN" sz="1400" dirty="0" smtClean="0"/>
                        <a:t>4. Feature Selection</a:t>
                      </a:r>
                      <a:endParaRPr lang="en-IN" sz="1400" dirty="0"/>
                    </a:p>
                  </a:txBody>
                  <a:tcPr/>
                </a:tc>
                <a:tc>
                  <a:txBody>
                    <a:bodyPr/>
                    <a:lstStyle/>
                    <a:p>
                      <a:r>
                        <a:rPr lang="en-US" sz="1400" dirty="0" smtClean="0"/>
                        <a:t>Selecting the most relevant features that have the most impact on the loan amount prediction.</a:t>
                      </a:r>
                      <a:endParaRPr lang="en-IN" sz="1400" dirty="0"/>
                    </a:p>
                  </a:txBody>
                  <a:tcPr/>
                </a:tc>
                <a:extLst>
                  <a:ext uri="{0D108BD9-81ED-4DB2-BD59-A6C34878D82A}">
                    <a16:rowId xmlns:a16="http://schemas.microsoft.com/office/drawing/2014/main" val="1995305534"/>
                  </a:ext>
                </a:extLst>
              </a:tr>
              <a:tr h="849253">
                <a:tc>
                  <a:txBody>
                    <a:bodyPr/>
                    <a:lstStyle/>
                    <a:p>
                      <a:r>
                        <a:rPr lang="en-IN" sz="1400" dirty="0" smtClean="0"/>
                        <a:t>5. Data Splitting</a:t>
                      </a:r>
                      <a:endParaRPr lang="en-IN" sz="1400" dirty="0"/>
                    </a:p>
                  </a:txBody>
                  <a:tcPr/>
                </a:tc>
                <a:tc>
                  <a:txBody>
                    <a:bodyPr/>
                    <a:lstStyle/>
                    <a:p>
                      <a:r>
                        <a:rPr lang="en-US" sz="1400" dirty="0" smtClean="0"/>
                        <a:t>Splitting the data into training and testing sets to evaluate the model's performance.</a:t>
                      </a:r>
                      <a:endParaRPr lang="en-IN" sz="1400" dirty="0"/>
                    </a:p>
                  </a:txBody>
                  <a:tcPr/>
                </a:tc>
                <a:extLst>
                  <a:ext uri="{0D108BD9-81ED-4DB2-BD59-A6C34878D82A}">
                    <a16:rowId xmlns:a16="http://schemas.microsoft.com/office/drawing/2014/main" val="1015729249"/>
                  </a:ext>
                </a:extLst>
              </a:tr>
            </a:tbl>
          </a:graphicData>
        </a:graphic>
      </p:graphicFrame>
      <p:sp>
        <p:nvSpPr>
          <p:cNvPr id="3" name="TextBox 2"/>
          <p:cNvSpPr txBox="1"/>
          <p:nvPr/>
        </p:nvSpPr>
        <p:spPr>
          <a:xfrm>
            <a:off x="655320" y="304800"/>
            <a:ext cx="3225114" cy="830997"/>
          </a:xfrm>
          <a:prstGeom prst="rect">
            <a:avLst/>
          </a:prstGeom>
          <a:noFill/>
        </p:spPr>
        <p:txBody>
          <a:bodyPr wrap="none" rtlCol="0">
            <a:spAutoFit/>
          </a:bodyPr>
          <a:lstStyle/>
          <a:p>
            <a:r>
              <a:rPr lang="en-US" sz="2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PRE-PROCESSING</a:t>
            </a:r>
          </a:p>
          <a:p>
            <a:endParaRPr lang="en-IN" sz="2400" dirty="0">
              <a:latin typeface="Arial Black" panose="020B0A04020102020204" pitchFamily="34" charset="0"/>
            </a:endParaRPr>
          </a:p>
        </p:txBody>
      </p:sp>
      <p:sp>
        <p:nvSpPr>
          <p:cNvPr id="4" name="TextBox 3"/>
          <p:cNvSpPr txBox="1"/>
          <p:nvPr/>
        </p:nvSpPr>
        <p:spPr>
          <a:xfrm>
            <a:off x="701040" y="751670"/>
            <a:ext cx="8128000" cy="923330"/>
          </a:xfrm>
          <a:prstGeom prst="rect">
            <a:avLst/>
          </a:prstGeom>
          <a:noFill/>
        </p:spPr>
        <p:txBody>
          <a:bodyPr wrap="square" rtlCol="0">
            <a:spAutoFit/>
          </a:bodyPr>
          <a:lstStyle/>
          <a:p>
            <a:r>
              <a:rPr lang="en-US" dirty="0"/>
              <a:t>Data preprocessing is an important step in preparing the data for the loan amount prediction model. The following steps were taken to preprocess the data:</a:t>
            </a:r>
            <a:endParaRPr lang="en-IN" dirty="0"/>
          </a:p>
        </p:txBody>
      </p:sp>
    </p:spTree>
    <p:extLst>
      <p:ext uri="{BB962C8B-B14F-4D97-AF65-F5344CB8AC3E}">
        <p14:creationId xmlns:p14="http://schemas.microsoft.com/office/powerpoint/2010/main" val="156050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816" y="315574"/>
            <a:ext cx="5663303" cy="646331"/>
          </a:xfrm>
          <a:prstGeom prst="rect">
            <a:avLst/>
          </a:prstGeom>
          <a:noFill/>
        </p:spPr>
        <p:txBody>
          <a:bodyPr wrap="square" lIns="91440" tIns="45720" rIns="91440" bIns="45720">
            <a:spAutoFit/>
          </a:bodyPr>
          <a:lstStyle/>
          <a:p>
            <a:pPr algn="ctr"/>
            <a:r>
              <a:rPr lang="en-IN" sz="3600" b="1" dirty="0" smtClean="0">
                <a:solidFill>
                  <a:schemeClr val="accent1"/>
                </a:solidFill>
                <a:latin typeface="Arial Black" panose="020B0A04020102020204" pitchFamily="34" charset="0"/>
              </a:rPr>
              <a:t>MODEL SELECTION</a:t>
            </a:r>
            <a:endParaRPr lang="en-US" sz="3600" b="1"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3" name="TextBox 2"/>
          <p:cNvSpPr txBox="1"/>
          <p:nvPr/>
        </p:nvSpPr>
        <p:spPr>
          <a:xfrm>
            <a:off x="784859" y="4183217"/>
            <a:ext cx="8656320" cy="1846659"/>
          </a:xfrm>
          <a:prstGeom prst="rect">
            <a:avLst/>
          </a:prstGeom>
          <a:solidFill>
            <a:schemeClr val="accent2">
              <a:lumMod val="40000"/>
              <a:lumOff val="60000"/>
            </a:schemeClr>
          </a:solidFill>
        </p:spPr>
        <p:txBody>
          <a:bodyPr wrap="square" rtlCol="0">
            <a:spAutoFit/>
          </a:bodyPr>
          <a:lstStyle/>
          <a:p>
            <a:r>
              <a:rPr lang="en-US" sz="1600" b="1" dirty="0" smtClean="0">
                <a:solidFill>
                  <a:schemeClr val="accent1"/>
                </a:solidFill>
                <a:latin typeface="Arial Black" panose="020B0A04020102020204" pitchFamily="34" charset="0"/>
              </a:rPr>
              <a:t>RANDOM FOREST</a:t>
            </a:r>
            <a:endParaRPr lang="en-US" sz="1600" b="1" dirty="0" smtClean="0">
              <a:solidFill>
                <a:schemeClr val="accent1"/>
              </a:solidFill>
              <a:latin typeface="Arial Black" panose="020B0A04020102020204" pitchFamily="34" charset="0"/>
            </a:endParaRPr>
          </a:p>
          <a:p>
            <a:endParaRPr lang="en-US" b="1" dirty="0" smtClean="0">
              <a:solidFill>
                <a:schemeClr val="accent1"/>
              </a:solidFill>
              <a:latin typeface="Arial Black" panose="020B0A04020102020204" pitchFamily="34" charset="0"/>
            </a:endParaRPr>
          </a:p>
          <a:p>
            <a:pPr marL="285750" indent="-285750">
              <a:buFont typeface="Arial" panose="020B0604020202020204" pitchFamily="34" charset="0"/>
              <a:buChar char="•"/>
            </a:pPr>
            <a:r>
              <a:rPr lang="en-US" sz="1600" dirty="0"/>
              <a:t>Random forest is a commonly-used machine learning algorithm, trademarked by Leo </a:t>
            </a:r>
            <a:r>
              <a:rPr lang="en-US" sz="1600" dirty="0" err="1"/>
              <a:t>Breiman</a:t>
            </a:r>
            <a:r>
              <a:rPr lang="en-US" sz="1600" dirty="0"/>
              <a:t> and Adele Cutler, that combines the output of multiple decision trees to reach a single result. </a:t>
            </a:r>
            <a:endParaRPr lang="en-US" sz="1600" dirty="0" smtClean="0"/>
          </a:p>
          <a:p>
            <a:pPr marL="285750" indent="-285750">
              <a:buFont typeface="Arial" panose="020B0604020202020204" pitchFamily="34" charset="0"/>
              <a:buChar char="•"/>
            </a:pPr>
            <a:r>
              <a:rPr lang="en-US" sz="1600" dirty="0" smtClean="0"/>
              <a:t>Its </a:t>
            </a:r>
            <a:r>
              <a:rPr lang="en-US" sz="1600" dirty="0"/>
              <a:t>ease of use and flexibility have fueled its adoption, as it handles both classification and regression problems</a:t>
            </a:r>
            <a:r>
              <a:rPr lang="en-US" sz="1600" dirty="0" smtClean="0"/>
              <a:t>.</a:t>
            </a:r>
            <a:endParaRPr lang="en-US" sz="1600" dirty="0" smtClean="0"/>
          </a:p>
        </p:txBody>
      </p:sp>
      <p:sp>
        <p:nvSpPr>
          <p:cNvPr id="5" name="AutoShape 2" descr="Random Forest Classifier using Scikit-lear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6" name="Picture 8" descr="Random Forest Simple Explanation. Understanding the Random Forest with an…  | by Will Koehrsen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202" t="-148" r="2463" b="10851"/>
          <a:stretch/>
        </p:blipFill>
        <p:spPr bwMode="auto">
          <a:xfrm>
            <a:off x="2194559" y="1117141"/>
            <a:ext cx="5836921" cy="275844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V="1">
            <a:off x="7467600" y="3688080"/>
            <a:ext cx="4724400" cy="3169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35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567" y="330815"/>
            <a:ext cx="258102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RESULT</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7" y="1299865"/>
            <a:ext cx="5024313" cy="4415135"/>
          </a:xfrm>
          <a:prstGeom prst="rect">
            <a:avLst/>
          </a:prstGeom>
        </p:spPr>
      </p:pic>
      <p:pic>
        <p:nvPicPr>
          <p:cNvPr id="6" name="Picture 5"/>
          <p:cNvPicPr>
            <a:picLocks noChangeAspect="1"/>
          </p:cNvPicPr>
          <p:nvPr/>
        </p:nvPicPr>
        <p:blipFill rotWithShape="1">
          <a:blip r:embed="rId4"/>
          <a:srcRect l="22943" t="52917" r="46018" b="13958"/>
          <a:stretch/>
        </p:blipFill>
        <p:spPr>
          <a:xfrm>
            <a:off x="5394960" y="1838652"/>
            <a:ext cx="3889532" cy="3480108"/>
          </a:xfrm>
          <a:prstGeom prst="rect">
            <a:avLst/>
          </a:prstGeom>
        </p:spPr>
      </p:pic>
    </p:spTree>
    <p:extLst>
      <p:ext uri="{BB962C8B-B14F-4D97-AF65-F5344CB8AC3E}">
        <p14:creationId xmlns:p14="http://schemas.microsoft.com/office/powerpoint/2010/main" val="64724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1" y="777240"/>
            <a:ext cx="10466199" cy="646331"/>
          </a:xfrm>
          <a:prstGeom prst="rect">
            <a:avLst/>
          </a:prstGeom>
          <a:noFill/>
        </p:spPr>
        <p:txBody>
          <a:bodyPr wrap="square" lIns="91440" tIns="45720" rIns="91440" bIns="45720">
            <a:spAutoFit/>
          </a:bodyPr>
          <a:lstStyle/>
          <a:p>
            <a:r>
              <a:rPr lang="en-IN" sz="3600" dirty="0" smtClean="0">
                <a:solidFill>
                  <a:schemeClr val="accent1"/>
                </a:solidFill>
              </a:rPr>
              <a:t>FUTURE OUTLOOK</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716281" y="1749921"/>
            <a:ext cx="8412479" cy="3970318"/>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dirty="0"/>
              <a:t>The future of bank fraud detection holds promise through the integration of advanced technologies like artificial intelligence (AI) and </a:t>
            </a:r>
            <a:r>
              <a:rPr lang="en-US" dirty="0" err="1"/>
              <a:t>blockchain</a:t>
            </a:r>
            <a:r>
              <a:rPr lang="en-US" dirty="0"/>
              <a: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These </a:t>
            </a:r>
            <a:r>
              <a:rPr lang="en-US" dirty="0"/>
              <a:t>technologies offer enhanced capabilities for detecting and preventing fraudulent activities, providing more robust security measures for financial institutions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Furthermore</a:t>
            </a:r>
            <a:r>
              <a:rPr lang="en-US" dirty="0"/>
              <a:t>, continued research and development efforts are necessary for staying ahead of fraudsters, adapting to emerging threats, and continually improving fraud detection systems to ensure the integrity of financial transactions.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Together</a:t>
            </a:r>
            <a:r>
              <a:rPr lang="en-US" dirty="0"/>
              <a:t>, these strategies will shape the future landscape of bank fraud detection, fortifying the financial sector against fraudulent activities.</a:t>
            </a:r>
            <a:endParaRPr lang="en-IN" dirty="0"/>
          </a:p>
        </p:txBody>
      </p:sp>
    </p:spTree>
    <p:extLst>
      <p:ext uri="{BB962C8B-B14F-4D97-AF65-F5344CB8AC3E}">
        <p14:creationId xmlns:p14="http://schemas.microsoft.com/office/powerpoint/2010/main" val="3304779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1" y="1234440"/>
            <a:ext cx="10466199" cy="646331"/>
          </a:xfrm>
          <a:prstGeom prst="rect">
            <a:avLst/>
          </a:prstGeom>
          <a:noFill/>
        </p:spPr>
        <p:txBody>
          <a:bodyPr wrap="square" lIns="91440" tIns="45720" rIns="91440" bIns="45720">
            <a:spAutoFit/>
          </a:bodyPr>
          <a:lstStyle/>
          <a:p>
            <a:r>
              <a:rPr lang="en-IN" sz="3600" dirty="0" smtClean="0">
                <a:solidFill>
                  <a:schemeClr val="accent1"/>
                </a:solidFill>
              </a:rPr>
              <a:t>CONCLUSION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716281" y="2344281"/>
            <a:ext cx="8229599" cy="3139321"/>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dirty="0" smtClean="0"/>
              <a:t>In </a:t>
            </a:r>
            <a:r>
              <a:rPr lang="en-US" dirty="0"/>
              <a:t>conclusion, we've discussed the critical aspects of bank fraud detection, highlighting the importance of staying ahead of evolving fraud tactics and the necessity for proactive </a:t>
            </a:r>
            <a:r>
              <a:rPr lang="en-US" dirty="0" smtClean="0"/>
              <a:t>measures</a:t>
            </a:r>
          </a:p>
          <a:p>
            <a:r>
              <a:rPr lang="en-US" dirty="0" smtClean="0"/>
              <a:t>.</a:t>
            </a:r>
          </a:p>
          <a:p>
            <a:pPr marL="285750" indent="-285750">
              <a:buFont typeface="Arial" panose="020B0604020202020204" pitchFamily="34" charset="0"/>
              <a:buChar char="•"/>
            </a:pPr>
            <a:r>
              <a:rPr lang="en-US" dirty="0" smtClean="0"/>
              <a:t>Emphasizing </a:t>
            </a:r>
            <a:r>
              <a:rPr lang="en-US" dirty="0"/>
              <a:t>the significance of detecting and preventing fraud before it occurs, we underscore the urgency of implementing recommended strategies.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With </a:t>
            </a:r>
            <a:r>
              <a:rPr lang="en-US" dirty="0"/>
              <a:t>an accuracy rating of 0.87, it's clear that these measures are essential for safeguarding financial systems and maintaining trust with stakeholders.</a:t>
            </a:r>
            <a:endParaRPr lang="en-IN" dirty="0"/>
          </a:p>
        </p:txBody>
      </p:sp>
    </p:spTree>
    <p:extLst>
      <p:ext uri="{BB962C8B-B14F-4D97-AF65-F5344CB8AC3E}">
        <p14:creationId xmlns:p14="http://schemas.microsoft.com/office/powerpoint/2010/main" val="1226243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392</TotalTime>
  <Words>485</Words>
  <Application>Microsoft Office PowerPoint</Application>
  <PresentationFormat>Widescreen</PresentationFormat>
  <Paragraphs>63</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Berlin Sans FB</vt:lpstr>
      <vt:lpstr>Calibri</vt:lpstr>
      <vt:lpstr>Trebuchet MS</vt:lpstr>
      <vt:lpstr>Wingdings</vt:lpstr>
      <vt:lpstr>Wingdings 3</vt:lpstr>
      <vt:lpstr>Facet</vt:lpstr>
      <vt:lpstr>BANK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AMOUNT PREDICTION</dc:title>
  <dc:creator>user</dc:creator>
  <cp:lastModifiedBy>user</cp:lastModifiedBy>
  <cp:revision>30</cp:revision>
  <dcterms:created xsi:type="dcterms:W3CDTF">2024-02-15T10:39:44Z</dcterms:created>
  <dcterms:modified xsi:type="dcterms:W3CDTF">2024-03-24T17:51:17Z</dcterms:modified>
</cp:coreProperties>
</file>