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sldIdLst>
    <p:sldId id="256" r:id="rId2"/>
    <p:sldId id="257" r:id="rId3"/>
    <p:sldId id="258" r:id="rId4"/>
    <p:sldId id="261" r:id="rId5"/>
    <p:sldId id="265" r:id="rId6"/>
    <p:sldId id="260" r:id="rId7"/>
    <p:sldId id="266" r:id="rId8"/>
    <p:sldId id="262" r:id="rId9"/>
    <p:sldId id="267" r:id="rId10"/>
    <p:sldId id="263" r:id="rId11"/>
    <p:sldId id="264"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660" autoAdjust="0"/>
  </p:normalViewPr>
  <p:slideViewPr>
    <p:cSldViewPr>
      <p:cViewPr>
        <p:scale>
          <a:sx n="86" d="100"/>
          <a:sy n="86" d="100"/>
        </p:scale>
        <p:origin x="-79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D76CD-7756-4384-85BB-9CFF582958FD}" type="datetimeFigureOut">
              <a:rPr lang="en-US" smtClean="0"/>
              <a:t>9/12/2022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9B1F5-D4AB-4B54-96DD-F9FB7DC2FFD3}" type="slidenum">
              <a:rPr lang="en-US" smtClean="0"/>
              <a:t>‹#›</a:t>
            </a:fld>
            <a:endParaRPr lang="en-US"/>
          </a:p>
        </p:txBody>
      </p:sp>
    </p:spTree>
    <p:extLst>
      <p:ext uri="{BB962C8B-B14F-4D97-AF65-F5344CB8AC3E}">
        <p14:creationId xmlns:p14="http://schemas.microsoft.com/office/powerpoint/2010/main" val="272820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9B1F5-D4AB-4B54-96DD-F9FB7DC2FFD3}" type="slidenum">
              <a:rPr lang="en-US" smtClean="0"/>
              <a:t>1</a:t>
            </a:fld>
            <a:endParaRPr lang="en-US"/>
          </a:p>
        </p:txBody>
      </p:sp>
    </p:spTree>
    <p:extLst>
      <p:ext uri="{BB962C8B-B14F-4D97-AF65-F5344CB8AC3E}">
        <p14:creationId xmlns:p14="http://schemas.microsoft.com/office/powerpoint/2010/main" val="303145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9B1F5-D4AB-4B54-96DD-F9FB7DC2FFD3}" type="slidenum">
              <a:rPr lang="en-US" smtClean="0"/>
              <a:t>13</a:t>
            </a:fld>
            <a:endParaRPr lang="en-US"/>
          </a:p>
        </p:txBody>
      </p:sp>
    </p:spTree>
    <p:extLst>
      <p:ext uri="{BB962C8B-B14F-4D97-AF65-F5344CB8AC3E}">
        <p14:creationId xmlns:p14="http://schemas.microsoft.com/office/powerpoint/2010/main" val="3393767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3B17562-271A-4362-BFCA-0A7F436BFDB5}" type="datetimeFigureOut">
              <a:rPr lang="en-US" smtClean="0"/>
              <a:t>9/12/2022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3078629-5E6E-4DBB-883F-1345BF1AE9EE}"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17562-271A-4362-BFCA-0A7F436BFDB5}"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78629-5E6E-4DBB-883F-1345BF1AE9EE}"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17562-271A-4362-BFCA-0A7F436BFDB5}"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78629-5E6E-4DBB-883F-1345BF1AE9EE}"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17562-271A-4362-BFCA-0A7F436BFDB5}"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78629-5E6E-4DBB-883F-1345BF1AE9EE}"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17562-271A-4362-BFCA-0A7F436BFDB5}"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78629-5E6E-4DBB-883F-1345BF1AE9E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3B17562-271A-4362-BFCA-0A7F436BFDB5}"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78629-5E6E-4DBB-883F-1345BF1AE9EE}"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B17562-271A-4362-BFCA-0A7F436BFDB5}"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78629-5E6E-4DBB-883F-1345BF1AE9EE}"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B17562-271A-4362-BFCA-0A7F436BFDB5}"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78629-5E6E-4DBB-883F-1345BF1AE9EE}"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17562-271A-4362-BFCA-0A7F436BFDB5}"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78629-5E6E-4DBB-883F-1345BF1AE9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17562-271A-4362-BFCA-0A7F436BFDB5}"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78629-5E6E-4DBB-883F-1345BF1AE9E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17562-271A-4362-BFCA-0A7F436BFDB5}"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78629-5E6E-4DBB-883F-1345BF1AE9E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3B17562-271A-4362-BFCA-0A7F436BFDB5}" type="datetimeFigureOut">
              <a:rPr lang="en-US" smtClean="0"/>
              <a:t>9/12/2022</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53078629-5E6E-4DBB-883F-1345BF1AE9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64" y="1752600"/>
            <a:ext cx="8077200" cy="1219200"/>
          </a:xfrm>
        </p:spPr>
        <p:txBody>
          <a:bodyPr>
            <a:noAutofit/>
          </a:bodyPr>
          <a:lstStyle/>
          <a:p>
            <a:r>
              <a:rPr lang="en-US" sz="2800" b="1" i="1" u="sng" dirty="0" err="1" smtClean="0"/>
              <a:t>Sh</a:t>
            </a:r>
            <a:r>
              <a:rPr lang="en-US" sz="2800" b="1" i="1" u="sng" dirty="0" err="1" smtClean="0">
                <a:latin typeface="Old English Text MT" pitchFamily="66" charset="0"/>
              </a:rPr>
              <a:t>adan</a:t>
            </a:r>
            <a:r>
              <a:rPr lang="en-US" sz="2800" b="1" i="1" u="sng" dirty="0" smtClean="0">
                <a:latin typeface="Old English Text MT" pitchFamily="66" charset="0"/>
              </a:rPr>
              <a:t> Institute Of Management Studies For Boys</a:t>
            </a:r>
            <a:endParaRPr lang="en-US" sz="2800" b="1" i="1" u="sng" dirty="0">
              <a:latin typeface="Old English Text MT" pitchFamily="66" charset="0"/>
            </a:endParaRPr>
          </a:p>
        </p:txBody>
      </p:sp>
      <p:sp>
        <p:nvSpPr>
          <p:cNvPr id="3" name="Subtitle 2"/>
          <p:cNvSpPr>
            <a:spLocks noGrp="1"/>
          </p:cNvSpPr>
          <p:nvPr>
            <p:ph type="subTitle" idx="1"/>
          </p:nvPr>
        </p:nvSpPr>
        <p:spPr>
          <a:xfrm>
            <a:off x="838200" y="3657600"/>
            <a:ext cx="7391400" cy="2895600"/>
          </a:xfrm>
        </p:spPr>
        <p:txBody>
          <a:bodyPr>
            <a:normAutofit fontScale="85000" lnSpcReduction="20000"/>
          </a:bodyPr>
          <a:lstStyle/>
          <a:p>
            <a:pPr algn="l"/>
            <a:r>
              <a:rPr lang="en-US" sz="4300" b="1" dirty="0" smtClean="0">
                <a:solidFill>
                  <a:schemeClr val="tx1"/>
                </a:solidFill>
              </a:rPr>
              <a:t>Topic- </a:t>
            </a:r>
            <a:r>
              <a:rPr lang="en-US" sz="4300" b="1" dirty="0" smtClean="0">
                <a:solidFill>
                  <a:schemeClr val="tx1">
                    <a:lumMod val="95000"/>
                    <a:lumOff val="5000"/>
                  </a:schemeClr>
                </a:solidFill>
              </a:rPr>
              <a:t>Transportation problem</a:t>
            </a:r>
          </a:p>
          <a:p>
            <a:pPr algn="l"/>
            <a:r>
              <a:rPr lang="en-US" sz="4300" b="1" dirty="0">
                <a:solidFill>
                  <a:schemeClr val="tx1">
                    <a:lumMod val="95000"/>
                    <a:lumOff val="5000"/>
                  </a:schemeClr>
                </a:solidFill>
              </a:rPr>
              <a:t> </a:t>
            </a:r>
            <a:r>
              <a:rPr lang="en-US" sz="4300" b="1" dirty="0" smtClean="0">
                <a:solidFill>
                  <a:schemeClr val="tx1">
                    <a:lumMod val="95000"/>
                    <a:lumOff val="5000"/>
                  </a:schemeClr>
                </a:solidFill>
              </a:rPr>
              <a:t>             (Operations Research )</a:t>
            </a:r>
          </a:p>
          <a:p>
            <a:pPr algn="l"/>
            <a:endParaRPr lang="en-US" sz="3000" b="1" dirty="0" smtClean="0">
              <a:solidFill>
                <a:schemeClr val="tx1">
                  <a:lumMod val="95000"/>
                  <a:lumOff val="5000"/>
                </a:schemeClr>
              </a:solidFill>
            </a:endParaRPr>
          </a:p>
          <a:p>
            <a:pPr algn="l"/>
            <a:r>
              <a:rPr lang="en-US" sz="3000" b="1" dirty="0" smtClean="0">
                <a:solidFill>
                  <a:schemeClr val="tx1">
                    <a:lumMod val="95000"/>
                    <a:lumOff val="5000"/>
                  </a:schemeClr>
                </a:solidFill>
              </a:rPr>
              <a:t>Name- SYED SAMEER</a:t>
            </a:r>
          </a:p>
          <a:p>
            <a:pPr algn="l"/>
            <a:r>
              <a:rPr lang="en-US" sz="3000" b="1" dirty="0" smtClean="0">
                <a:solidFill>
                  <a:schemeClr val="tx1">
                    <a:lumMod val="95000"/>
                    <a:lumOff val="5000"/>
                  </a:schemeClr>
                </a:solidFill>
              </a:rPr>
              <a:t>Hall Ticket no- 141721672007</a:t>
            </a:r>
          </a:p>
          <a:p>
            <a:pPr algn="l"/>
            <a:r>
              <a:rPr lang="en-US" sz="3000" b="1" dirty="0" smtClean="0">
                <a:solidFill>
                  <a:schemeClr val="tx1">
                    <a:lumMod val="95000"/>
                    <a:lumOff val="5000"/>
                  </a:schemeClr>
                </a:solidFill>
              </a:rPr>
              <a:t>Faculty In-charge Name- </a:t>
            </a:r>
            <a:r>
              <a:rPr lang="en-US" sz="2200" b="1" dirty="0" smtClean="0">
                <a:solidFill>
                  <a:schemeClr val="tx1">
                    <a:lumMod val="95000"/>
                    <a:lumOff val="5000"/>
                  </a:schemeClr>
                </a:solidFill>
              </a:rPr>
              <a:t>SAJEED </a:t>
            </a:r>
            <a:r>
              <a:rPr lang="en-US" sz="2200" b="1" dirty="0" smtClean="0">
                <a:solidFill>
                  <a:schemeClr val="tx1">
                    <a:lumMod val="95000"/>
                    <a:lumOff val="5000"/>
                  </a:schemeClr>
                </a:solidFill>
              </a:rPr>
              <a:t>SIR &amp; HENA Madam</a:t>
            </a:r>
            <a:endParaRPr lang="en-US" b="1" dirty="0">
              <a:solidFill>
                <a:schemeClr val="tx1">
                  <a:lumMod val="95000"/>
                  <a:lumOff val="5000"/>
                </a:schemeClr>
              </a:solidFill>
            </a:endParaRPr>
          </a:p>
        </p:txBody>
      </p:sp>
      <p:pic>
        <p:nvPicPr>
          <p:cNvPr id="1026" name="Picture 2" descr="E:\Google_Chrome_DownloadFiles\IMG_20220906_1824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364" y="457200"/>
            <a:ext cx="21336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8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04" y="457200"/>
            <a:ext cx="7756263" cy="1054250"/>
          </a:xfrm>
        </p:spPr>
        <p:txBody>
          <a:bodyPr/>
          <a:lstStyle/>
          <a:p>
            <a:r>
              <a:rPr lang="en-US" sz="4800" b="1" dirty="0" smtClean="0"/>
              <a:t>Least Cost Method (LCM)</a:t>
            </a:r>
            <a:endParaRPr lang="en-US" sz="4800" b="1" dirty="0"/>
          </a:p>
        </p:txBody>
      </p:sp>
      <p:sp>
        <p:nvSpPr>
          <p:cNvPr id="3" name="TextBox 2"/>
          <p:cNvSpPr txBox="1"/>
          <p:nvPr/>
        </p:nvSpPr>
        <p:spPr>
          <a:xfrm>
            <a:off x="339436" y="3733800"/>
            <a:ext cx="8458200" cy="369332"/>
          </a:xfrm>
          <a:prstGeom prst="rect">
            <a:avLst/>
          </a:prstGeom>
          <a:noFill/>
        </p:spPr>
        <p:txBody>
          <a:bodyPr wrap="square" rtlCol="0">
            <a:spAutoFit/>
          </a:bodyPr>
          <a:lstStyle/>
          <a:p>
            <a:r>
              <a:rPr lang="en-US" b="1" dirty="0" smtClean="0"/>
              <a:t>The steps involved in finding IBFS using LCM are as follows:-</a:t>
            </a:r>
            <a:endParaRPr lang="en-US" b="1" dirty="0"/>
          </a:p>
        </p:txBody>
      </p:sp>
      <p:sp>
        <p:nvSpPr>
          <p:cNvPr id="5" name="TextBox 4"/>
          <p:cNvSpPr txBox="1"/>
          <p:nvPr/>
        </p:nvSpPr>
        <p:spPr>
          <a:xfrm>
            <a:off x="297873" y="2313709"/>
            <a:ext cx="8458200" cy="1200329"/>
          </a:xfrm>
          <a:prstGeom prst="rect">
            <a:avLst/>
          </a:prstGeom>
          <a:noFill/>
        </p:spPr>
        <p:txBody>
          <a:bodyPr wrap="square" rtlCol="0">
            <a:spAutoFit/>
          </a:bodyPr>
          <a:lstStyle/>
          <a:p>
            <a:r>
              <a:rPr lang="en-US" b="1" u="sng" dirty="0" smtClean="0"/>
              <a:t>Least Cost Method (LCM) or Matrix Minimum Method:-</a:t>
            </a:r>
          </a:p>
          <a:p>
            <a:r>
              <a:rPr lang="en-US" i="1" dirty="0" smtClean="0"/>
              <a:t>Least Cost Method is also known as Matrix minimum method or Lowest Cost Entry Method. To achieve the objective of minimum transportation cost, this method consider routes (or cells) with least unit.</a:t>
            </a:r>
            <a:endParaRPr lang="en-US" i="1" dirty="0"/>
          </a:p>
        </p:txBody>
      </p:sp>
      <p:sp>
        <p:nvSpPr>
          <p:cNvPr id="7" name="TextBox 6"/>
          <p:cNvSpPr txBox="1"/>
          <p:nvPr/>
        </p:nvSpPr>
        <p:spPr>
          <a:xfrm>
            <a:off x="360218" y="4260273"/>
            <a:ext cx="8458200" cy="2308324"/>
          </a:xfrm>
          <a:prstGeom prst="rect">
            <a:avLst/>
          </a:prstGeom>
          <a:noFill/>
        </p:spPr>
        <p:txBody>
          <a:bodyPr wrap="square" rtlCol="0">
            <a:spAutoFit/>
          </a:bodyPr>
          <a:lstStyle/>
          <a:p>
            <a:r>
              <a:rPr lang="en-US" i="1" dirty="0" smtClean="0">
                <a:sym typeface="Wingdings" pitchFamily="2" charset="2"/>
              </a:rPr>
              <a:t></a:t>
            </a:r>
            <a:r>
              <a:rPr lang="en-US" i="1" dirty="0" smtClean="0"/>
              <a:t>The cell with the smallest unit cost of transportation is chosen and as many units as possible are allocated to that cell. If there is a tie in the least cost, the cell where maximum allocation is possible is chosen. </a:t>
            </a:r>
            <a:endParaRPr lang="en-US" i="1" dirty="0"/>
          </a:p>
          <a:p>
            <a:r>
              <a:rPr lang="en-US" i="1" dirty="0" smtClean="0">
                <a:sym typeface="Wingdings" pitchFamily="2" charset="2"/>
              </a:rPr>
              <a:t></a:t>
            </a:r>
            <a:r>
              <a:rPr lang="en-US" i="1" dirty="0" smtClean="0"/>
              <a:t>Adjust the supply and demand for the allocation made and eliminate (strike out) the row or column in which either supply or demand is exhausted. If both are exhausted simultaneously, then only one can be eliminated. </a:t>
            </a:r>
            <a:endParaRPr lang="en-US" i="1" dirty="0"/>
          </a:p>
          <a:p>
            <a:r>
              <a:rPr lang="en-US" i="1" dirty="0" smtClean="0">
                <a:sym typeface="Wingdings" pitchFamily="2" charset="2"/>
              </a:rPr>
              <a:t></a:t>
            </a:r>
            <a:r>
              <a:rPr lang="en-US" i="1" dirty="0" smtClean="0"/>
              <a:t>Repeat steps (1) and (2) with the next smallest unit cost of transportation among the remaining cells cells).</a:t>
            </a:r>
            <a:endParaRPr lang="en-US" i="1" dirty="0"/>
          </a:p>
        </p:txBody>
      </p:sp>
    </p:spTree>
    <p:extLst>
      <p:ext uri="{BB962C8B-B14F-4D97-AF65-F5344CB8AC3E}">
        <p14:creationId xmlns:p14="http://schemas.microsoft.com/office/powerpoint/2010/main" val="8640551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Least Cost Method (LCM)</a:t>
            </a:r>
            <a:endParaRPr lang="en-US" dirty="0"/>
          </a:p>
        </p:txBody>
      </p:sp>
      <p:pic>
        <p:nvPicPr>
          <p:cNvPr id="2050" name="Picture 2" descr="E:\Google_Chrome_DownloadFiles\Least-cost-metho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708811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111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b="1" dirty="0" smtClean="0"/>
              <a:t>Vogel’s Approximation Method (VMM)</a:t>
            </a:r>
            <a:endParaRPr lang="en-US" dirty="0"/>
          </a:p>
        </p:txBody>
      </p:sp>
      <p:sp>
        <p:nvSpPr>
          <p:cNvPr id="5" name="TextBox 4"/>
          <p:cNvSpPr txBox="1"/>
          <p:nvPr/>
        </p:nvSpPr>
        <p:spPr>
          <a:xfrm>
            <a:off x="304800" y="2355273"/>
            <a:ext cx="8458200" cy="1200329"/>
          </a:xfrm>
          <a:prstGeom prst="rect">
            <a:avLst/>
          </a:prstGeom>
          <a:noFill/>
        </p:spPr>
        <p:txBody>
          <a:bodyPr wrap="square" rtlCol="0">
            <a:spAutoFit/>
          </a:bodyPr>
          <a:lstStyle/>
          <a:p>
            <a:r>
              <a:rPr lang="en-US" b="1" u="sng" dirty="0" smtClean="0"/>
              <a:t>Vogel's Approximation Method (VAM) :-</a:t>
            </a:r>
          </a:p>
          <a:p>
            <a:r>
              <a:rPr lang="en-US" i="1" dirty="0" smtClean="0"/>
              <a:t>VAM or Vogel's approximation method is also known as 'Penalty or Regret Method" It is basically a heuristic method. Allocation is done on the basis of opportunity cost (penalty) that would have incurred if allocation in some cells with lowest costs were missed.</a:t>
            </a:r>
            <a:endParaRPr lang="en-US" dirty="0"/>
          </a:p>
        </p:txBody>
      </p:sp>
      <p:sp>
        <p:nvSpPr>
          <p:cNvPr id="7" name="TextBox 6"/>
          <p:cNvSpPr txBox="1"/>
          <p:nvPr/>
        </p:nvSpPr>
        <p:spPr>
          <a:xfrm>
            <a:off x="228600" y="3886200"/>
            <a:ext cx="8610600" cy="369332"/>
          </a:xfrm>
          <a:prstGeom prst="rect">
            <a:avLst/>
          </a:prstGeom>
          <a:noFill/>
        </p:spPr>
        <p:txBody>
          <a:bodyPr wrap="square" rtlCol="0">
            <a:spAutoFit/>
          </a:bodyPr>
          <a:lstStyle/>
          <a:p>
            <a:r>
              <a:rPr lang="en-US" b="1" dirty="0" smtClean="0"/>
              <a:t> The procedure/steps involved is finding IBFS using VAM are as follows:-</a:t>
            </a:r>
          </a:p>
        </p:txBody>
      </p:sp>
      <p:sp>
        <p:nvSpPr>
          <p:cNvPr id="9" name="TextBox 8"/>
          <p:cNvSpPr txBox="1"/>
          <p:nvPr/>
        </p:nvSpPr>
        <p:spPr>
          <a:xfrm>
            <a:off x="221673" y="4425077"/>
            <a:ext cx="8610600" cy="2585323"/>
          </a:xfrm>
          <a:prstGeom prst="rect">
            <a:avLst/>
          </a:prstGeom>
          <a:noFill/>
        </p:spPr>
        <p:txBody>
          <a:bodyPr wrap="square" rtlCol="0">
            <a:spAutoFit/>
          </a:bodyPr>
          <a:lstStyle/>
          <a:p>
            <a:r>
              <a:rPr lang="en-US" i="1" dirty="0" smtClean="0">
                <a:sym typeface="Wingdings" pitchFamily="2" charset="2"/>
              </a:rPr>
              <a:t>Compute the penalties for each row and column by taking the difference between the smallest and next smallest unit transportation cost in that particular row or column.</a:t>
            </a:r>
          </a:p>
          <a:p>
            <a:endParaRPr lang="en-US" i="1" dirty="0">
              <a:sym typeface="Wingdings" pitchFamily="2" charset="2"/>
            </a:endParaRPr>
          </a:p>
          <a:p>
            <a:r>
              <a:rPr lang="en-US" i="1" dirty="0" smtClean="0">
                <a:sym typeface="Wingdings" pitchFamily="2" charset="2"/>
              </a:rPr>
              <a:t>Choose the row or column with highest penalty and allocate possible value in the cell having the least cost in the selected row or column. If a tie occurs in the penalties, select the one which has the minimum cost . If there is a tie in the minimum cost also, select that row/column which will have maximum possible allocation.</a:t>
            </a:r>
          </a:p>
          <a:p>
            <a:endParaRPr lang="en-US" i="1" dirty="0">
              <a:sym typeface="Wingdings" pitchFamily="2" charset="2"/>
            </a:endParaRPr>
          </a:p>
          <a:p>
            <a:endParaRPr lang="en-US" i="1" dirty="0"/>
          </a:p>
        </p:txBody>
      </p:sp>
    </p:spTree>
    <p:extLst>
      <p:ext uri="{BB962C8B-B14F-4D97-AF65-F5344CB8AC3E}">
        <p14:creationId xmlns:p14="http://schemas.microsoft.com/office/powerpoint/2010/main" val="1551069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737" y="545950"/>
            <a:ext cx="7756263" cy="1054250"/>
          </a:xfrm>
        </p:spPr>
        <p:txBody>
          <a:bodyPr>
            <a:noAutofit/>
          </a:bodyPr>
          <a:lstStyle/>
          <a:p>
            <a:r>
              <a:rPr lang="en-US" sz="4000" b="1" dirty="0" smtClean="0"/>
              <a:t>Vogel’s Approximation Method (VMM)</a:t>
            </a:r>
            <a:endParaRPr lang="en-US" sz="4000" dirty="0"/>
          </a:p>
        </p:txBody>
      </p:sp>
      <p:sp>
        <p:nvSpPr>
          <p:cNvPr id="4" name="TextBox 3"/>
          <p:cNvSpPr txBox="1"/>
          <p:nvPr/>
        </p:nvSpPr>
        <p:spPr>
          <a:xfrm>
            <a:off x="381000" y="2209800"/>
            <a:ext cx="8382000" cy="3816429"/>
          </a:xfrm>
          <a:prstGeom prst="rect">
            <a:avLst/>
          </a:prstGeom>
          <a:noFill/>
        </p:spPr>
        <p:txBody>
          <a:bodyPr wrap="square" rtlCol="0">
            <a:spAutoFit/>
          </a:bodyPr>
          <a:lstStyle/>
          <a:p>
            <a:r>
              <a:rPr lang="en-US" sz="2200" i="1" dirty="0" smtClean="0">
                <a:sym typeface="Wingdings" pitchFamily="2" charset="2"/>
              </a:rPr>
              <a:t>Adjust the supply and demand for the allocation made and eliminate (strike out) the row or column in which either supply or demand is exhausted. If both row and column value become zero at the same time, then either row or column has to be eliminated and remaining row (or column) has to be assigned with zero supply (or demand)</a:t>
            </a:r>
          </a:p>
          <a:p>
            <a:endParaRPr lang="en-US" sz="2200" i="1" dirty="0">
              <a:sym typeface="Wingdings" pitchFamily="2" charset="2"/>
            </a:endParaRPr>
          </a:p>
          <a:p>
            <a:r>
              <a:rPr lang="en-US" sz="2200" i="1" dirty="0" smtClean="0">
                <a:sym typeface="Wingdings" pitchFamily="2" charset="2"/>
              </a:rPr>
              <a:t></a:t>
            </a:r>
            <a:r>
              <a:rPr lang="en-US" sz="2200" i="1" dirty="0" err="1" smtClean="0"/>
              <a:t>Recompute</a:t>
            </a:r>
            <a:r>
              <a:rPr lang="en-US" sz="2200" i="1" dirty="0" smtClean="0"/>
              <a:t> the penalties for the remaining rows and columns (uncrossed rows and columns).</a:t>
            </a:r>
          </a:p>
          <a:p>
            <a:endParaRPr lang="en-US" sz="2200" i="1" dirty="0"/>
          </a:p>
          <a:p>
            <a:r>
              <a:rPr lang="en-US" sz="2200" i="1" dirty="0" smtClean="0">
                <a:sym typeface="Wingdings" pitchFamily="2" charset="2"/>
              </a:rPr>
              <a:t></a:t>
            </a:r>
            <a:r>
              <a:rPr lang="en-US" sz="2200" i="1" dirty="0" smtClean="0"/>
              <a:t>Repeat step-1 to step-3 until and unless all the available supply at various sources and entire demand various destinations are satisfied.</a:t>
            </a:r>
            <a:endParaRPr lang="en-US" sz="2200" i="1" dirty="0"/>
          </a:p>
        </p:txBody>
      </p:sp>
    </p:spTree>
    <p:extLst>
      <p:ext uri="{BB962C8B-B14F-4D97-AF65-F5344CB8AC3E}">
        <p14:creationId xmlns:p14="http://schemas.microsoft.com/office/powerpoint/2010/main" val="198283280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Vogel’s Approximation Method (VMM)</a:t>
            </a:r>
            <a:endParaRPr lang="en-US" dirty="0"/>
          </a:p>
        </p:txBody>
      </p:sp>
      <p:pic>
        <p:nvPicPr>
          <p:cNvPr id="7171" name="Picture 3" descr="E:\Google_Chrome_DownloadFiles\V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74363"/>
            <a:ext cx="7543800" cy="440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085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077200" cy="1754326"/>
          </a:xfrm>
          <a:prstGeom prst="rect">
            <a:avLst/>
          </a:prstGeom>
          <a:noFill/>
        </p:spPr>
        <p:txBody>
          <a:bodyPr wrap="square" rtlCol="0">
            <a:spAutoFit/>
          </a:bodyPr>
          <a:lstStyle/>
          <a:p>
            <a:r>
              <a:rPr lang="en-US" sz="5400" u="sng" dirty="0" smtClean="0"/>
              <a:t>THANK YOU FOR Giving This Opportunity</a:t>
            </a:r>
            <a:endParaRPr lang="en-US" sz="5400" u="sng" dirty="0"/>
          </a:p>
        </p:txBody>
      </p:sp>
      <p:pic>
        <p:nvPicPr>
          <p:cNvPr id="8195" name="Picture 3" descr="E:\Google_Chrome_DownloadFiles\pngfind.com-handshake-clipart-png-64808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2914650"/>
            <a:ext cx="34861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04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8195"/>
                                        </p:tgtEl>
                                      </p:cBhvr>
                                    </p:animEffect>
                                    <p:anim calcmode="lin" valueType="num">
                                      <p:cBhvr>
                                        <p:cTn id="7" dur="2000"/>
                                        <p:tgtEl>
                                          <p:spTgt spid="819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8195"/>
                                        </p:tgtEl>
                                        <p:attrNameLst>
                                          <p:attrName>ppt_h</p:attrName>
                                        </p:attrNameLst>
                                      </p:cBhvr>
                                      <p:tavLst>
                                        <p:tav tm="0">
                                          <p:val>
                                            <p:strVal val="ppt_h"/>
                                          </p:val>
                                        </p:tav>
                                        <p:tav tm="100000">
                                          <p:val>
                                            <p:strVal val="ppt_h"/>
                                          </p:val>
                                        </p:tav>
                                      </p:tavLst>
                                    </p:anim>
                                    <p:set>
                                      <p:cBhvr>
                                        <p:cTn id="9" dur="1" fill="hold">
                                          <p:stCondLst>
                                            <p:cond delay="1999"/>
                                          </p:stCondLst>
                                        </p:cTn>
                                        <p:tgtEl>
                                          <p:spTgt spid="8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a:t>TRANSPORTATION PROBLEM</a:t>
            </a:r>
          </a:p>
        </p:txBody>
      </p:sp>
      <p:sp>
        <p:nvSpPr>
          <p:cNvPr id="4" name="TextBox 3"/>
          <p:cNvSpPr txBox="1"/>
          <p:nvPr/>
        </p:nvSpPr>
        <p:spPr>
          <a:xfrm>
            <a:off x="394854" y="2209800"/>
            <a:ext cx="8305800" cy="4031873"/>
          </a:xfrm>
          <a:prstGeom prst="rect">
            <a:avLst/>
          </a:prstGeom>
          <a:noFill/>
        </p:spPr>
        <p:txBody>
          <a:bodyPr wrap="square" rtlCol="0">
            <a:spAutoFit/>
          </a:bodyPr>
          <a:lstStyle/>
          <a:p>
            <a:r>
              <a:rPr lang="en-US" sz="3200" b="1" i="1" u="sng" dirty="0" smtClean="0"/>
              <a:t>Introduction to Transportation Problem:-</a:t>
            </a:r>
          </a:p>
          <a:p>
            <a:endParaRPr lang="en-US" sz="3200" b="1" i="1" dirty="0" smtClean="0"/>
          </a:p>
          <a:p>
            <a:r>
              <a:rPr lang="en-US" sz="3200" b="1" i="1" dirty="0" smtClean="0">
                <a:sym typeface="Wingdings" pitchFamily="2" charset="2"/>
              </a:rPr>
              <a:t>Transportation problem is one of the method used to solve linear programming problems.</a:t>
            </a:r>
          </a:p>
          <a:p>
            <a:r>
              <a:rPr lang="en-US" sz="3200" b="1" i="1" dirty="0" smtClean="0">
                <a:sym typeface="Wingdings" pitchFamily="2" charset="2"/>
              </a:rPr>
              <a:t>Transportation problem is an allocation method applied to a lot of practical problems.</a:t>
            </a:r>
            <a:endParaRPr lang="en-US" sz="3200" b="1" i="1" dirty="0"/>
          </a:p>
        </p:txBody>
      </p:sp>
    </p:spTree>
    <p:extLst>
      <p:ext uri="{BB962C8B-B14F-4D97-AF65-F5344CB8AC3E}">
        <p14:creationId xmlns:p14="http://schemas.microsoft.com/office/powerpoint/2010/main" val="31729184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u="sng" dirty="0" smtClean="0"/>
              <a:t>METHODS TO FIND IBFS</a:t>
            </a:r>
            <a:endParaRPr lang="en-US" sz="4400" b="1" u="sng" dirty="0"/>
          </a:p>
        </p:txBody>
      </p:sp>
      <p:sp>
        <p:nvSpPr>
          <p:cNvPr id="3" name="TextBox 2"/>
          <p:cNvSpPr txBox="1"/>
          <p:nvPr/>
        </p:nvSpPr>
        <p:spPr>
          <a:xfrm>
            <a:off x="304800" y="2209800"/>
            <a:ext cx="8444346" cy="1384995"/>
          </a:xfrm>
          <a:prstGeom prst="rect">
            <a:avLst/>
          </a:prstGeom>
          <a:noFill/>
        </p:spPr>
        <p:txBody>
          <a:bodyPr wrap="square" rtlCol="0">
            <a:spAutoFit/>
          </a:bodyPr>
          <a:lstStyle/>
          <a:p>
            <a:r>
              <a:rPr lang="en-US" sz="2800" b="1" dirty="0" smtClean="0"/>
              <a:t>The various methods to find Initial Basic Feasibility Solutions ((IBFS) to a transportation Problems are:-</a:t>
            </a:r>
            <a:endParaRPr lang="en-US" sz="2800" b="1" dirty="0"/>
          </a:p>
        </p:txBody>
      </p:sp>
      <p:sp>
        <p:nvSpPr>
          <p:cNvPr id="4" name="TextBox 3"/>
          <p:cNvSpPr txBox="1"/>
          <p:nvPr/>
        </p:nvSpPr>
        <p:spPr>
          <a:xfrm>
            <a:off x="443346" y="3505200"/>
            <a:ext cx="8305800" cy="2862322"/>
          </a:xfrm>
          <a:prstGeom prst="rect">
            <a:avLst/>
          </a:prstGeom>
          <a:noFill/>
        </p:spPr>
        <p:txBody>
          <a:bodyPr wrap="square" rtlCol="0">
            <a:spAutoFit/>
          </a:bodyPr>
          <a:lstStyle/>
          <a:p>
            <a:pPr marL="342900" indent="-342900">
              <a:lnSpc>
                <a:spcPct val="150000"/>
              </a:lnSpc>
              <a:buFont typeface="+mj-lt"/>
              <a:buAutoNum type="arabicPeriod"/>
            </a:pPr>
            <a:r>
              <a:rPr lang="en-US" sz="2400" i="1" dirty="0" smtClean="0"/>
              <a:t>North West Corner Method (NWCM)</a:t>
            </a:r>
          </a:p>
          <a:p>
            <a:pPr marL="342900" indent="-342900">
              <a:lnSpc>
                <a:spcPct val="150000"/>
              </a:lnSpc>
              <a:buFont typeface="+mj-lt"/>
              <a:buAutoNum type="arabicPeriod"/>
            </a:pPr>
            <a:r>
              <a:rPr lang="en-US" sz="2400" i="1" dirty="0" smtClean="0"/>
              <a:t>Row Minimum Method (RMM)</a:t>
            </a:r>
          </a:p>
          <a:p>
            <a:pPr marL="342900" indent="-342900">
              <a:lnSpc>
                <a:spcPct val="150000"/>
              </a:lnSpc>
              <a:buFont typeface="+mj-lt"/>
              <a:buAutoNum type="arabicPeriod"/>
            </a:pPr>
            <a:r>
              <a:rPr lang="en-US" sz="2400" i="1" dirty="0" smtClean="0"/>
              <a:t>Column Minima Method (CMM)</a:t>
            </a:r>
          </a:p>
          <a:p>
            <a:pPr marL="342900" indent="-342900">
              <a:lnSpc>
                <a:spcPct val="150000"/>
              </a:lnSpc>
              <a:buFont typeface="+mj-lt"/>
              <a:buAutoNum type="arabicPeriod"/>
            </a:pPr>
            <a:r>
              <a:rPr lang="en-US" sz="2400" i="1" dirty="0" smtClean="0"/>
              <a:t>Least Cost Method (LCM)</a:t>
            </a:r>
          </a:p>
          <a:p>
            <a:pPr marL="342900" indent="-342900">
              <a:lnSpc>
                <a:spcPct val="150000"/>
              </a:lnSpc>
              <a:buFont typeface="+mj-lt"/>
              <a:buAutoNum type="arabicPeriod"/>
            </a:pPr>
            <a:r>
              <a:rPr lang="en-US" sz="2400" i="1" dirty="0" smtClean="0"/>
              <a:t>Vogel’s Approximation Method (VAM)</a:t>
            </a:r>
            <a:endParaRPr lang="en-US" sz="2400" i="1" dirty="0"/>
          </a:p>
        </p:txBody>
      </p:sp>
    </p:spTree>
    <p:extLst>
      <p:ext uri="{BB962C8B-B14F-4D97-AF65-F5344CB8AC3E}">
        <p14:creationId xmlns:p14="http://schemas.microsoft.com/office/powerpoint/2010/main" val="861100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5237" cy="1395806"/>
          </a:xfrm>
        </p:spPr>
        <p:txBody>
          <a:bodyPr>
            <a:noAutofit/>
          </a:bodyPr>
          <a:lstStyle/>
          <a:p>
            <a:r>
              <a:rPr lang="en-US" sz="3600" b="1" dirty="0" smtClean="0"/>
              <a:t>North West Corner Method (NWCM)</a:t>
            </a:r>
            <a:endParaRPr lang="en-US" sz="3600" b="1" dirty="0"/>
          </a:p>
        </p:txBody>
      </p:sp>
      <p:sp>
        <p:nvSpPr>
          <p:cNvPr id="3" name="TextBox 2"/>
          <p:cNvSpPr txBox="1"/>
          <p:nvPr/>
        </p:nvSpPr>
        <p:spPr>
          <a:xfrm>
            <a:off x="422564" y="2404078"/>
            <a:ext cx="8382000" cy="4478149"/>
          </a:xfrm>
          <a:prstGeom prst="rect">
            <a:avLst/>
          </a:prstGeom>
          <a:noFill/>
        </p:spPr>
        <p:txBody>
          <a:bodyPr wrap="square" rtlCol="0">
            <a:spAutoFit/>
          </a:bodyPr>
          <a:lstStyle/>
          <a:p>
            <a:r>
              <a:rPr lang="en-US" sz="1900" i="1" dirty="0" smtClean="0">
                <a:sym typeface="Wingdings" pitchFamily="2" charset="2"/>
              </a:rPr>
              <a:t></a:t>
            </a:r>
            <a:r>
              <a:rPr lang="en-US" sz="1900" i="1" dirty="0" smtClean="0"/>
              <a:t>The cell (1, 1) in the North West Corner (i.e., upper left) of the transportation matrix is chosen first and as many units as possible is allocated to the cell. This will be equal to the minimum of available supply and demand requirement. Adjust the supply and demand as per the allocations made.</a:t>
            </a:r>
          </a:p>
          <a:p>
            <a:endParaRPr lang="en-US" sz="1900" i="1" dirty="0"/>
          </a:p>
          <a:p>
            <a:r>
              <a:rPr lang="en-US" sz="1900" i="1" dirty="0" smtClean="0">
                <a:sym typeface="Wingdings" pitchFamily="2" charset="2"/>
              </a:rPr>
              <a:t>(a) If the supply for the first source (row) is exhausted then move vertically down and make allocation in the second row and first column i.e., cell (2, 1) and repeat step-1.</a:t>
            </a:r>
          </a:p>
          <a:p>
            <a:endParaRPr lang="en-US" sz="1900" i="1" dirty="0" smtClean="0">
              <a:sym typeface="Wingdings" pitchFamily="2" charset="2"/>
            </a:endParaRPr>
          </a:p>
          <a:p>
            <a:r>
              <a:rPr lang="en-US" sz="1900" i="1" dirty="0" smtClean="0">
                <a:sym typeface="Wingdings" pitchFamily="2" charset="2"/>
              </a:rPr>
              <a:t>(b) If the demand for the first destination (column) is exhausted, then move horizontally and make allocation in the first row and second column i.e., cell (1, 2) and repeat step-1 for further allocation.</a:t>
            </a:r>
          </a:p>
          <a:p>
            <a:endParaRPr lang="en-US" sz="1900" i="1" dirty="0" smtClean="0">
              <a:sym typeface="Wingdings" pitchFamily="2" charset="2"/>
            </a:endParaRPr>
          </a:p>
          <a:p>
            <a:r>
              <a:rPr lang="en-US" sz="1900" i="1" dirty="0" smtClean="0">
                <a:sym typeface="Wingdings" pitchFamily="2" charset="2"/>
              </a:rPr>
              <a:t>(c) If both supply and demand are exhausted, then move diagonally and make allocation in the second row and second column i.e., cell (2, 2).</a:t>
            </a:r>
            <a:endParaRPr lang="en-US" sz="1900" i="1" dirty="0"/>
          </a:p>
        </p:txBody>
      </p:sp>
      <p:sp>
        <p:nvSpPr>
          <p:cNvPr id="4" name="TextBox 3"/>
          <p:cNvSpPr txBox="1"/>
          <p:nvPr/>
        </p:nvSpPr>
        <p:spPr>
          <a:xfrm>
            <a:off x="304800" y="2003968"/>
            <a:ext cx="8285018" cy="400110"/>
          </a:xfrm>
          <a:prstGeom prst="rect">
            <a:avLst/>
          </a:prstGeom>
          <a:noFill/>
        </p:spPr>
        <p:txBody>
          <a:bodyPr wrap="square" rtlCol="0">
            <a:spAutoFit/>
          </a:bodyPr>
          <a:lstStyle/>
          <a:p>
            <a:r>
              <a:rPr lang="en-US" sz="2000" b="1" u="sng" dirty="0" smtClean="0"/>
              <a:t>The steps involved in finding IBFS through NWCM are as follows:-</a:t>
            </a:r>
            <a:endParaRPr lang="en-US" sz="2000" b="1" u="sng" dirty="0"/>
          </a:p>
        </p:txBody>
      </p:sp>
    </p:spTree>
    <p:extLst>
      <p:ext uri="{BB962C8B-B14F-4D97-AF65-F5344CB8AC3E}">
        <p14:creationId xmlns:p14="http://schemas.microsoft.com/office/powerpoint/2010/main" val="613614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8" y="0"/>
            <a:ext cx="8455510" cy="2005406"/>
          </a:xfrm>
        </p:spPr>
        <p:txBody>
          <a:bodyPr>
            <a:noAutofit/>
          </a:bodyPr>
          <a:lstStyle/>
          <a:p>
            <a:r>
              <a:rPr lang="en-US" sz="3600" b="1" dirty="0" smtClean="0"/>
              <a:t>North West Corner Method (NWCM)</a:t>
            </a:r>
            <a:endParaRPr lang="en-US" sz="3600" dirty="0"/>
          </a:p>
        </p:txBody>
      </p:sp>
      <p:pic>
        <p:nvPicPr>
          <p:cNvPr id="3074" name="Picture 2" descr="E:\Google_Chrome_DownloadFiles\North-West-Corner-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274" y="2362200"/>
            <a:ext cx="7338326"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7420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269138" cy="1395806"/>
          </a:xfrm>
        </p:spPr>
        <p:txBody>
          <a:bodyPr/>
          <a:lstStyle/>
          <a:p>
            <a:r>
              <a:rPr lang="en-US" sz="4800" b="1" dirty="0" smtClean="0"/>
              <a:t>Row Minima Method (RMM)</a:t>
            </a:r>
            <a:endParaRPr lang="en-US" sz="4800" b="1" dirty="0"/>
          </a:p>
        </p:txBody>
      </p:sp>
      <p:sp>
        <p:nvSpPr>
          <p:cNvPr id="3" name="TextBox 2"/>
          <p:cNvSpPr txBox="1"/>
          <p:nvPr/>
        </p:nvSpPr>
        <p:spPr>
          <a:xfrm>
            <a:off x="457200" y="2087894"/>
            <a:ext cx="8305800" cy="954107"/>
          </a:xfrm>
          <a:prstGeom prst="rect">
            <a:avLst/>
          </a:prstGeom>
          <a:noFill/>
        </p:spPr>
        <p:txBody>
          <a:bodyPr wrap="square" rtlCol="0">
            <a:spAutoFit/>
          </a:bodyPr>
          <a:lstStyle/>
          <a:p>
            <a:r>
              <a:rPr lang="en-US" sz="2800" b="1" u="sng" dirty="0" smtClean="0"/>
              <a:t>The steps involved in finding IBFS using Row Minima Method:-</a:t>
            </a:r>
            <a:endParaRPr lang="en-US" sz="2800" b="1" u="sng" dirty="0"/>
          </a:p>
        </p:txBody>
      </p:sp>
      <p:sp>
        <p:nvSpPr>
          <p:cNvPr id="4" name="TextBox 3"/>
          <p:cNvSpPr txBox="1"/>
          <p:nvPr/>
        </p:nvSpPr>
        <p:spPr>
          <a:xfrm>
            <a:off x="457200" y="3200400"/>
            <a:ext cx="8305800" cy="3416320"/>
          </a:xfrm>
          <a:prstGeom prst="rect">
            <a:avLst/>
          </a:prstGeom>
          <a:noFill/>
        </p:spPr>
        <p:txBody>
          <a:bodyPr wrap="square" rtlCol="0">
            <a:spAutoFit/>
          </a:bodyPr>
          <a:lstStyle/>
          <a:p>
            <a:r>
              <a:rPr lang="en-US" i="1" dirty="0" smtClean="0">
                <a:sym typeface="Wingdings" pitchFamily="2" charset="2"/>
              </a:rPr>
              <a:t>Allocate in the lowest cost cell in the first row as it is row minima method till the capacity of the row 1 is exhausted or deleted or requirement at the distribution </a:t>
            </a:r>
            <a:r>
              <a:rPr lang="en-US" i="1" dirty="0" err="1" smtClean="0">
                <a:sym typeface="Wingdings" pitchFamily="2" charset="2"/>
              </a:rPr>
              <a:t>centre</a:t>
            </a:r>
            <a:r>
              <a:rPr lang="en-US" i="1" dirty="0" smtClean="0">
                <a:sym typeface="Wingdings" pitchFamily="2" charset="2"/>
              </a:rPr>
              <a:t> is satisfied or both. The following three cases may arise.</a:t>
            </a:r>
          </a:p>
          <a:p>
            <a:endParaRPr lang="en-US" i="1" dirty="0">
              <a:sym typeface="Wingdings" pitchFamily="2" charset="2"/>
            </a:endParaRPr>
          </a:p>
          <a:p>
            <a:r>
              <a:rPr lang="en-US" i="1" dirty="0" smtClean="0"/>
              <a:t>(a)If the capacity related to first row is exhausted then shift towards 2nd row.</a:t>
            </a:r>
          </a:p>
          <a:p>
            <a:endParaRPr lang="en-US" i="1" dirty="0"/>
          </a:p>
          <a:p>
            <a:r>
              <a:rPr lang="en-US" i="1" dirty="0" smtClean="0"/>
              <a:t>(b) If requirement at the destination is satisfied, delete the destination and reconsider the remaining capacity of the 1st row.</a:t>
            </a:r>
          </a:p>
          <a:p>
            <a:endParaRPr lang="en-US" i="1" dirty="0"/>
          </a:p>
          <a:p>
            <a:r>
              <a:rPr lang="en-US" i="1" dirty="0" smtClean="0"/>
              <a:t>(c)If both the capacity of source 1 or row 1 and the destination satisfy the condition then it requires to make a zero allocation to next smallest cell of the first row. Delete the row and the 7th column. </a:t>
            </a:r>
            <a:r>
              <a:rPr lang="en-US" i="1" dirty="0" smtClean="0">
                <a:sym typeface="Wingdings" pitchFamily="2" charset="2"/>
              </a:rPr>
              <a:t>The process will continue until rim conditions are satisfied.</a:t>
            </a:r>
            <a:endParaRPr lang="en-US" i="1" dirty="0"/>
          </a:p>
        </p:txBody>
      </p:sp>
    </p:spTree>
    <p:extLst>
      <p:ext uri="{BB962C8B-B14F-4D97-AF65-F5344CB8AC3E}">
        <p14:creationId xmlns:p14="http://schemas.microsoft.com/office/powerpoint/2010/main" val="1687798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17" y="228600"/>
            <a:ext cx="8074510" cy="1395806"/>
          </a:xfrm>
        </p:spPr>
        <p:txBody>
          <a:bodyPr/>
          <a:lstStyle/>
          <a:p>
            <a:r>
              <a:rPr lang="en-US" b="1" dirty="0" smtClean="0"/>
              <a:t>Row Minima Method (RMM)</a:t>
            </a:r>
            <a:endParaRPr lang="en-US" dirty="0"/>
          </a:p>
        </p:txBody>
      </p:sp>
      <p:pic>
        <p:nvPicPr>
          <p:cNvPr id="4099" name="Picture 3" descr="E:\Google_Chrome_DownloadFiles\rm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772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596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56263" cy="1054250"/>
          </a:xfrm>
        </p:spPr>
        <p:txBody>
          <a:bodyPr>
            <a:normAutofit fontScale="90000"/>
          </a:bodyPr>
          <a:lstStyle/>
          <a:p>
            <a:r>
              <a:rPr lang="en-US" b="1" dirty="0" smtClean="0"/>
              <a:t>Column Minima Method (CMM)</a:t>
            </a:r>
            <a:endParaRPr lang="en-US" b="1" dirty="0"/>
          </a:p>
        </p:txBody>
      </p:sp>
      <p:sp>
        <p:nvSpPr>
          <p:cNvPr id="3" name="TextBox 2"/>
          <p:cNvSpPr txBox="1"/>
          <p:nvPr/>
        </p:nvSpPr>
        <p:spPr>
          <a:xfrm>
            <a:off x="290945" y="2001053"/>
            <a:ext cx="8458200" cy="954107"/>
          </a:xfrm>
          <a:prstGeom prst="rect">
            <a:avLst/>
          </a:prstGeom>
          <a:noFill/>
        </p:spPr>
        <p:txBody>
          <a:bodyPr wrap="square" rtlCol="0">
            <a:spAutoFit/>
          </a:bodyPr>
          <a:lstStyle/>
          <a:p>
            <a:r>
              <a:rPr lang="en-US" sz="2800" b="1" dirty="0" smtClean="0"/>
              <a:t>The steps involved in finding IBFS using Column Minima Method are:-</a:t>
            </a:r>
            <a:endParaRPr lang="en-US" sz="2800" b="1" dirty="0"/>
          </a:p>
        </p:txBody>
      </p:sp>
      <p:sp>
        <p:nvSpPr>
          <p:cNvPr id="4" name="TextBox 3"/>
          <p:cNvSpPr txBox="1"/>
          <p:nvPr/>
        </p:nvSpPr>
        <p:spPr>
          <a:xfrm>
            <a:off x="304800" y="3012281"/>
            <a:ext cx="8458200" cy="3693319"/>
          </a:xfrm>
          <a:prstGeom prst="rect">
            <a:avLst/>
          </a:prstGeom>
          <a:noFill/>
        </p:spPr>
        <p:txBody>
          <a:bodyPr wrap="square" rtlCol="0">
            <a:spAutoFit/>
          </a:bodyPr>
          <a:lstStyle/>
          <a:p>
            <a:r>
              <a:rPr lang="en-US" i="1" dirty="0" smtClean="0">
                <a:sym typeface="Wingdings" pitchFamily="2" charset="2"/>
              </a:rPr>
              <a:t>Allocate to the lowest cost cell of the first column in such a way that either first distribution center is fulfilled or capacity of the nth source is exhausted. The three cases which arises in Column Minima Method are as follows,</a:t>
            </a:r>
          </a:p>
          <a:p>
            <a:endParaRPr lang="en-US" i="1" dirty="0">
              <a:sym typeface="Wingdings" pitchFamily="2" charset="2"/>
            </a:endParaRPr>
          </a:p>
          <a:p>
            <a:r>
              <a:rPr lang="en-US" i="1" dirty="0" smtClean="0">
                <a:sym typeface="Wingdings" pitchFamily="2" charset="2"/>
              </a:rPr>
              <a:t>(a) If the first distribution center is satisfied with requirement available then first column gets deleted. </a:t>
            </a:r>
          </a:p>
          <a:p>
            <a:endParaRPr lang="en-US" i="1" dirty="0">
              <a:sym typeface="Wingdings" pitchFamily="2" charset="2"/>
            </a:endParaRPr>
          </a:p>
          <a:p>
            <a:r>
              <a:rPr lang="en-US" i="1" dirty="0" smtClean="0">
                <a:sym typeface="Wingdings" pitchFamily="2" charset="2"/>
              </a:rPr>
              <a:t>(b) If the capacity of the source fulfills then throw gets deleted. Reconsider the first column with the left out requirement.</a:t>
            </a:r>
          </a:p>
          <a:p>
            <a:endParaRPr lang="en-US" i="1" dirty="0">
              <a:sym typeface="Wingdings" pitchFamily="2" charset="2"/>
            </a:endParaRPr>
          </a:p>
          <a:p>
            <a:r>
              <a:rPr lang="en-US" i="1" dirty="0" smtClean="0">
                <a:sym typeface="Wingdings" pitchFamily="2" charset="2"/>
              </a:rPr>
              <a:t>(c) If both the requirements such as first destination and the source fulfills the condition then make zero allocation the next least cost cell of the first column. Delete both column and throw and move right to the second column.</a:t>
            </a:r>
            <a:endParaRPr lang="en-US" i="1" dirty="0"/>
          </a:p>
        </p:txBody>
      </p:sp>
    </p:spTree>
    <p:extLst>
      <p:ext uri="{BB962C8B-B14F-4D97-AF65-F5344CB8AC3E}">
        <p14:creationId xmlns:p14="http://schemas.microsoft.com/office/powerpoint/2010/main" val="2266015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381000"/>
            <a:ext cx="7756263" cy="1054250"/>
          </a:xfrm>
        </p:spPr>
        <p:txBody>
          <a:bodyPr/>
          <a:lstStyle/>
          <a:p>
            <a:r>
              <a:rPr lang="en-US" sz="4800" b="1" dirty="0" smtClean="0"/>
              <a:t>Column Minima Method (CMM)</a:t>
            </a:r>
            <a:endParaRPr lang="en-US" sz="4800" dirty="0"/>
          </a:p>
        </p:txBody>
      </p:sp>
      <p:pic>
        <p:nvPicPr>
          <p:cNvPr id="5123" name="Picture 3" descr="E:\Google_Chrome_DownloadFiles\CM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1457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3182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290</TotalTime>
  <Words>1121</Words>
  <Application>Microsoft Office PowerPoint</Application>
  <PresentationFormat>On-screen Show (4:3)</PresentationFormat>
  <Paragraphs>74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Hardcover</vt:lpstr>
      <vt:lpstr>Shadan Institute Of Management Studies For Boys</vt:lpstr>
      <vt:lpstr>TRANSPORTATION PROBLEM</vt:lpstr>
      <vt:lpstr>METHODS TO FIND IBFS</vt:lpstr>
      <vt:lpstr>North West Corner Method (NWCM)</vt:lpstr>
      <vt:lpstr>North West Corner Method (NWCM)</vt:lpstr>
      <vt:lpstr>Row Minima Method (RMM)</vt:lpstr>
      <vt:lpstr>Row Minima Method (RMM)</vt:lpstr>
      <vt:lpstr>Column Minima Method (CMM)</vt:lpstr>
      <vt:lpstr>Column Minima Method (CMM)</vt:lpstr>
      <vt:lpstr>Least Cost Method (LCM)</vt:lpstr>
      <vt:lpstr>Least Cost Method (LCM)</vt:lpstr>
      <vt:lpstr>Vogel’s Approximation Method (VMM)</vt:lpstr>
      <vt:lpstr>Vogel’s Approximation Method (VMM)</vt:lpstr>
      <vt:lpstr>Vogel’s Approximation Method (VMM)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peera saheb syed</dc:creator>
  <cp:lastModifiedBy>peera saheb syed</cp:lastModifiedBy>
  <cp:revision>26</cp:revision>
  <dcterms:created xsi:type="dcterms:W3CDTF">2022-09-06T13:02:34Z</dcterms:created>
  <dcterms:modified xsi:type="dcterms:W3CDTF">2022-09-12T15:28:00Z</dcterms:modified>
</cp:coreProperties>
</file>