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8" r:id="rId3"/>
    <p:sldId id="257" r:id="rId4"/>
    <p:sldId id="260" r:id="rId5"/>
    <p:sldId id="259" r:id="rId6"/>
    <p:sldId id="264" r:id="rId7"/>
    <p:sldId id="261" r:id="rId8"/>
    <p:sldId id="276" r:id="rId9"/>
    <p:sldId id="277" r:id="rId10"/>
    <p:sldId id="267" r:id="rId11"/>
    <p:sldId id="262" r:id="rId12"/>
    <p:sldId id="278" r:id="rId13"/>
    <p:sldId id="263" r:id="rId14"/>
    <p:sldId id="275"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varScale="1">
        <p:scale>
          <a:sx n="71" d="100"/>
          <a:sy n="71" d="100"/>
        </p:scale>
        <p:origin x="7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CEE90D2-0E9D-43BE-90D3-A16F0DA715A4}"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1264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A750F8-9DB3-4A00-AAF3-CB7A2900F2FA}"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E90D2-0E9D-43BE-90D3-A16F0DA715A4}" type="slidenum">
              <a:rPr lang="en-US" smtClean="0"/>
              <a:t>‹#›</a:t>
            </a:fld>
            <a:endParaRPr lang="en-US"/>
          </a:p>
        </p:txBody>
      </p:sp>
    </p:spTree>
    <p:extLst>
      <p:ext uri="{BB962C8B-B14F-4D97-AF65-F5344CB8AC3E}">
        <p14:creationId xmlns:p14="http://schemas.microsoft.com/office/powerpoint/2010/main" val="927394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6634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696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spTree>
    <p:extLst>
      <p:ext uri="{BB962C8B-B14F-4D97-AF65-F5344CB8AC3E}">
        <p14:creationId xmlns:p14="http://schemas.microsoft.com/office/powerpoint/2010/main" val="11668704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8158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76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169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053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spTree>
    <p:extLst>
      <p:ext uri="{BB962C8B-B14F-4D97-AF65-F5344CB8AC3E}">
        <p14:creationId xmlns:p14="http://schemas.microsoft.com/office/powerpoint/2010/main" val="198782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7A750F8-9DB3-4A00-AAF3-CB7A2900F2FA}"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EE90D2-0E9D-43BE-90D3-A16F0DA715A4}"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5429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A750F8-9DB3-4A00-AAF3-CB7A2900F2FA}"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E90D2-0E9D-43BE-90D3-A16F0DA715A4}" type="slidenum">
              <a:rPr lang="en-US" smtClean="0"/>
              <a:t>‹#›</a:t>
            </a:fld>
            <a:endParaRPr lang="en-US"/>
          </a:p>
        </p:txBody>
      </p:sp>
    </p:spTree>
    <p:extLst>
      <p:ext uri="{BB962C8B-B14F-4D97-AF65-F5344CB8AC3E}">
        <p14:creationId xmlns:p14="http://schemas.microsoft.com/office/powerpoint/2010/main" val="3648546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A750F8-9DB3-4A00-AAF3-CB7A2900F2FA}"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EE90D2-0E9D-43BE-90D3-A16F0DA715A4}"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3236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A750F8-9DB3-4A00-AAF3-CB7A2900F2FA}"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EE90D2-0E9D-43BE-90D3-A16F0DA715A4}"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8976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A750F8-9DB3-4A00-AAF3-CB7A2900F2FA}"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EE90D2-0E9D-43BE-90D3-A16F0DA715A4}" type="slidenum">
              <a:rPr lang="en-US" smtClean="0"/>
              <a:t>‹#›</a:t>
            </a:fld>
            <a:endParaRPr lang="en-US"/>
          </a:p>
        </p:txBody>
      </p:sp>
    </p:spTree>
    <p:extLst>
      <p:ext uri="{BB962C8B-B14F-4D97-AF65-F5344CB8AC3E}">
        <p14:creationId xmlns:p14="http://schemas.microsoft.com/office/powerpoint/2010/main" val="3388689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A750F8-9DB3-4A00-AAF3-CB7A2900F2FA}"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E90D2-0E9D-43BE-90D3-A16F0DA715A4}"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577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7A750F8-9DB3-4A00-AAF3-CB7A2900F2FA}"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EE90D2-0E9D-43BE-90D3-A16F0DA715A4}" type="slidenum">
              <a:rPr lang="en-US" smtClean="0"/>
              <a:t>‹#›</a:t>
            </a:fld>
            <a:endParaRPr lang="en-US"/>
          </a:p>
        </p:txBody>
      </p:sp>
    </p:spTree>
    <p:extLst>
      <p:ext uri="{BB962C8B-B14F-4D97-AF65-F5344CB8AC3E}">
        <p14:creationId xmlns:p14="http://schemas.microsoft.com/office/powerpoint/2010/main" val="2201168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A750F8-9DB3-4A00-AAF3-CB7A2900F2FA}" type="datetimeFigureOut">
              <a:rPr lang="en-US" smtClean="0"/>
              <a:t>7/7/2025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CEE90D2-0E9D-43BE-90D3-A16F0DA715A4}" type="slidenum">
              <a:rPr lang="en-US" smtClean="0"/>
              <a:t>‹#›</a:t>
            </a:fld>
            <a:endParaRPr lang="en-US"/>
          </a:p>
        </p:txBody>
      </p:sp>
    </p:spTree>
    <p:extLst>
      <p:ext uri="{BB962C8B-B14F-4D97-AF65-F5344CB8AC3E}">
        <p14:creationId xmlns:p14="http://schemas.microsoft.com/office/powerpoint/2010/main" val="132202810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cholar.google.com/citations?user=4QiUu3AAAAAJ&amp;hl=en&amp;oi=sra" TargetMode="External"/><Relationship Id="rId2" Type="http://schemas.openxmlformats.org/officeDocument/2006/relationships/hyperlink" Target="https://scholar.google.com/citations?user=x1ZxnAIAAAAJ&amp;hl=en&amp;oi=sra" TargetMode="External"/><Relationship Id="rId1" Type="http://schemas.openxmlformats.org/officeDocument/2006/relationships/slideLayout" Target="../slideLayouts/slideLayout2.xml"/><Relationship Id="rId5" Type="http://schemas.openxmlformats.org/officeDocument/2006/relationships/hyperlink" Target="https://scholar.google.com/citations?user=i7rEoysAAAAJ&amp;hl=en&amp;oi=sra" TargetMode="External"/><Relationship Id="rId4" Type="http://schemas.openxmlformats.org/officeDocument/2006/relationships/hyperlink" Target="https://scholar.google.com/citations?user=hnr1VlIAAAAJ&amp;hl=en&amp;oi=sra"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BC9A1-151B-4AEA-9390-298239030972}"/>
              </a:ext>
            </a:extLst>
          </p:cNvPr>
          <p:cNvSpPr>
            <a:spLocks noGrp="1"/>
          </p:cNvSpPr>
          <p:nvPr>
            <p:ph type="ctrTitle"/>
          </p:nvPr>
        </p:nvSpPr>
        <p:spPr>
          <a:xfrm>
            <a:off x="2513040" y="1558232"/>
            <a:ext cx="7165920" cy="1870768"/>
          </a:xfrm>
        </p:spPr>
        <p:txBody>
          <a:bodyPr/>
          <a:lstStyle/>
          <a:p>
            <a:pPr marL="0" marR="0">
              <a:spcBef>
                <a:spcPts val="0"/>
              </a:spcBef>
              <a:spcAft>
                <a:spcPts val="600"/>
              </a:spcAft>
            </a:pPr>
            <a:r>
              <a:rPr lang="en-US" sz="2800" b="1" dirty="0">
                <a:effectLst/>
                <a:latin typeface="Garamond (Body)"/>
                <a:ea typeface="MS Mincho" panose="02020609040205080304" pitchFamily="49" charset="-128"/>
              </a:rPr>
              <a:t>Sentiment Analysis of YouTube Comments: A </a:t>
            </a:r>
            <a:br>
              <a:rPr lang="en-US" sz="2800" b="1" dirty="0">
                <a:effectLst/>
                <a:latin typeface="Garamond (Body)"/>
                <a:ea typeface="MS Mincho" panose="02020609040205080304" pitchFamily="49" charset="-128"/>
              </a:rPr>
            </a:br>
            <a:r>
              <a:rPr lang="en-US" sz="2800" b="1" dirty="0">
                <a:effectLst/>
                <a:latin typeface="Garamond (Body)"/>
                <a:ea typeface="MS Mincho" panose="02020609040205080304" pitchFamily="49" charset="-128"/>
              </a:rPr>
              <a:t>Comprehensive Study of Machine Learning Models</a:t>
            </a:r>
            <a:br>
              <a:rPr lang="en-US" sz="2800" b="1" dirty="0">
                <a:effectLst/>
                <a:latin typeface="Garamond (Body)"/>
                <a:ea typeface="MS Mincho" panose="02020609040205080304" pitchFamily="49" charset="-128"/>
              </a:rPr>
            </a:br>
            <a:r>
              <a:rPr lang="en-US" sz="2800" b="1" dirty="0">
                <a:effectLst/>
                <a:latin typeface="Garamond (Body)"/>
                <a:ea typeface="MS Mincho" panose="02020609040205080304" pitchFamily="49" charset="-128"/>
              </a:rPr>
              <a:t>Paper ID: 5500</a:t>
            </a:r>
          </a:p>
        </p:txBody>
      </p:sp>
      <p:sp>
        <p:nvSpPr>
          <p:cNvPr id="3" name="Subtitle 2">
            <a:extLst>
              <a:ext uri="{FF2B5EF4-FFF2-40B4-BE49-F238E27FC236}">
                <a16:creationId xmlns:a16="http://schemas.microsoft.com/office/drawing/2014/main" id="{8E46480F-9C3F-4315-A0AC-D1A8A0CF2397}"/>
              </a:ext>
            </a:extLst>
          </p:cNvPr>
          <p:cNvSpPr>
            <a:spLocks noGrp="1"/>
          </p:cNvSpPr>
          <p:nvPr>
            <p:ph type="subTitle" idx="1"/>
          </p:nvPr>
        </p:nvSpPr>
        <p:spPr/>
        <p:txBody>
          <a:bodyPr/>
          <a:lstStyle/>
          <a:p>
            <a:r>
              <a:rPr lang="en-US" sz="1800" dirty="0">
                <a:solidFill>
                  <a:srgbClr val="000000"/>
                </a:solidFill>
                <a:effectLst/>
                <a:latin typeface="Garamond (Body)"/>
                <a:ea typeface="SimSun" panose="02010600030101010101" pitchFamily="2" charset="-122"/>
              </a:rPr>
              <a:t>Most. Jannatul Firdousi </a:t>
            </a:r>
            <a:r>
              <a:rPr lang="en-US" sz="1800" dirty="0" err="1">
                <a:solidFill>
                  <a:srgbClr val="000000"/>
                </a:solidFill>
                <a:effectLst/>
                <a:latin typeface="Garamond (Body)"/>
                <a:ea typeface="SimSun" panose="02010600030101010101" pitchFamily="2" charset="-122"/>
              </a:rPr>
              <a:t>Zoti</a:t>
            </a:r>
            <a:r>
              <a:rPr lang="en-US" sz="1800" dirty="0">
                <a:solidFill>
                  <a:srgbClr val="000000"/>
                </a:solidFill>
                <a:effectLst/>
                <a:latin typeface="Garamond (Body)"/>
                <a:ea typeface="SimSun" panose="02010600030101010101" pitchFamily="2" charset="-122"/>
              </a:rPr>
              <a:t>, Maruf Rahman, Syed Shafin Ahmed, </a:t>
            </a:r>
          </a:p>
          <a:p>
            <a:r>
              <a:rPr lang="en-US" sz="1800" dirty="0">
                <a:solidFill>
                  <a:srgbClr val="000000"/>
                </a:solidFill>
                <a:effectLst/>
                <a:latin typeface="Garamond (Body)"/>
                <a:ea typeface="SimSun" panose="02010600030101010101" pitchFamily="2" charset="-122"/>
              </a:rPr>
              <a:t>Asa-ad Mohammad Akib, Sadman Sadik Khan</a:t>
            </a:r>
            <a:endParaRPr lang="en-US" dirty="0">
              <a:latin typeface="Garamond (Body)"/>
            </a:endParaRPr>
          </a:p>
          <a:p>
            <a:r>
              <a:rPr lang="en-US" dirty="0">
                <a:latin typeface="Garamond (Body)"/>
              </a:rPr>
              <a:t>Daffodil International University</a:t>
            </a:r>
          </a:p>
          <a:p>
            <a:endParaRPr lang="en-US" dirty="0"/>
          </a:p>
        </p:txBody>
      </p:sp>
    </p:spTree>
    <p:extLst>
      <p:ext uri="{BB962C8B-B14F-4D97-AF65-F5344CB8AC3E}">
        <p14:creationId xmlns:p14="http://schemas.microsoft.com/office/powerpoint/2010/main" val="650116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p:txBody>
          <a:bodyPr/>
          <a:lstStyle/>
          <a:p>
            <a:r>
              <a:rPr lang="en-US" dirty="0"/>
              <a:t>Methodology</a:t>
            </a:r>
          </a:p>
        </p:txBody>
      </p:sp>
      <p:sp>
        <p:nvSpPr>
          <p:cNvPr id="12" name="TextBox 11">
            <a:extLst>
              <a:ext uri="{FF2B5EF4-FFF2-40B4-BE49-F238E27FC236}">
                <a16:creationId xmlns:a16="http://schemas.microsoft.com/office/drawing/2014/main" id="{9059E5A7-96A1-446A-9C89-8E55AB0AFAC2}"/>
              </a:ext>
            </a:extLst>
          </p:cNvPr>
          <p:cNvSpPr txBox="1"/>
          <p:nvPr/>
        </p:nvSpPr>
        <p:spPr>
          <a:xfrm>
            <a:off x="1470211" y="2438572"/>
            <a:ext cx="4062202" cy="341697"/>
          </a:xfrm>
          <a:prstGeom prst="rect">
            <a:avLst/>
          </a:prstGeom>
          <a:noFill/>
        </p:spPr>
        <p:txBody>
          <a:bodyPr wrap="none" rtlCol="0">
            <a:spAutoFit/>
          </a:bodyPr>
          <a:lstStyle/>
          <a:p>
            <a:pPr marR="0" lvl="0">
              <a:lnSpc>
                <a:spcPct val="90000"/>
              </a:lnSpc>
              <a:spcBef>
                <a:spcPts val="0"/>
              </a:spcBef>
              <a:spcAft>
                <a:spcPts val="0"/>
              </a:spcAft>
              <a:buSzPts val="800"/>
              <a:tabLst>
                <a:tab pos="685800" algn="l"/>
                <a:tab pos="514350" algn="l"/>
              </a:tabLst>
            </a:pPr>
            <a:r>
              <a:rPr lang="en-US" sz="1800" cap="small" dirty="0">
                <a:solidFill>
                  <a:srgbClr val="000000"/>
                </a:solidFill>
                <a:effectLst/>
                <a:latin typeface="Times New Roman" panose="02020603050405020304" pitchFamily="18" charset="0"/>
                <a:ea typeface="SimSun" panose="02010600030101010101" pitchFamily="2" charset="-122"/>
              </a:rPr>
              <a:t>Performance Analysis of the models</a:t>
            </a:r>
            <a:endParaRPr lang="en-US" dirty="0"/>
          </a:p>
        </p:txBody>
      </p:sp>
      <p:graphicFrame>
        <p:nvGraphicFramePr>
          <p:cNvPr id="5" name="Content Placeholder 4">
            <a:extLst>
              <a:ext uri="{FF2B5EF4-FFF2-40B4-BE49-F238E27FC236}">
                <a16:creationId xmlns:a16="http://schemas.microsoft.com/office/drawing/2014/main" id="{FBE14124-88AB-D6D1-3A7E-3C867661744D}"/>
              </a:ext>
            </a:extLst>
          </p:cNvPr>
          <p:cNvGraphicFramePr>
            <a:graphicFrameLocks noGrp="1"/>
          </p:cNvGraphicFramePr>
          <p:nvPr>
            <p:ph idx="1"/>
            <p:extLst>
              <p:ext uri="{D42A27DB-BD31-4B8C-83A1-F6EECF244321}">
                <p14:modId xmlns:p14="http://schemas.microsoft.com/office/powerpoint/2010/main" val="2213085729"/>
              </p:ext>
            </p:extLst>
          </p:nvPr>
        </p:nvGraphicFramePr>
        <p:xfrm>
          <a:off x="1228165" y="2932843"/>
          <a:ext cx="9735670" cy="2823160"/>
        </p:xfrm>
        <a:graphic>
          <a:graphicData uri="http://schemas.openxmlformats.org/drawingml/2006/table">
            <a:tbl>
              <a:tblPr>
                <a:tableStyleId>{5940675A-B579-460E-94D1-54222C63F5DA}</a:tableStyleId>
              </a:tblPr>
              <a:tblGrid>
                <a:gridCol w="2053617">
                  <a:extLst>
                    <a:ext uri="{9D8B030D-6E8A-4147-A177-3AD203B41FA5}">
                      <a16:colId xmlns:a16="http://schemas.microsoft.com/office/drawing/2014/main" val="1297826293"/>
                    </a:ext>
                  </a:extLst>
                </a:gridCol>
                <a:gridCol w="1823536">
                  <a:extLst>
                    <a:ext uri="{9D8B030D-6E8A-4147-A177-3AD203B41FA5}">
                      <a16:colId xmlns:a16="http://schemas.microsoft.com/office/drawing/2014/main" val="581813938"/>
                    </a:ext>
                  </a:extLst>
                </a:gridCol>
                <a:gridCol w="2061224">
                  <a:extLst>
                    <a:ext uri="{9D8B030D-6E8A-4147-A177-3AD203B41FA5}">
                      <a16:colId xmlns:a16="http://schemas.microsoft.com/office/drawing/2014/main" val="2832495214"/>
                    </a:ext>
                  </a:extLst>
                </a:gridCol>
                <a:gridCol w="2061224">
                  <a:extLst>
                    <a:ext uri="{9D8B030D-6E8A-4147-A177-3AD203B41FA5}">
                      <a16:colId xmlns:a16="http://schemas.microsoft.com/office/drawing/2014/main" val="733442876"/>
                    </a:ext>
                  </a:extLst>
                </a:gridCol>
                <a:gridCol w="1736069">
                  <a:extLst>
                    <a:ext uri="{9D8B030D-6E8A-4147-A177-3AD203B41FA5}">
                      <a16:colId xmlns:a16="http://schemas.microsoft.com/office/drawing/2014/main" val="2349514751"/>
                    </a:ext>
                  </a:extLst>
                </a:gridCol>
              </a:tblGrid>
              <a:tr h="198356">
                <a:tc>
                  <a:txBody>
                    <a:bodyPr/>
                    <a:lstStyle/>
                    <a:p>
                      <a:pPr algn="ctr"/>
                      <a:r>
                        <a:rPr lang="en-US" sz="1600" dirty="0"/>
                        <a:t>Models</a:t>
                      </a:r>
                    </a:p>
                  </a:txBody>
                  <a:tcPr/>
                </a:tc>
                <a:tc>
                  <a:txBody>
                    <a:bodyPr/>
                    <a:lstStyle/>
                    <a:p>
                      <a:pPr marL="0" marR="0" algn="ctr">
                        <a:spcBef>
                          <a:spcPts val="0"/>
                        </a:spcBef>
                        <a:spcAft>
                          <a:spcPts val="0"/>
                        </a:spcAft>
                      </a:pPr>
                      <a:r>
                        <a:rPr lang="en-US" sz="1600" dirty="0">
                          <a:effectLst/>
                        </a:rPr>
                        <a:t>Precision</a:t>
                      </a:r>
                      <a:endParaRPr lang="en-US" sz="16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Recall</a:t>
                      </a:r>
                      <a:endParaRPr lang="en-US" sz="1600" b="1" i="1"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F1-score</a:t>
                      </a:r>
                      <a:endParaRPr lang="en-US" sz="1600" b="1" i="1">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Accuracy</a:t>
                      </a:r>
                      <a:endParaRPr lang="en-US" sz="1600" b="1" i="1"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4238432989"/>
                  </a:ext>
                </a:extLst>
              </a:tr>
              <a:tr h="396713">
                <a:tc>
                  <a:txBody>
                    <a:bodyPr/>
                    <a:lstStyle/>
                    <a:p>
                      <a:pPr marL="0" marR="0" algn="ctr">
                        <a:spcBef>
                          <a:spcPts val="0"/>
                        </a:spcBef>
                        <a:spcAft>
                          <a:spcPts val="0"/>
                        </a:spcAft>
                      </a:pPr>
                      <a:r>
                        <a:rPr lang="en-US" sz="1600" dirty="0">
                          <a:effectLst/>
                        </a:rPr>
                        <a:t>Logistic Regression</a:t>
                      </a:r>
                      <a:endParaRPr lang="en-US"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82%</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82%</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82%</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 </a:t>
                      </a:r>
                    </a:p>
                    <a:p>
                      <a:pPr marL="0" marR="0" algn="ctr">
                        <a:spcBef>
                          <a:spcPts val="0"/>
                        </a:spcBef>
                        <a:spcAft>
                          <a:spcPts val="0"/>
                        </a:spcAft>
                      </a:pPr>
                      <a:r>
                        <a:rPr lang="en-US" sz="1600">
                          <a:effectLst/>
                        </a:rPr>
                        <a:t>81.15%</a:t>
                      </a:r>
                      <a:endParaRPr lang="en-US"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82846084"/>
                  </a:ext>
                </a:extLst>
              </a:tr>
              <a:tr h="396713">
                <a:tc>
                  <a:txBody>
                    <a:bodyPr/>
                    <a:lstStyle/>
                    <a:p>
                      <a:pPr marL="0" marR="0" algn="ctr">
                        <a:spcBef>
                          <a:spcPts val="0"/>
                        </a:spcBef>
                        <a:spcAft>
                          <a:spcPts val="0"/>
                        </a:spcAft>
                      </a:pPr>
                      <a:r>
                        <a:rPr lang="en-US" sz="1600" dirty="0">
                          <a:effectLst/>
                        </a:rPr>
                        <a:t>Random Forest</a:t>
                      </a:r>
                      <a:endParaRPr lang="en-US"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88%</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88%</a:t>
                      </a:r>
                      <a:endParaRPr lang="en-US"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88%</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600">
                          <a:effectLst/>
                        </a:rPr>
                        <a:t> </a:t>
                      </a:r>
                    </a:p>
                    <a:p>
                      <a:pPr marL="0" marR="0" algn="ctr">
                        <a:spcBef>
                          <a:spcPts val="0"/>
                        </a:spcBef>
                        <a:spcAft>
                          <a:spcPts val="0"/>
                        </a:spcAft>
                      </a:pPr>
                      <a:r>
                        <a:rPr lang="en-US" sz="1600">
                          <a:effectLst/>
                        </a:rPr>
                        <a:t>88.31%</a:t>
                      </a:r>
                      <a:endParaRPr lang="en-US"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143468013"/>
                  </a:ext>
                </a:extLst>
              </a:tr>
              <a:tr h="396713">
                <a:tc>
                  <a:txBody>
                    <a:bodyPr/>
                    <a:lstStyle/>
                    <a:p>
                      <a:pPr marL="0" marR="0" algn="ctr">
                        <a:spcBef>
                          <a:spcPts val="0"/>
                        </a:spcBef>
                        <a:spcAft>
                          <a:spcPts val="0"/>
                        </a:spcAft>
                      </a:pPr>
                      <a:r>
                        <a:rPr lang="en-US" sz="1600" dirty="0">
                          <a:effectLst/>
                        </a:rPr>
                        <a:t>Decision Tree</a:t>
                      </a:r>
                      <a:endParaRPr lang="en-US"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80%</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80%</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80%</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just">
                        <a:spcBef>
                          <a:spcPts val="0"/>
                        </a:spcBef>
                        <a:spcAft>
                          <a:spcPts val="0"/>
                        </a:spcAft>
                      </a:pPr>
                      <a:r>
                        <a:rPr lang="en-US" sz="1600">
                          <a:effectLst/>
                        </a:rPr>
                        <a:t> </a:t>
                      </a:r>
                    </a:p>
                    <a:p>
                      <a:pPr marL="0" marR="0" algn="ctr">
                        <a:spcBef>
                          <a:spcPts val="0"/>
                        </a:spcBef>
                        <a:spcAft>
                          <a:spcPts val="0"/>
                        </a:spcAft>
                      </a:pPr>
                      <a:r>
                        <a:rPr lang="en-US" sz="1600">
                          <a:effectLst/>
                        </a:rPr>
                        <a:t>80.46%</a:t>
                      </a:r>
                      <a:endParaRPr lang="en-US"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338664478"/>
                  </a:ext>
                </a:extLst>
              </a:tr>
              <a:tr h="256210">
                <a:tc>
                  <a:txBody>
                    <a:bodyPr/>
                    <a:lstStyle/>
                    <a:p>
                      <a:pPr marL="0" marR="0" algn="ctr">
                        <a:spcBef>
                          <a:spcPts val="0"/>
                        </a:spcBef>
                        <a:spcAft>
                          <a:spcPts val="0"/>
                        </a:spcAft>
                      </a:pPr>
                      <a:r>
                        <a:rPr lang="en-US" sz="1600">
                          <a:effectLst/>
                        </a:rPr>
                        <a:t>Naïve Bayes</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75%</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75%</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75%</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75.04%</a:t>
                      </a:r>
                      <a:endParaRPr lang="en-US"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47701043"/>
                  </a:ext>
                </a:extLst>
              </a:tr>
              <a:tr h="256210">
                <a:tc>
                  <a:txBody>
                    <a:bodyPr/>
                    <a:lstStyle/>
                    <a:p>
                      <a:pPr marL="0" marR="0" algn="ctr">
                        <a:spcBef>
                          <a:spcPts val="0"/>
                        </a:spcBef>
                        <a:spcAft>
                          <a:spcPts val="0"/>
                        </a:spcAft>
                      </a:pPr>
                      <a:r>
                        <a:rPr lang="en-US" sz="1600" dirty="0">
                          <a:effectLst/>
                        </a:rPr>
                        <a:t>SVM</a:t>
                      </a:r>
                      <a:endParaRPr lang="en-US"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82%</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82%</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82%</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82.03%</a:t>
                      </a:r>
                      <a:endParaRPr lang="en-US"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785823297"/>
                  </a:ext>
                </a:extLst>
              </a:tr>
              <a:tr h="256210">
                <a:tc>
                  <a:txBody>
                    <a:bodyPr/>
                    <a:lstStyle/>
                    <a:p>
                      <a:pPr marL="0" marR="0" algn="ctr">
                        <a:spcBef>
                          <a:spcPts val="0"/>
                        </a:spcBef>
                        <a:spcAft>
                          <a:spcPts val="0"/>
                        </a:spcAft>
                      </a:pPr>
                      <a:r>
                        <a:rPr lang="en-US" sz="1600">
                          <a:effectLst/>
                        </a:rPr>
                        <a:t>XGBoost</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78%</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78%</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78%</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77.57%</a:t>
                      </a:r>
                      <a:endParaRPr lang="en-US" sz="160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053584200"/>
                  </a:ext>
                </a:extLst>
              </a:tr>
              <a:tr h="256210">
                <a:tc>
                  <a:txBody>
                    <a:bodyPr/>
                    <a:lstStyle/>
                    <a:p>
                      <a:pPr marL="0" marR="0" algn="ctr">
                        <a:spcBef>
                          <a:spcPts val="0"/>
                        </a:spcBef>
                        <a:spcAft>
                          <a:spcPts val="0"/>
                        </a:spcAft>
                      </a:pPr>
                      <a:r>
                        <a:rPr lang="en-US" sz="1600">
                          <a:effectLst/>
                        </a:rPr>
                        <a:t>LightGBM</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79%</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79%</a:t>
                      </a:r>
                      <a:endParaRPr lang="en-US" sz="1600" dirty="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a:effectLst/>
                        </a:rPr>
                        <a:t>79%</a:t>
                      </a:r>
                      <a:endParaRPr lang="en-US" sz="1600">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algn="ctr">
                        <a:spcBef>
                          <a:spcPts val="0"/>
                        </a:spcBef>
                        <a:spcAft>
                          <a:spcPts val="0"/>
                        </a:spcAft>
                      </a:pPr>
                      <a:r>
                        <a:rPr lang="en-US" sz="1600" dirty="0">
                          <a:effectLst/>
                        </a:rPr>
                        <a:t>79.06%</a:t>
                      </a:r>
                      <a:endParaRPr lang="en-US" sz="160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694243656"/>
                  </a:ext>
                </a:extLst>
              </a:tr>
            </a:tbl>
          </a:graphicData>
        </a:graphic>
      </p:graphicFrame>
    </p:spTree>
    <p:extLst>
      <p:ext uri="{BB962C8B-B14F-4D97-AF65-F5344CB8AC3E}">
        <p14:creationId xmlns:p14="http://schemas.microsoft.com/office/powerpoint/2010/main" val="2444179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C9637-27EA-4A06-937B-516EFAA89710}"/>
              </a:ext>
            </a:extLst>
          </p:cNvPr>
          <p:cNvSpPr>
            <a:spLocks noGrp="1"/>
          </p:cNvSpPr>
          <p:nvPr>
            <p:ph type="title"/>
          </p:nvPr>
        </p:nvSpPr>
        <p:spPr/>
        <p:txBody>
          <a:bodyPr/>
          <a:lstStyle/>
          <a:p>
            <a:r>
              <a:rPr lang="en-US" dirty="0"/>
              <a:t>Results</a:t>
            </a:r>
          </a:p>
        </p:txBody>
      </p:sp>
      <p:sp>
        <p:nvSpPr>
          <p:cNvPr id="5" name="Rectangle 4">
            <a:extLst>
              <a:ext uri="{FF2B5EF4-FFF2-40B4-BE49-F238E27FC236}">
                <a16:creationId xmlns:a16="http://schemas.microsoft.com/office/drawing/2014/main" id="{C80C8E6E-C46E-4B3B-86BF-DD15ED85BC4E}"/>
              </a:ext>
            </a:extLst>
          </p:cNvPr>
          <p:cNvSpPr/>
          <p:nvPr/>
        </p:nvSpPr>
        <p:spPr>
          <a:xfrm>
            <a:off x="6703545" y="5187434"/>
            <a:ext cx="215123" cy="169277"/>
          </a:xfrm>
          <a:prstGeom prst="rect">
            <a:avLst/>
          </a:prstGeom>
        </p:spPr>
        <p:txBody>
          <a:bodyPr wrap="none">
            <a:spAutoFit/>
          </a:bodyPr>
          <a:lstStyle/>
          <a:p>
            <a:r>
              <a:rPr lang="en-US" sz="500" dirty="0"/>
              <a:t>0</a:t>
            </a:r>
          </a:p>
        </p:txBody>
      </p:sp>
      <p:pic>
        <p:nvPicPr>
          <p:cNvPr id="7" name="Content Placeholder 6" descr="A graph with numbers and a number of different colors&#10;&#10;AI-generated content may be incorrect.">
            <a:extLst>
              <a:ext uri="{FF2B5EF4-FFF2-40B4-BE49-F238E27FC236}">
                <a16:creationId xmlns:a16="http://schemas.microsoft.com/office/drawing/2014/main" id="{079F3F77-C5C5-FCE8-A088-52E50455E5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6595" y="2897560"/>
            <a:ext cx="2836984" cy="2286000"/>
          </a:xfrm>
        </p:spPr>
      </p:pic>
      <p:pic>
        <p:nvPicPr>
          <p:cNvPr id="4" name="Picture 3">
            <a:extLst>
              <a:ext uri="{FF2B5EF4-FFF2-40B4-BE49-F238E27FC236}">
                <a16:creationId xmlns:a16="http://schemas.microsoft.com/office/drawing/2014/main" id="{14CBA2A8-0F83-BB77-A993-04FFC298C0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852" y="2897560"/>
            <a:ext cx="2836985" cy="2286000"/>
          </a:xfrm>
          <a:prstGeom prst="rect">
            <a:avLst/>
          </a:prstGeom>
        </p:spPr>
      </p:pic>
      <p:pic>
        <p:nvPicPr>
          <p:cNvPr id="8" name="Picture 7">
            <a:extLst>
              <a:ext uri="{FF2B5EF4-FFF2-40B4-BE49-F238E27FC236}">
                <a16:creationId xmlns:a16="http://schemas.microsoft.com/office/drawing/2014/main" id="{F0F2DB27-3BD5-FFF2-A008-9CA993F060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3337" y="2897560"/>
            <a:ext cx="2836985" cy="2286000"/>
          </a:xfrm>
          <a:prstGeom prst="rect">
            <a:avLst/>
          </a:prstGeom>
        </p:spPr>
      </p:pic>
    </p:spTree>
    <p:extLst>
      <p:ext uri="{BB962C8B-B14F-4D97-AF65-F5344CB8AC3E}">
        <p14:creationId xmlns:p14="http://schemas.microsoft.com/office/powerpoint/2010/main" val="2594913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6B212-12B0-AFED-B4F3-AD60EC654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14CD7-915C-1FB3-CCA2-3D1CCB173E8B}"/>
              </a:ext>
            </a:extLst>
          </p:cNvPr>
          <p:cNvSpPr>
            <a:spLocks noGrp="1"/>
          </p:cNvSpPr>
          <p:nvPr>
            <p:ph type="title"/>
          </p:nvPr>
        </p:nvSpPr>
        <p:spPr/>
        <p:txBody>
          <a:bodyPr/>
          <a:lstStyle/>
          <a:p>
            <a:r>
              <a:rPr lang="en-US" dirty="0"/>
              <a:t>Result</a:t>
            </a:r>
          </a:p>
        </p:txBody>
      </p:sp>
      <p:sp>
        <p:nvSpPr>
          <p:cNvPr id="5" name="Rectangle 4">
            <a:extLst>
              <a:ext uri="{FF2B5EF4-FFF2-40B4-BE49-F238E27FC236}">
                <a16:creationId xmlns:a16="http://schemas.microsoft.com/office/drawing/2014/main" id="{DFBF62CB-26FF-E40B-7313-F8E45D38C466}"/>
              </a:ext>
            </a:extLst>
          </p:cNvPr>
          <p:cNvSpPr/>
          <p:nvPr/>
        </p:nvSpPr>
        <p:spPr>
          <a:xfrm>
            <a:off x="6703545" y="5187434"/>
            <a:ext cx="215123" cy="169277"/>
          </a:xfrm>
          <a:prstGeom prst="rect">
            <a:avLst/>
          </a:prstGeom>
        </p:spPr>
        <p:txBody>
          <a:bodyPr wrap="none">
            <a:spAutoFit/>
          </a:bodyPr>
          <a:lstStyle/>
          <a:p>
            <a:r>
              <a:rPr lang="en-US" sz="500" dirty="0"/>
              <a:t>0</a:t>
            </a:r>
          </a:p>
        </p:txBody>
      </p:sp>
      <p:pic>
        <p:nvPicPr>
          <p:cNvPr id="7" name="Content Placeholder 6" descr="A graph with numbers and a number of different colors&#10;&#10;AI-generated content may be incorrect.">
            <a:extLst>
              <a:ext uri="{FF2B5EF4-FFF2-40B4-BE49-F238E27FC236}">
                <a16:creationId xmlns:a16="http://schemas.microsoft.com/office/drawing/2014/main" id="{99EE1C92-1878-4233-FCC3-8A17B3B33F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26595" y="2897560"/>
            <a:ext cx="2836984" cy="2286000"/>
          </a:xfrm>
        </p:spPr>
      </p:pic>
      <p:pic>
        <p:nvPicPr>
          <p:cNvPr id="6" name="Picture 5">
            <a:extLst>
              <a:ext uri="{FF2B5EF4-FFF2-40B4-BE49-F238E27FC236}">
                <a16:creationId xmlns:a16="http://schemas.microsoft.com/office/drawing/2014/main" id="{6E080B05-7EB4-2759-92A1-1639EE651B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9852" y="2897560"/>
            <a:ext cx="2836985" cy="2286000"/>
          </a:xfrm>
          <a:prstGeom prst="rect">
            <a:avLst/>
          </a:prstGeom>
        </p:spPr>
      </p:pic>
      <p:pic>
        <p:nvPicPr>
          <p:cNvPr id="12" name="Picture 11">
            <a:extLst>
              <a:ext uri="{FF2B5EF4-FFF2-40B4-BE49-F238E27FC236}">
                <a16:creationId xmlns:a16="http://schemas.microsoft.com/office/drawing/2014/main" id="{8FAEE770-76BC-FD24-0493-F8C45516FB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6594" y="2897560"/>
            <a:ext cx="2836985" cy="2286000"/>
          </a:xfrm>
          <a:prstGeom prst="rect">
            <a:avLst/>
          </a:prstGeom>
        </p:spPr>
      </p:pic>
      <p:pic>
        <p:nvPicPr>
          <p:cNvPr id="16" name="Picture 15">
            <a:extLst>
              <a:ext uri="{FF2B5EF4-FFF2-40B4-BE49-F238E27FC236}">
                <a16:creationId xmlns:a16="http://schemas.microsoft.com/office/drawing/2014/main" id="{8732AC1B-580A-83D0-8E7C-C66A6577735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99954" y="2897560"/>
            <a:ext cx="2836985" cy="2286000"/>
          </a:xfrm>
          <a:prstGeom prst="rect">
            <a:avLst/>
          </a:prstGeom>
        </p:spPr>
      </p:pic>
    </p:spTree>
    <p:extLst>
      <p:ext uri="{BB962C8B-B14F-4D97-AF65-F5344CB8AC3E}">
        <p14:creationId xmlns:p14="http://schemas.microsoft.com/office/powerpoint/2010/main" val="195173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9BFA-7D88-42EF-AFB2-F08D766598E2}"/>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8C5085BD-CB24-48E7-BBCD-CC69DF3AD619}"/>
              </a:ext>
            </a:extLst>
          </p:cNvPr>
          <p:cNvSpPr>
            <a:spLocks noGrp="1"/>
          </p:cNvSpPr>
          <p:nvPr>
            <p:ph idx="1"/>
          </p:nvPr>
        </p:nvSpPr>
        <p:spPr>
          <a:xfrm>
            <a:off x="1295401" y="2556932"/>
            <a:ext cx="9601196" cy="3318936"/>
          </a:xfrm>
        </p:spPr>
        <p:txBody>
          <a:bodyPr>
            <a:normAutofit fontScale="92500" lnSpcReduction="10000"/>
          </a:bodyPr>
          <a:lstStyle/>
          <a:p>
            <a:pPr algn="just"/>
            <a:r>
              <a:rPr lang="en-US" dirty="0"/>
              <a:t>Model Performance: </a:t>
            </a:r>
            <a:r>
              <a:rPr lang="en-US" sz="2400" b="1" dirty="0">
                <a:effectLst/>
              </a:rPr>
              <a:t>Random Forest</a:t>
            </a:r>
            <a:r>
              <a:rPr lang="en-US" b="1" dirty="0"/>
              <a:t> </a:t>
            </a:r>
            <a:r>
              <a:rPr lang="en-US" dirty="0"/>
              <a:t>showed the best performance with an </a:t>
            </a:r>
            <a:r>
              <a:rPr lang="en-US" b="1" dirty="0"/>
              <a:t>88.31% </a:t>
            </a:r>
            <a:r>
              <a:rPr lang="en-US" dirty="0"/>
              <a:t>accuracy rate.</a:t>
            </a:r>
          </a:p>
          <a:p>
            <a:pPr algn="just"/>
            <a:r>
              <a:rPr lang="en-US" sz="2400" dirty="0">
                <a:effectLst/>
              </a:rPr>
              <a:t>Logistic Regression, SVM, Decision Tree</a:t>
            </a:r>
            <a:r>
              <a:rPr lang="en-US" dirty="0"/>
              <a:t>: Displayed good generalization capabilities with accuracies close to training performances.</a:t>
            </a:r>
          </a:p>
          <a:p>
            <a:pPr marL="0" indent="0" algn="just">
              <a:buNone/>
            </a:pPr>
            <a:r>
              <a:rPr lang="en-US" dirty="0"/>
              <a:t>Analysis: The Random Forest emerged as the top-performing model, demonstrating superior generalization and balanced metrics across all categories. Evaluation also included analysis of confusion matrices confirming class-wise discrimination accuracy, and AUC-ROC curves with values exceeding 0.90 for all sentiment classes, underscoring model robustness.</a:t>
            </a:r>
          </a:p>
        </p:txBody>
      </p:sp>
    </p:spTree>
    <p:extLst>
      <p:ext uri="{BB962C8B-B14F-4D97-AF65-F5344CB8AC3E}">
        <p14:creationId xmlns:p14="http://schemas.microsoft.com/office/powerpoint/2010/main" val="158190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p:txBody>
          <a:bodyPr/>
          <a:lstStyle/>
          <a:p>
            <a:r>
              <a:rPr lang="en-US" dirty="0"/>
              <a:t>Result</a:t>
            </a:r>
          </a:p>
        </p:txBody>
      </p:sp>
      <p:sp>
        <p:nvSpPr>
          <p:cNvPr id="3" name="TextBox 2">
            <a:extLst>
              <a:ext uri="{FF2B5EF4-FFF2-40B4-BE49-F238E27FC236}">
                <a16:creationId xmlns:a16="http://schemas.microsoft.com/office/drawing/2014/main" id="{D4D48D65-1CC6-45AE-A466-2E6D8040CA0A}"/>
              </a:ext>
            </a:extLst>
          </p:cNvPr>
          <p:cNvSpPr txBox="1"/>
          <p:nvPr/>
        </p:nvSpPr>
        <p:spPr>
          <a:xfrm>
            <a:off x="4391046" y="1981940"/>
            <a:ext cx="3409908" cy="369332"/>
          </a:xfrm>
          <a:prstGeom prst="rect">
            <a:avLst/>
          </a:prstGeom>
          <a:noFill/>
        </p:spPr>
        <p:txBody>
          <a:bodyPr wrap="none" rtlCol="0">
            <a:spAutoFit/>
          </a:bodyPr>
          <a:lstStyle/>
          <a:p>
            <a:r>
              <a:rPr lang="en-US" sz="1800" dirty="0">
                <a:solidFill>
                  <a:srgbClr val="000000"/>
                </a:solidFill>
                <a:effectLst/>
                <a:latin typeface="Times New Roman" panose="02020603050405020304" pitchFamily="18" charset="0"/>
                <a:ea typeface="SimSun" panose="02010600030101010101" pitchFamily="2" charset="-122"/>
              </a:rPr>
              <a:t>Comparison among existing works</a:t>
            </a:r>
            <a:endParaRPr lang="en-US" dirty="0"/>
          </a:p>
        </p:txBody>
      </p:sp>
      <p:graphicFrame>
        <p:nvGraphicFramePr>
          <p:cNvPr id="6" name="Content Placeholder 5">
            <a:extLst>
              <a:ext uri="{FF2B5EF4-FFF2-40B4-BE49-F238E27FC236}">
                <a16:creationId xmlns:a16="http://schemas.microsoft.com/office/drawing/2014/main" id="{28965D12-3568-91F6-5CF9-15C32C470173}"/>
              </a:ext>
            </a:extLst>
          </p:cNvPr>
          <p:cNvGraphicFramePr>
            <a:graphicFrameLocks noGrp="1"/>
          </p:cNvGraphicFramePr>
          <p:nvPr>
            <p:ph idx="1"/>
            <p:extLst>
              <p:ext uri="{D42A27DB-BD31-4B8C-83A1-F6EECF244321}">
                <p14:modId xmlns:p14="http://schemas.microsoft.com/office/powerpoint/2010/main" val="2000400615"/>
              </p:ext>
            </p:extLst>
          </p:nvPr>
        </p:nvGraphicFramePr>
        <p:xfrm>
          <a:off x="1295402" y="2490042"/>
          <a:ext cx="9601196" cy="3712631"/>
        </p:xfrm>
        <a:graphic>
          <a:graphicData uri="http://schemas.openxmlformats.org/drawingml/2006/table">
            <a:tbl>
              <a:tblPr firstRow="1" firstCol="1" bandRow="1"/>
              <a:tblGrid>
                <a:gridCol w="2553858">
                  <a:extLst>
                    <a:ext uri="{9D8B030D-6E8A-4147-A177-3AD203B41FA5}">
                      <a16:colId xmlns:a16="http://schemas.microsoft.com/office/drawing/2014/main" val="268144417"/>
                    </a:ext>
                  </a:extLst>
                </a:gridCol>
                <a:gridCol w="2257397">
                  <a:extLst>
                    <a:ext uri="{9D8B030D-6E8A-4147-A177-3AD203B41FA5}">
                      <a16:colId xmlns:a16="http://schemas.microsoft.com/office/drawing/2014/main" val="2759270996"/>
                    </a:ext>
                  </a:extLst>
                </a:gridCol>
                <a:gridCol w="2019060">
                  <a:extLst>
                    <a:ext uri="{9D8B030D-6E8A-4147-A177-3AD203B41FA5}">
                      <a16:colId xmlns:a16="http://schemas.microsoft.com/office/drawing/2014/main" val="2154649603"/>
                    </a:ext>
                  </a:extLst>
                </a:gridCol>
                <a:gridCol w="2770881">
                  <a:extLst>
                    <a:ext uri="{9D8B030D-6E8A-4147-A177-3AD203B41FA5}">
                      <a16:colId xmlns:a16="http://schemas.microsoft.com/office/drawing/2014/main" val="629755917"/>
                    </a:ext>
                  </a:extLst>
                </a:gridCol>
              </a:tblGrid>
              <a:tr h="425026">
                <a:tc>
                  <a:txBody>
                    <a:bodyPr/>
                    <a:lstStyle/>
                    <a:p>
                      <a:pPr marL="0" marR="0" algn="ctr">
                        <a:spcBef>
                          <a:spcPts val="0"/>
                        </a:spcBef>
                        <a:spcAft>
                          <a:spcPts val="0"/>
                        </a:spcAft>
                      </a:pPr>
                      <a:r>
                        <a:rPr lang="en-US" sz="1400" b="1" u="sng"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Author</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Dataset Used</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b="1"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Language</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Best Model &amp; Accuracy</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5656115"/>
                  </a:ext>
                </a:extLst>
              </a:tr>
              <a:tr h="691567">
                <a:tc>
                  <a:txBody>
                    <a:bodyPr/>
                    <a:lstStyle/>
                    <a:p>
                      <a:pPr marL="0" marR="0" algn="l">
                        <a:spcBef>
                          <a:spcPts val="0"/>
                        </a:spcBef>
                        <a:spcAft>
                          <a:spcPts val="0"/>
                        </a:spcAft>
                      </a:pPr>
                      <a:r>
                        <a:rPr lang="en-US" sz="1400"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2"/>
                        </a:rPr>
                        <a:t>A Bermingham</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et al.</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[5]</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122,011 comments from the user profile</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Lexicon-Based Sentiment Analysis using SentiWordNet</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(Relies on qualitative evaluation)</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5930831"/>
                  </a:ext>
                </a:extLst>
              </a:tr>
              <a:tr h="592772">
                <a:tc>
                  <a:txBody>
                    <a:bodyPr/>
                    <a:lstStyle/>
                    <a:p>
                      <a:pPr marL="0" marR="0" algn="l">
                        <a:spcBef>
                          <a:spcPts val="0"/>
                        </a:spcBef>
                        <a:spcAft>
                          <a:spcPts val="0"/>
                        </a:spcAft>
                      </a:pPr>
                      <a:r>
                        <a:rPr lang="en-US" sz="1400"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3"/>
                        </a:rPr>
                        <a:t>A Bessi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et al. [7]</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17,452 YouTube videos and 21,077 Facebook posts</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Multinomial Logistic Model (80%)</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66011397"/>
                  </a:ext>
                </a:extLst>
              </a:tr>
              <a:tr h="691567">
                <a:tc>
                  <a:txBody>
                    <a:bodyPr/>
                    <a:lstStyle/>
                    <a:p>
                      <a:pPr marL="0" marR="0" algn="l">
                        <a:spcBef>
                          <a:spcPts val="0"/>
                        </a:spcBef>
                        <a:spcAft>
                          <a:spcPts val="0"/>
                        </a:spcAft>
                      </a:pPr>
                      <a:r>
                        <a:rPr lang="en-US" sz="1400" u="sng" kern="100" dirty="0">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4"/>
                        </a:rPr>
                        <a:t>C </a:t>
                      </a:r>
                      <a:r>
                        <a:rPr lang="en-US" sz="1400" u="sng" kern="100" dirty="0" err="1">
                          <a:solidFill>
                            <a:srgbClr val="0D0D0D"/>
                          </a:solidFill>
                          <a:effectLst/>
                          <a:latin typeface="Times New Roman" panose="02020603050405020304" pitchFamily="18" charset="0"/>
                          <a:ea typeface="Calibri" panose="020F0502020204030204" pitchFamily="34" charset="0"/>
                          <a:cs typeface="Times New Roman" panose="02020603050405020304" pitchFamily="18" charset="0"/>
                          <a:hlinkClick r:id="rId4"/>
                        </a:rPr>
                        <a:t>Dhaoui</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et al. [8]</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850 top consumer-generated comments from 83 luxury fashion brands</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Lexicon-Based Approach using LIWC2015 and RTextTools</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Positive Sentiment (0.83), Negative Sentiment (~0.46)</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6971253"/>
                  </a:ext>
                </a:extLst>
              </a:tr>
              <a:tr h="324172">
                <a:tc>
                  <a:txBody>
                    <a:bodyPr/>
                    <a:lstStyle/>
                    <a:p>
                      <a:pPr marL="0" marR="0" algn="l">
                        <a:spcBef>
                          <a:spcPts val="0"/>
                        </a:spcBef>
                        <a:spcAft>
                          <a:spcPts val="0"/>
                        </a:spcAft>
                      </a:pPr>
                      <a:r>
                        <a:rPr lang="en-US"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AAL Cunha et al. [10]</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1,000 comments from YouTube </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Deep Neural Network Model (84%)</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7838023"/>
                  </a:ext>
                </a:extLst>
              </a:tr>
              <a:tr h="296386">
                <a:tc>
                  <a:txBody>
                    <a:bodyPr/>
                    <a:lstStyle/>
                    <a:p>
                      <a:pPr marL="0" marR="0" algn="l">
                        <a:spcBef>
                          <a:spcPts val="0"/>
                        </a:spcBef>
                        <a:spcAft>
                          <a:spcPts val="0"/>
                        </a:spcAft>
                      </a:pPr>
                      <a:r>
                        <a:rPr lang="en-US" sz="1400" u="sng"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R Singh</a:t>
                      </a:r>
                      <a:r>
                        <a:rPr lang="en-US"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et al. [13]</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1500 citation sentences</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kern="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a:t>
                      </a:r>
                      <a:endParaRPr lang="en-US" sz="1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spcBef>
                          <a:spcPts val="0"/>
                        </a:spcBef>
                        <a:spcAft>
                          <a:spcPts val="0"/>
                        </a:spcAft>
                      </a:pPr>
                      <a:r>
                        <a:rPr lang="en-US" sz="1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SVM (micro-F = 87%, macro-F = 49%)</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05030799"/>
                  </a:ext>
                </a:extLst>
              </a:tr>
              <a:tr h="296386">
                <a:tc>
                  <a:txBody>
                    <a:bodyPr/>
                    <a:lstStyle/>
                    <a:p>
                      <a:pPr marL="0" marR="0" algn="ctr">
                        <a:spcBef>
                          <a:spcPts val="0"/>
                        </a:spcBef>
                        <a:spcAft>
                          <a:spcPts val="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Proposed Model</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b="1" kern="100" dirty="0">
                          <a:effectLst/>
                          <a:latin typeface="Times New Roman" panose="02020603050405020304" pitchFamily="18" charset="0"/>
                          <a:ea typeface="Calibri" panose="020F0502020204030204" pitchFamily="34" charset="0"/>
                          <a:cs typeface="Times New Roman" panose="02020603050405020304" pitchFamily="18" charset="0"/>
                        </a:rPr>
                        <a:t>18,408 YouTube comments</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English</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0"/>
                        </a:spcBef>
                        <a:spcAft>
                          <a:spcPts val="0"/>
                        </a:spcAft>
                      </a:pPr>
                      <a:r>
                        <a:rPr lang="en-US" sz="14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Random Forest (88.31%)</a:t>
                      </a:r>
                      <a:endParaRPr lang="en-US" sz="1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55572" marR="5557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8511483"/>
                  </a:ext>
                </a:extLst>
              </a:tr>
            </a:tbl>
          </a:graphicData>
        </a:graphic>
      </p:graphicFrame>
    </p:spTree>
    <p:extLst>
      <p:ext uri="{BB962C8B-B14F-4D97-AF65-F5344CB8AC3E}">
        <p14:creationId xmlns:p14="http://schemas.microsoft.com/office/powerpoint/2010/main" val="1260174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p:txBody>
          <a:bodyPr>
            <a:normAutofit/>
          </a:bodyPr>
          <a:lstStyle/>
          <a:p>
            <a:r>
              <a:rPr lang="en-US" dirty="0"/>
              <a:t>Future</a:t>
            </a:r>
            <a:r>
              <a:rPr lang="en-US" b="1" dirty="0"/>
              <a:t> </a:t>
            </a:r>
            <a:r>
              <a:rPr lang="en-US" dirty="0"/>
              <a:t>Scope</a:t>
            </a:r>
          </a:p>
        </p:txBody>
      </p:sp>
      <p:sp>
        <p:nvSpPr>
          <p:cNvPr id="4" name="Content Placeholder 3">
            <a:extLst>
              <a:ext uri="{FF2B5EF4-FFF2-40B4-BE49-F238E27FC236}">
                <a16:creationId xmlns:a16="http://schemas.microsoft.com/office/drawing/2014/main" id="{B2185D33-C637-4161-8012-9F9D1F921A9B}"/>
              </a:ext>
            </a:extLst>
          </p:cNvPr>
          <p:cNvSpPr>
            <a:spLocks noGrp="1"/>
          </p:cNvSpPr>
          <p:nvPr>
            <p:ph idx="1"/>
          </p:nvPr>
        </p:nvSpPr>
        <p:spPr>
          <a:xfrm>
            <a:off x="1295402" y="2718297"/>
            <a:ext cx="9601196" cy="3318936"/>
          </a:xfrm>
        </p:spPr>
        <p:txBody>
          <a:bodyPr>
            <a:normAutofit fontScale="85000" lnSpcReduction="20000"/>
          </a:bodyPr>
          <a:lstStyle/>
          <a:p>
            <a:pPr algn="just">
              <a:buFont typeface="Arial" panose="020B0604020202020204" pitchFamily="34" charset="0"/>
              <a:buChar char="•"/>
            </a:pPr>
            <a:r>
              <a:rPr lang="en-US" b="1" dirty="0"/>
              <a:t>Deep Learning Architectures:</a:t>
            </a:r>
            <a:r>
              <a:rPr lang="en-US" dirty="0"/>
              <a:t> Implementation of LSTM and </a:t>
            </a:r>
            <a:r>
              <a:rPr lang="en-US" dirty="0" err="1"/>
              <a:t>BiLSTM</a:t>
            </a:r>
            <a:r>
              <a:rPr lang="en-US" dirty="0"/>
              <a:t> recurrent models, and state-of-the-art transformer models like BERT to capture contextual nuances and long-range dependencies.</a:t>
            </a:r>
          </a:p>
          <a:p>
            <a:pPr algn="just">
              <a:buFont typeface="Arial" panose="020B0604020202020204" pitchFamily="34" charset="0"/>
              <a:buChar char="•"/>
            </a:pPr>
            <a:r>
              <a:rPr lang="en-US" b="1" dirty="0"/>
              <a:t>Multi-Language Capability:</a:t>
            </a:r>
            <a:r>
              <a:rPr lang="en-US" dirty="0"/>
              <a:t> Expanding analysis to handle multi-lingual YouTube comments, addressing the global audience diversity.</a:t>
            </a:r>
          </a:p>
          <a:p>
            <a:pPr algn="just">
              <a:buFont typeface="Arial" panose="020B0604020202020204" pitchFamily="34" charset="0"/>
              <a:buChar char="•"/>
            </a:pPr>
            <a:r>
              <a:rPr lang="en-US" b="1" dirty="0"/>
              <a:t>Cross-Platform Integration:</a:t>
            </a:r>
            <a:r>
              <a:rPr lang="en-US" dirty="0"/>
              <a:t> Aggregating datasets across social media platforms such as Facebook, Twitter, and TikTok to develop more generalized sentiment classifiers.</a:t>
            </a:r>
          </a:p>
          <a:p>
            <a:pPr algn="just">
              <a:buFont typeface="Arial" panose="020B0604020202020204" pitchFamily="34" charset="0"/>
              <a:buChar char="•"/>
            </a:pPr>
            <a:r>
              <a:rPr lang="en-US" b="1" dirty="0"/>
              <a:t>Real-Time Analytics:</a:t>
            </a:r>
            <a:r>
              <a:rPr lang="en-US" dirty="0"/>
              <a:t> Developing an interactive dashboard providing instantaneous sentiment feedback to content creators, enhancing content curation and audience engagement.</a:t>
            </a:r>
          </a:p>
          <a:p>
            <a:endParaRPr lang="en-US" dirty="0"/>
          </a:p>
        </p:txBody>
      </p:sp>
    </p:spTree>
    <p:extLst>
      <p:ext uri="{BB962C8B-B14F-4D97-AF65-F5344CB8AC3E}">
        <p14:creationId xmlns:p14="http://schemas.microsoft.com/office/powerpoint/2010/main" val="4115433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p:txBody>
          <a:bodyPr>
            <a:normAutofit/>
          </a:bodyPr>
          <a:lstStyle/>
          <a:p>
            <a:r>
              <a:rPr lang="en-US" dirty="0"/>
              <a:t>Conclusion</a:t>
            </a:r>
          </a:p>
        </p:txBody>
      </p:sp>
      <p:sp>
        <p:nvSpPr>
          <p:cNvPr id="4" name="Content Placeholder 3">
            <a:extLst>
              <a:ext uri="{FF2B5EF4-FFF2-40B4-BE49-F238E27FC236}">
                <a16:creationId xmlns:a16="http://schemas.microsoft.com/office/drawing/2014/main" id="{B2185D33-C637-4161-8012-9F9D1F921A9B}"/>
              </a:ext>
            </a:extLst>
          </p:cNvPr>
          <p:cNvSpPr>
            <a:spLocks noGrp="1"/>
          </p:cNvSpPr>
          <p:nvPr>
            <p:ph idx="1"/>
          </p:nvPr>
        </p:nvSpPr>
        <p:spPr>
          <a:xfrm>
            <a:off x="1295402" y="2556932"/>
            <a:ext cx="9601196" cy="3318936"/>
          </a:xfrm>
        </p:spPr>
        <p:txBody>
          <a:bodyPr>
            <a:normAutofit fontScale="92500" lnSpcReduction="10000"/>
          </a:bodyPr>
          <a:lstStyle/>
          <a:p>
            <a:pPr algn="just"/>
            <a:r>
              <a:rPr lang="en-US" dirty="0"/>
              <a:t>This study analyzed over </a:t>
            </a:r>
            <a:r>
              <a:rPr lang="en-US" b="1" dirty="0"/>
              <a:t>18,000</a:t>
            </a:r>
            <a:r>
              <a:rPr lang="en-US" dirty="0"/>
              <a:t> YouTube comments to systematically evaluate seven machine learning models through rigorous preprocessing including </a:t>
            </a:r>
            <a:r>
              <a:rPr lang="en-US" b="1" dirty="0"/>
              <a:t>TF-IDF</a:t>
            </a:r>
            <a:r>
              <a:rPr lang="en-US" dirty="0"/>
              <a:t> vectorization and </a:t>
            </a:r>
            <a:r>
              <a:rPr lang="en-US" b="1" dirty="0"/>
              <a:t>SMOTE</a:t>
            </a:r>
            <a:r>
              <a:rPr lang="en-US" dirty="0"/>
              <a:t> balancing techniques. The </a:t>
            </a:r>
            <a:r>
              <a:rPr lang="en-US" b="1" dirty="0"/>
              <a:t>Random Forest classifier </a:t>
            </a:r>
            <a:r>
              <a:rPr lang="en-US" dirty="0"/>
              <a:t>demonstrated the most effective performance with </a:t>
            </a:r>
            <a:r>
              <a:rPr lang="en-US" b="1" dirty="0"/>
              <a:t>88.31%</a:t>
            </a:r>
            <a:r>
              <a:rPr lang="en-US" dirty="0"/>
              <a:t> accuracy and consistent precision and recall across positive, neutral, and negative sentiment classes.</a:t>
            </a:r>
          </a:p>
          <a:p>
            <a:pPr algn="just"/>
            <a:r>
              <a:rPr lang="en-US" dirty="0"/>
              <a:t>The outcomes substantiate the feasibility of deploying interpretable and scalable ML-based sentiment classifiers in practical settings, particularly helpful for content optimization and audience insight extraction. The methodology and findings pave the way for future advancements incorporating deep learning and multi-lingual capabilities.</a:t>
            </a:r>
          </a:p>
        </p:txBody>
      </p:sp>
    </p:spTree>
    <p:extLst>
      <p:ext uri="{BB962C8B-B14F-4D97-AF65-F5344CB8AC3E}">
        <p14:creationId xmlns:p14="http://schemas.microsoft.com/office/powerpoint/2010/main" val="384069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a:xfrm>
            <a:off x="1295402" y="396206"/>
            <a:ext cx="9601196" cy="1303867"/>
          </a:xfrm>
        </p:spPr>
        <p:txBody>
          <a:bodyPr>
            <a:normAutofit/>
          </a:bodyPr>
          <a:lstStyle/>
          <a:p>
            <a:r>
              <a:rPr lang="en-US" dirty="0"/>
              <a:t>References</a:t>
            </a:r>
          </a:p>
        </p:txBody>
      </p:sp>
      <p:sp>
        <p:nvSpPr>
          <p:cNvPr id="4" name="Content Placeholder 3">
            <a:extLst>
              <a:ext uri="{FF2B5EF4-FFF2-40B4-BE49-F238E27FC236}">
                <a16:creationId xmlns:a16="http://schemas.microsoft.com/office/drawing/2014/main" id="{B2185D33-C637-4161-8012-9F9D1F921A9B}"/>
              </a:ext>
            </a:extLst>
          </p:cNvPr>
          <p:cNvSpPr>
            <a:spLocks noGrp="1"/>
          </p:cNvSpPr>
          <p:nvPr>
            <p:ph idx="1"/>
          </p:nvPr>
        </p:nvSpPr>
        <p:spPr>
          <a:xfrm>
            <a:off x="1295402" y="1367323"/>
            <a:ext cx="9601196" cy="4838168"/>
          </a:xfrm>
          <a:solidFill>
            <a:schemeClr val="bg1"/>
          </a:solidFill>
          <a:ln>
            <a:noFill/>
          </a:ln>
        </p:spPr>
        <p:txBody>
          <a:bodyPr>
            <a:noAutofit/>
          </a:bodyPr>
          <a:lstStyle/>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	Goodrow, Cristos (February 27, 2017). "You know what's cool? A billion hours". Archived from the original on August 6, 2020. Retrieved April 19, 2021 – via YouTube.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[2]	Loke Hale, James (May 7, 2019). "More Than 500 Hours Of Content Are Now Being Uploaded To YouTube Every Minute" </a:t>
            </a:r>
            <a:r>
              <a:rPr lang="en-US" sz="1050" dirty="0" err="1">
                <a:solidFill>
                  <a:srgbClr val="000000"/>
                </a:solidFill>
                <a:effectLst/>
                <a:latin typeface="Times New Roman" panose="02020603050405020304" pitchFamily="18" charset="0"/>
                <a:ea typeface="Times New Roman" panose="02020603050405020304" pitchFamily="18" charset="0"/>
              </a:rPr>
              <a:t>TubeFilter</a:t>
            </a:r>
            <a:r>
              <a:rPr lang="en-US" sz="1050" dirty="0">
                <a:solidFill>
                  <a:srgbClr val="000000"/>
                </a:solidFill>
                <a:effectLst/>
                <a:latin typeface="Times New Roman" panose="02020603050405020304" pitchFamily="18" charset="0"/>
                <a:ea typeface="Times New Roman" panose="02020603050405020304" pitchFamily="18" charset="0"/>
              </a:rPr>
              <a:t>. Los Angeles, CA. Archived from the original on January 5, 2023. Retrieved June 10, 2019.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[3]	Neufeld, Dorothy (January 27, 2021). "The 50 Most Visited Websites in the World". Visual Capitalist. Archived from the original on December 10, 2021. Retrieved December 6, 2021.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[4]	Germain, Thomas (February 13, 2025). "How a computer that 'drunk dials' videos is exposing YouTube's secrets". BBC. Retrieved February 13, 2025.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[5]	Bermingham, Adam, et al. "Combining social network analysis and sentiment analysis to explore the potential for online </a:t>
            </a:r>
            <a:r>
              <a:rPr lang="en-US" sz="1050" dirty="0" err="1">
                <a:solidFill>
                  <a:srgbClr val="000000"/>
                </a:solidFill>
                <a:effectLst/>
                <a:latin typeface="Times New Roman" panose="02020603050405020304" pitchFamily="18" charset="0"/>
                <a:ea typeface="Times New Roman" panose="02020603050405020304" pitchFamily="18" charset="0"/>
              </a:rPr>
              <a:t>radicalisation</a:t>
            </a:r>
            <a:r>
              <a:rPr lang="en-US" sz="1050" dirty="0">
                <a:solidFill>
                  <a:srgbClr val="000000"/>
                </a:solidFill>
                <a:effectLst/>
                <a:latin typeface="Times New Roman" panose="02020603050405020304" pitchFamily="18" charset="0"/>
                <a:ea typeface="Times New Roman" panose="02020603050405020304" pitchFamily="18" charset="0"/>
              </a:rPr>
              <a:t>." 2009 International Conference on Advances in Social Network Analysis and Mining. IEEE, 2009.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[6]	Madden, Amy, Ian Ruthven, and David McMenemy. "A classification scheme for content analyses of YouTube video comments." Journal of documentation 69.5 (2013): 693-714.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[7]	Bessi, Alessandro, et al. "Users polarization on Facebook and </a:t>
            </a:r>
            <a:r>
              <a:rPr lang="en-US" sz="1050" dirty="0" err="1">
                <a:solidFill>
                  <a:srgbClr val="000000"/>
                </a:solidFill>
                <a:effectLst/>
                <a:latin typeface="Times New Roman" panose="02020603050405020304" pitchFamily="18" charset="0"/>
                <a:ea typeface="Times New Roman" panose="02020603050405020304" pitchFamily="18" charset="0"/>
              </a:rPr>
              <a:t>Youtube</a:t>
            </a:r>
            <a:r>
              <a:rPr lang="en-US" sz="1050" dirty="0">
                <a:solidFill>
                  <a:srgbClr val="000000"/>
                </a:solidFill>
                <a:effectLst/>
                <a:latin typeface="Times New Roman" panose="02020603050405020304" pitchFamily="18" charset="0"/>
                <a:ea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rPr>
              <a:t>PloS</a:t>
            </a:r>
            <a:r>
              <a:rPr lang="en-US" sz="1050" dirty="0">
                <a:solidFill>
                  <a:srgbClr val="000000"/>
                </a:solidFill>
                <a:effectLst/>
                <a:latin typeface="Times New Roman" panose="02020603050405020304" pitchFamily="18" charset="0"/>
                <a:ea typeface="Times New Roman" panose="02020603050405020304" pitchFamily="18" charset="0"/>
              </a:rPr>
              <a:t> one 11.8 (2016): e0159641.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[8]	</a:t>
            </a:r>
            <a:r>
              <a:rPr lang="en-US" sz="1050" dirty="0" err="1">
                <a:solidFill>
                  <a:srgbClr val="000000"/>
                </a:solidFill>
                <a:effectLst/>
                <a:latin typeface="Times New Roman" panose="02020603050405020304" pitchFamily="18" charset="0"/>
                <a:ea typeface="Times New Roman" panose="02020603050405020304" pitchFamily="18" charset="0"/>
              </a:rPr>
              <a:t>Dhaoui</a:t>
            </a:r>
            <a:r>
              <a:rPr lang="en-US" sz="1050" dirty="0">
                <a:solidFill>
                  <a:srgbClr val="000000"/>
                </a:solidFill>
                <a:effectLst/>
                <a:latin typeface="Times New Roman" panose="02020603050405020304" pitchFamily="18" charset="0"/>
                <a:ea typeface="Times New Roman" panose="02020603050405020304" pitchFamily="18" charset="0"/>
              </a:rPr>
              <a:t>, Chedia, Cynthia M. Webster, and Lay Peng Tan. "Social media sentiment analysis: lexicon versus machine learning." Journal of Consumer Marketing 34.6 (2017): 480-488.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[9]	Aung, Khin </a:t>
            </a:r>
            <a:r>
              <a:rPr lang="en-US" sz="1050" dirty="0" err="1">
                <a:solidFill>
                  <a:srgbClr val="000000"/>
                </a:solidFill>
                <a:effectLst/>
                <a:latin typeface="Times New Roman" panose="02020603050405020304" pitchFamily="18" charset="0"/>
                <a:ea typeface="Times New Roman" panose="02020603050405020304" pitchFamily="18" charset="0"/>
              </a:rPr>
              <a:t>Zezawar</a:t>
            </a:r>
            <a:r>
              <a:rPr lang="en-US" sz="1050" dirty="0">
                <a:solidFill>
                  <a:srgbClr val="000000"/>
                </a:solidFill>
                <a:effectLst/>
                <a:latin typeface="Times New Roman" panose="02020603050405020304" pitchFamily="18" charset="0"/>
                <a:ea typeface="Times New Roman" panose="02020603050405020304" pitchFamily="18" charset="0"/>
              </a:rPr>
              <a:t>, and Nyein </a:t>
            </a:r>
            <a:r>
              <a:rPr lang="en-US" sz="1050" dirty="0" err="1">
                <a:solidFill>
                  <a:srgbClr val="000000"/>
                </a:solidFill>
                <a:effectLst/>
                <a:latin typeface="Times New Roman" panose="02020603050405020304" pitchFamily="18" charset="0"/>
                <a:ea typeface="Times New Roman" panose="02020603050405020304" pitchFamily="18" charset="0"/>
              </a:rPr>
              <a:t>Nyein</a:t>
            </a:r>
            <a:r>
              <a:rPr lang="en-US" sz="1050" dirty="0">
                <a:solidFill>
                  <a:srgbClr val="000000"/>
                </a:solidFill>
                <a:effectLst/>
                <a:latin typeface="Times New Roman" panose="02020603050405020304" pitchFamily="18" charset="0"/>
                <a:ea typeface="Times New Roman" panose="02020603050405020304" pitchFamily="18" charset="0"/>
              </a:rPr>
              <a:t> Myo. "Sentiment analysis of students' comment using lexicon based approach." 2017 IEEE/ACIS 16th international conference on computer and information science (ICIS). IEEE, 2017.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[10]	Cunha, Alexandre </a:t>
            </a:r>
            <a:r>
              <a:rPr lang="en-US" sz="1050" dirty="0" err="1">
                <a:solidFill>
                  <a:srgbClr val="000000"/>
                </a:solidFill>
                <a:effectLst/>
                <a:latin typeface="Times New Roman" panose="02020603050405020304" pitchFamily="18" charset="0"/>
                <a:ea typeface="Times New Roman" panose="02020603050405020304" pitchFamily="18" charset="0"/>
              </a:rPr>
              <a:t>Ashade</a:t>
            </a:r>
            <a:r>
              <a:rPr lang="en-US" sz="1050" dirty="0">
                <a:solidFill>
                  <a:srgbClr val="000000"/>
                </a:solidFill>
                <a:effectLst/>
                <a:latin typeface="Times New Roman" panose="02020603050405020304" pitchFamily="18" charset="0"/>
                <a:ea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rPr>
              <a:t>Lassance</a:t>
            </a:r>
            <a:r>
              <a:rPr lang="en-US" sz="1050" dirty="0">
                <a:solidFill>
                  <a:srgbClr val="000000"/>
                </a:solidFill>
                <a:effectLst/>
                <a:latin typeface="Times New Roman" panose="02020603050405020304" pitchFamily="18" charset="0"/>
                <a:ea typeface="Times New Roman" panose="02020603050405020304" pitchFamily="18" charset="0"/>
              </a:rPr>
              <a:t>, Melissa Carvalho Costa, and Marco Aurélio C. Pacheco. "Sentiment analysis of </a:t>
            </a:r>
            <a:r>
              <a:rPr lang="en-US" sz="1050" dirty="0" err="1">
                <a:solidFill>
                  <a:srgbClr val="000000"/>
                </a:solidFill>
                <a:effectLst/>
                <a:latin typeface="Times New Roman" panose="02020603050405020304" pitchFamily="18" charset="0"/>
                <a:ea typeface="Times New Roman" panose="02020603050405020304" pitchFamily="18" charset="0"/>
              </a:rPr>
              <a:t>youtube</a:t>
            </a:r>
            <a:r>
              <a:rPr lang="en-US" sz="1050" dirty="0">
                <a:solidFill>
                  <a:srgbClr val="000000"/>
                </a:solidFill>
                <a:effectLst/>
                <a:latin typeface="Times New Roman" panose="02020603050405020304" pitchFamily="18" charset="0"/>
                <a:ea typeface="Times New Roman" panose="02020603050405020304" pitchFamily="18" charset="0"/>
              </a:rPr>
              <a:t> video comments using deep neural networks." Artificial Intelligence and Soft Computing: 18th International Conference, ICAISC 2019, Zakopane, Poland, June 16–20, 2019, Proceedings, Part I 18. Springer International Publishing, 2019. </a:t>
            </a:r>
          </a:p>
          <a:p>
            <a:pPr marL="0" marR="0" indent="0" algn="just">
              <a:spcBef>
                <a:spcPts val="0"/>
              </a:spcBef>
              <a:spcAft>
                <a:spcPts val="1200"/>
              </a:spcAft>
              <a:buNone/>
            </a:pPr>
            <a:endParaRPr lang="en-US" sz="105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42387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a:xfrm>
            <a:off x="1295402" y="396206"/>
            <a:ext cx="9601196" cy="1303867"/>
          </a:xfrm>
        </p:spPr>
        <p:txBody>
          <a:bodyPr>
            <a:normAutofit/>
          </a:bodyPr>
          <a:lstStyle/>
          <a:p>
            <a:r>
              <a:rPr lang="en-US" dirty="0"/>
              <a:t>References</a:t>
            </a:r>
          </a:p>
        </p:txBody>
      </p:sp>
      <p:sp>
        <p:nvSpPr>
          <p:cNvPr id="4" name="Content Placeholder 3">
            <a:extLst>
              <a:ext uri="{FF2B5EF4-FFF2-40B4-BE49-F238E27FC236}">
                <a16:creationId xmlns:a16="http://schemas.microsoft.com/office/drawing/2014/main" id="{B2185D33-C637-4161-8012-9F9D1F921A9B}"/>
              </a:ext>
            </a:extLst>
          </p:cNvPr>
          <p:cNvSpPr>
            <a:spLocks noGrp="1"/>
          </p:cNvSpPr>
          <p:nvPr>
            <p:ph idx="1"/>
          </p:nvPr>
        </p:nvSpPr>
        <p:spPr>
          <a:xfrm>
            <a:off x="1295402" y="1367323"/>
            <a:ext cx="9601196" cy="4562960"/>
          </a:xfrm>
          <a:solidFill>
            <a:schemeClr val="bg1"/>
          </a:solidFill>
          <a:ln>
            <a:noFill/>
          </a:ln>
        </p:spPr>
        <p:txBody>
          <a:bodyPr>
            <a:noAutofit/>
          </a:bodyPr>
          <a:lstStyle/>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[11]	Xu, </a:t>
            </a:r>
            <a:r>
              <a:rPr lang="en-US" sz="1050" dirty="0" err="1">
                <a:solidFill>
                  <a:srgbClr val="000000"/>
                </a:solidFill>
                <a:effectLst/>
                <a:latin typeface="Times New Roman" panose="02020603050405020304" pitchFamily="18" charset="0"/>
                <a:ea typeface="Times New Roman" panose="02020603050405020304" pitchFamily="18" charset="0"/>
              </a:rPr>
              <a:t>Guixian</a:t>
            </a:r>
            <a:r>
              <a:rPr lang="en-US" sz="1050" dirty="0">
                <a:solidFill>
                  <a:srgbClr val="000000"/>
                </a:solidFill>
                <a:effectLst/>
                <a:latin typeface="Times New Roman" panose="02020603050405020304" pitchFamily="18" charset="0"/>
                <a:ea typeface="Times New Roman" panose="02020603050405020304" pitchFamily="18" charset="0"/>
              </a:rPr>
              <a:t>, et al. "Sentiment analysis of comment texts based on </a:t>
            </a:r>
            <a:r>
              <a:rPr lang="en-US" sz="1050" dirty="0" err="1">
                <a:solidFill>
                  <a:srgbClr val="000000"/>
                </a:solidFill>
                <a:effectLst/>
                <a:latin typeface="Times New Roman" panose="02020603050405020304" pitchFamily="18" charset="0"/>
                <a:ea typeface="Times New Roman" panose="02020603050405020304" pitchFamily="18" charset="0"/>
              </a:rPr>
              <a:t>BiLSTM</a:t>
            </a:r>
            <a:r>
              <a:rPr lang="en-US" sz="1050" dirty="0">
                <a:solidFill>
                  <a:srgbClr val="000000"/>
                </a:solidFill>
                <a:effectLst/>
                <a:latin typeface="Times New Roman" panose="02020603050405020304" pitchFamily="18" charset="0"/>
                <a:ea typeface="Times New Roman" panose="02020603050405020304" pitchFamily="18" charset="0"/>
              </a:rPr>
              <a:t>." </a:t>
            </a:r>
            <a:r>
              <a:rPr lang="en-US" sz="1050" dirty="0" err="1">
                <a:solidFill>
                  <a:srgbClr val="000000"/>
                </a:solidFill>
                <a:effectLst/>
                <a:latin typeface="Times New Roman" panose="02020603050405020304" pitchFamily="18" charset="0"/>
                <a:ea typeface="Times New Roman" panose="02020603050405020304" pitchFamily="18" charset="0"/>
              </a:rPr>
              <a:t>Ieee</a:t>
            </a:r>
            <a:r>
              <a:rPr lang="en-US" sz="1050" dirty="0">
                <a:solidFill>
                  <a:srgbClr val="000000"/>
                </a:solidFill>
                <a:effectLst/>
                <a:latin typeface="Times New Roman" panose="02020603050405020304" pitchFamily="18" charset="0"/>
                <a:ea typeface="Times New Roman" panose="02020603050405020304" pitchFamily="18" charset="0"/>
              </a:rPr>
              <a:t> Access 7 (2019): 51522-51532.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[12]	</a:t>
            </a:r>
            <a:r>
              <a:rPr lang="en-US" sz="1050" dirty="0" err="1">
                <a:solidFill>
                  <a:srgbClr val="000000"/>
                </a:solidFill>
                <a:effectLst/>
                <a:latin typeface="Times New Roman" panose="02020603050405020304" pitchFamily="18" charset="0"/>
                <a:ea typeface="Times New Roman" panose="02020603050405020304" pitchFamily="18" charset="0"/>
              </a:rPr>
              <a:t>Aribowo</a:t>
            </a:r>
            <a:r>
              <a:rPr lang="en-US" sz="1050" dirty="0">
                <a:solidFill>
                  <a:srgbClr val="000000"/>
                </a:solidFill>
                <a:effectLst/>
                <a:latin typeface="Times New Roman" panose="02020603050405020304" pitchFamily="18" charset="0"/>
                <a:ea typeface="Times New Roman" panose="02020603050405020304" pitchFamily="18" charset="0"/>
              </a:rPr>
              <a:t>, Agus </a:t>
            </a:r>
            <a:r>
              <a:rPr lang="en-US" sz="1050" dirty="0" err="1">
                <a:solidFill>
                  <a:srgbClr val="000000"/>
                </a:solidFill>
                <a:effectLst/>
                <a:latin typeface="Times New Roman" panose="02020603050405020304" pitchFamily="18" charset="0"/>
                <a:ea typeface="Times New Roman" panose="02020603050405020304" pitchFamily="18" charset="0"/>
              </a:rPr>
              <a:t>Sasmito</a:t>
            </a:r>
            <a:r>
              <a:rPr lang="en-US" sz="1050" dirty="0">
                <a:solidFill>
                  <a:srgbClr val="000000"/>
                </a:solidFill>
                <a:effectLst/>
                <a:latin typeface="Times New Roman" panose="02020603050405020304" pitchFamily="18" charset="0"/>
                <a:ea typeface="Times New Roman" panose="02020603050405020304" pitchFamily="18" charset="0"/>
              </a:rPr>
              <a:t>, et al. "Cross-domain sentiment analysis model on Indonesian YouTube comment." International Journal of Advances in Intelligent Informatics 7.1 (2021).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[13]	Singh, Ritika, and Ayushka Tiwari. "</a:t>
            </a:r>
            <a:r>
              <a:rPr lang="en-US" sz="1050" dirty="0" err="1">
                <a:solidFill>
                  <a:srgbClr val="000000"/>
                </a:solidFill>
                <a:effectLst/>
                <a:latin typeface="Times New Roman" panose="02020603050405020304" pitchFamily="18" charset="0"/>
                <a:ea typeface="Times New Roman" panose="02020603050405020304" pitchFamily="18" charset="0"/>
              </a:rPr>
              <a:t>Youtube</a:t>
            </a:r>
            <a:r>
              <a:rPr lang="en-US" sz="1050" dirty="0">
                <a:solidFill>
                  <a:srgbClr val="000000"/>
                </a:solidFill>
                <a:effectLst/>
                <a:latin typeface="Times New Roman" panose="02020603050405020304" pitchFamily="18" charset="0"/>
                <a:ea typeface="Times New Roman" panose="02020603050405020304" pitchFamily="18" charset="0"/>
              </a:rPr>
              <a:t> comments sentiment analysis." International Journal of Scientific Research in Engineering and Management (IJSREM) 5.5 (2021): 1-11.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[14]	</a:t>
            </a:r>
            <a:r>
              <a:rPr lang="en-US" sz="1050" dirty="0" err="1">
                <a:solidFill>
                  <a:srgbClr val="000000"/>
                </a:solidFill>
                <a:effectLst/>
                <a:latin typeface="Times New Roman" panose="02020603050405020304" pitchFamily="18" charset="0"/>
                <a:ea typeface="Times New Roman" panose="02020603050405020304" pitchFamily="18" charset="0"/>
              </a:rPr>
              <a:t>Sarlan</a:t>
            </a:r>
            <a:r>
              <a:rPr lang="en-US" sz="1050" dirty="0">
                <a:solidFill>
                  <a:srgbClr val="000000"/>
                </a:solidFill>
                <a:effectLst/>
                <a:latin typeface="Times New Roman" panose="02020603050405020304" pitchFamily="18" charset="0"/>
                <a:ea typeface="Times New Roman" panose="02020603050405020304" pitchFamily="18" charset="0"/>
              </a:rPr>
              <a:t>, Aliza, </a:t>
            </a:r>
            <a:r>
              <a:rPr lang="en-US" sz="1050" dirty="0" err="1">
                <a:solidFill>
                  <a:srgbClr val="000000"/>
                </a:solidFill>
                <a:effectLst/>
                <a:latin typeface="Times New Roman" panose="02020603050405020304" pitchFamily="18" charset="0"/>
                <a:ea typeface="Times New Roman" panose="02020603050405020304" pitchFamily="18" charset="0"/>
              </a:rPr>
              <a:t>Chayanit</a:t>
            </a:r>
            <a:r>
              <a:rPr lang="en-US" sz="1050" dirty="0">
                <a:solidFill>
                  <a:srgbClr val="000000"/>
                </a:solidFill>
                <a:effectLst/>
                <a:latin typeface="Times New Roman" panose="02020603050405020304" pitchFamily="18" charset="0"/>
                <a:ea typeface="Times New Roman" panose="02020603050405020304" pitchFamily="18" charset="0"/>
              </a:rPr>
              <a:t> Nadam, and Shuib Basri. "Twitter sentiment analysis." Proceedings of the 6th International conference on Information Technology and Multimedia. IEEE, 2014.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[15]	Bhuiyan, Hanif, et al. "Retrieving YouTube video by sentiment analysis on user comment." 2017 IEEE International Conference on Signal and Image Processing Applications (ICSIPA). IEEE, 2017.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[16]	</a:t>
            </a:r>
            <a:r>
              <a:rPr lang="en-US" sz="1050" dirty="0" err="1">
                <a:solidFill>
                  <a:srgbClr val="000000"/>
                </a:solidFill>
                <a:effectLst/>
                <a:latin typeface="Times New Roman" panose="02020603050405020304" pitchFamily="18" charset="0"/>
                <a:ea typeface="Times New Roman" panose="02020603050405020304" pitchFamily="18" charset="0"/>
              </a:rPr>
              <a:t>Uryupina</a:t>
            </a:r>
            <a:r>
              <a:rPr lang="en-US" sz="1050" dirty="0">
                <a:solidFill>
                  <a:srgbClr val="000000"/>
                </a:solidFill>
                <a:effectLst/>
                <a:latin typeface="Times New Roman" panose="02020603050405020304" pitchFamily="18" charset="0"/>
                <a:ea typeface="Times New Roman" panose="02020603050405020304" pitchFamily="18" charset="0"/>
              </a:rPr>
              <a:t>, Olga, et al. "</a:t>
            </a:r>
            <a:r>
              <a:rPr lang="en-US" sz="1050" dirty="0" err="1">
                <a:solidFill>
                  <a:srgbClr val="000000"/>
                </a:solidFill>
                <a:effectLst/>
                <a:latin typeface="Times New Roman" panose="02020603050405020304" pitchFamily="18" charset="0"/>
                <a:ea typeface="Times New Roman" panose="02020603050405020304" pitchFamily="18" charset="0"/>
              </a:rPr>
              <a:t>SenTube</a:t>
            </a:r>
            <a:r>
              <a:rPr lang="en-US" sz="1050" dirty="0">
                <a:solidFill>
                  <a:srgbClr val="000000"/>
                </a:solidFill>
                <a:effectLst/>
                <a:latin typeface="Times New Roman" panose="02020603050405020304" pitchFamily="18" charset="0"/>
                <a:ea typeface="Times New Roman" panose="02020603050405020304" pitchFamily="18" charset="0"/>
              </a:rPr>
              <a:t>: A Corpus for Sentiment Analysis on YouTube Social Media." LREC. 2014.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[17]	Rahab, Hichem, Abdelhafid Zitouni, and Mahieddine Djoudi. "SANA: Sentiment analysis on newspapers comments in Algeria." Journal of King Saud University-Computer and Information Sciences 33.7 (2021): 899-907. </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[18]	Devika, M. Devi, Cª Sunitha, and Amal Ganesh. "Sentiment analysis: a comparative study on different approaches." Procedia Computer Science 87 (2016): 44-49.</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[19]	Hussein, Doaa </a:t>
            </a:r>
            <a:r>
              <a:rPr lang="en-US" sz="1050" dirty="0" err="1">
                <a:solidFill>
                  <a:srgbClr val="000000"/>
                </a:solidFill>
                <a:effectLst/>
                <a:latin typeface="Times New Roman" panose="02020603050405020304" pitchFamily="18" charset="0"/>
                <a:ea typeface="Times New Roman" panose="02020603050405020304" pitchFamily="18" charset="0"/>
              </a:rPr>
              <a:t>Mohey</a:t>
            </a:r>
            <a:r>
              <a:rPr lang="en-US" sz="1050" dirty="0">
                <a:solidFill>
                  <a:srgbClr val="000000"/>
                </a:solidFill>
                <a:effectLst/>
                <a:latin typeface="Times New Roman" panose="02020603050405020304" pitchFamily="18" charset="0"/>
                <a:ea typeface="Times New Roman" panose="02020603050405020304" pitchFamily="18" charset="0"/>
              </a:rPr>
              <a:t> El-Din Mohamed. "A survey on sentiment analysis challenges." Journal of King Saud University-Engineering Sciences 30.4 (2018): 330-338.</a:t>
            </a:r>
          </a:p>
          <a:p>
            <a:pPr marL="0" marR="0" indent="0" algn="just">
              <a:spcBef>
                <a:spcPts val="0"/>
              </a:spcBef>
              <a:spcAft>
                <a:spcPts val="1200"/>
              </a:spcAft>
              <a:buNone/>
            </a:pPr>
            <a:r>
              <a:rPr lang="en-US" sz="1050" dirty="0">
                <a:solidFill>
                  <a:srgbClr val="000000"/>
                </a:solidFill>
                <a:effectLst/>
                <a:latin typeface="Times New Roman" panose="02020603050405020304" pitchFamily="18" charset="0"/>
                <a:ea typeface="Times New Roman" panose="02020603050405020304" pitchFamily="18" charset="0"/>
              </a:rPr>
              <a:t>[20]	Prabowo, Rudy, and Mike Thelwall. "Sentiment analysis: A combined approach." Journal of </a:t>
            </a:r>
            <a:r>
              <a:rPr lang="en-US" sz="1050" dirty="0" err="1">
                <a:solidFill>
                  <a:srgbClr val="000000"/>
                </a:solidFill>
                <a:effectLst/>
                <a:latin typeface="Times New Roman" panose="02020603050405020304" pitchFamily="18" charset="0"/>
                <a:ea typeface="Times New Roman" panose="02020603050405020304" pitchFamily="18" charset="0"/>
              </a:rPr>
              <a:t>Informetrics</a:t>
            </a:r>
            <a:r>
              <a:rPr lang="en-US" sz="1050" dirty="0">
                <a:solidFill>
                  <a:srgbClr val="000000"/>
                </a:solidFill>
                <a:effectLst/>
                <a:latin typeface="Times New Roman" panose="02020603050405020304" pitchFamily="18" charset="0"/>
                <a:ea typeface="Times New Roman" panose="02020603050405020304" pitchFamily="18" charset="0"/>
              </a:rPr>
              <a:t> 3.2 (2009): 143-157.</a:t>
            </a:r>
          </a:p>
          <a:p>
            <a:pPr marL="0" marR="0" indent="0" algn="just">
              <a:spcBef>
                <a:spcPts val="0"/>
              </a:spcBef>
              <a:spcAft>
                <a:spcPts val="1200"/>
              </a:spcAft>
              <a:buNone/>
            </a:pPr>
            <a:endParaRPr lang="en-US" sz="105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06909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21EFD-5A51-4819-A3C2-E36FFCEBF27C}"/>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FCC27405-D960-4211-AA26-49A9EB8833E9}"/>
              </a:ext>
            </a:extLst>
          </p:cNvPr>
          <p:cNvSpPr>
            <a:spLocks noGrp="1"/>
          </p:cNvSpPr>
          <p:nvPr>
            <p:ph idx="1"/>
          </p:nvPr>
        </p:nvSpPr>
        <p:spPr/>
        <p:txBody>
          <a:bodyPr>
            <a:normAutofit lnSpcReduction="10000"/>
          </a:bodyPr>
          <a:lstStyle/>
          <a:p>
            <a:r>
              <a:rPr lang="en-US" dirty="0"/>
              <a:t>Introduction</a:t>
            </a:r>
          </a:p>
          <a:p>
            <a:r>
              <a:rPr lang="en-US" dirty="0"/>
              <a:t>Motivation </a:t>
            </a:r>
          </a:p>
          <a:p>
            <a:r>
              <a:rPr lang="en-US" dirty="0"/>
              <a:t>Literature Review</a:t>
            </a:r>
          </a:p>
          <a:p>
            <a:r>
              <a:rPr lang="en-US" dirty="0"/>
              <a:t>Methodology</a:t>
            </a:r>
          </a:p>
          <a:p>
            <a:r>
              <a:rPr lang="en-US" dirty="0"/>
              <a:t>Results</a:t>
            </a:r>
          </a:p>
          <a:p>
            <a:r>
              <a:rPr lang="en-US" dirty="0"/>
              <a:t>Future scope</a:t>
            </a:r>
          </a:p>
          <a:p>
            <a:r>
              <a:rPr lang="en-US" dirty="0"/>
              <a:t>Conclusion</a:t>
            </a:r>
          </a:p>
        </p:txBody>
      </p:sp>
    </p:spTree>
    <p:extLst>
      <p:ext uri="{BB962C8B-B14F-4D97-AF65-F5344CB8AC3E}">
        <p14:creationId xmlns:p14="http://schemas.microsoft.com/office/powerpoint/2010/main" val="188883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60A30-D956-4A12-A4BE-4C62570E72C0}"/>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4863A782-E3B4-45ED-8345-B8DE2D5F12FC}"/>
              </a:ext>
            </a:extLst>
          </p:cNvPr>
          <p:cNvSpPr>
            <a:spLocks noGrp="1"/>
          </p:cNvSpPr>
          <p:nvPr>
            <p:ph idx="1"/>
          </p:nvPr>
        </p:nvSpPr>
        <p:spPr>
          <a:xfrm>
            <a:off x="1295401" y="2556932"/>
            <a:ext cx="9601196" cy="3318936"/>
          </a:xfrm>
        </p:spPr>
        <p:txBody>
          <a:bodyPr>
            <a:normAutofit fontScale="85000" lnSpcReduction="10000"/>
          </a:bodyPr>
          <a:lstStyle/>
          <a:p>
            <a:pPr algn="just">
              <a:buFont typeface="Arial" panose="020B0604020202020204" pitchFamily="34" charset="0"/>
              <a:buChar char="•"/>
            </a:pPr>
            <a:r>
              <a:rPr lang="en-US" dirty="0"/>
              <a:t>YouTube, with over 2.7 billion active users and an extensive repository of videos, stands as a major platform for content dissemination and public engagement. The comment sections serve as a valuable source of user feedback, opinions, and sentiments, offering critical insights for content creators, marketers, and researchers. However, the vast volume and unstructured format of these comments—characterized by informal language, slang, emojis, sarcasm, and multilingual usage—present considerable challenges for manual analysis.</a:t>
            </a:r>
          </a:p>
          <a:p>
            <a:pPr algn="just">
              <a:buFont typeface="Arial" panose="020B0604020202020204" pitchFamily="34" charset="0"/>
              <a:buChar char="•"/>
            </a:pPr>
            <a:r>
              <a:rPr lang="en-US" dirty="0"/>
              <a:t>This study seeks to address the challenges of analyzing YouTube comments by evaluating and comparing the performance of various machine learning algorithms on a large, preprocessed dataset. The objective is to identify the most effective model for automated sentiment detection, thereby providing deeper insights into audience perceptions and supporting more informed content strategy decisions.</a:t>
            </a:r>
          </a:p>
        </p:txBody>
      </p:sp>
    </p:spTree>
    <p:extLst>
      <p:ext uri="{BB962C8B-B14F-4D97-AF65-F5344CB8AC3E}">
        <p14:creationId xmlns:p14="http://schemas.microsoft.com/office/powerpoint/2010/main" val="48903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D3A46-D5B8-46FC-A63E-E59A59343D01}"/>
              </a:ext>
            </a:extLst>
          </p:cNvPr>
          <p:cNvSpPr>
            <a:spLocks noGrp="1"/>
          </p:cNvSpPr>
          <p:nvPr>
            <p:ph type="title"/>
          </p:nvPr>
        </p:nvSpPr>
        <p:spPr/>
        <p:txBody>
          <a:bodyPr/>
          <a:lstStyle/>
          <a:p>
            <a:r>
              <a:rPr lang="en-US" dirty="0"/>
              <a:t>Motivation </a:t>
            </a:r>
          </a:p>
        </p:txBody>
      </p:sp>
      <p:sp>
        <p:nvSpPr>
          <p:cNvPr id="3" name="Content Placeholder 2">
            <a:extLst>
              <a:ext uri="{FF2B5EF4-FFF2-40B4-BE49-F238E27FC236}">
                <a16:creationId xmlns:a16="http://schemas.microsoft.com/office/drawing/2014/main" id="{A1F6A4DF-360A-472B-AA48-6B97CE87C64D}"/>
              </a:ext>
            </a:extLst>
          </p:cNvPr>
          <p:cNvSpPr>
            <a:spLocks noGrp="1"/>
          </p:cNvSpPr>
          <p:nvPr>
            <p:ph idx="1"/>
          </p:nvPr>
        </p:nvSpPr>
        <p:spPr/>
        <p:txBody>
          <a:bodyPr>
            <a:normAutofit/>
          </a:bodyPr>
          <a:lstStyle/>
          <a:p>
            <a:pPr algn="just">
              <a:buFont typeface="Arial" panose="020B0604020202020204" pitchFamily="34" charset="0"/>
              <a:buChar char="•"/>
            </a:pPr>
            <a:r>
              <a:rPr lang="en-US" dirty="0"/>
              <a:t>The primary objective of this research is to evaluate multiple machine learning models systematically to identify the most effective approach for sentiment classification on YouTube comment data.</a:t>
            </a:r>
          </a:p>
          <a:p>
            <a:pPr algn="just">
              <a:buFont typeface="Arial" panose="020B0604020202020204" pitchFamily="34" charset="0"/>
              <a:buChar char="•"/>
            </a:pPr>
            <a:r>
              <a:rPr lang="en-US" dirty="0"/>
              <a:t>This work has significant applications including enhancing content strategy by understanding audience emotions, enabling real-time feedback analysis through automated sentiment tracking, and improving personalization in recommendation systems.</a:t>
            </a:r>
          </a:p>
        </p:txBody>
      </p:sp>
    </p:spTree>
    <p:extLst>
      <p:ext uri="{BB962C8B-B14F-4D97-AF65-F5344CB8AC3E}">
        <p14:creationId xmlns:p14="http://schemas.microsoft.com/office/powerpoint/2010/main" val="3501498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27D9F-1974-4016-A26E-CA6D25A545D9}"/>
              </a:ext>
            </a:extLst>
          </p:cNvPr>
          <p:cNvSpPr>
            <a:spLocks noGrp="1"/>
          </p:cNvSpPr>
          <p:nvPr>
            <p:ph type="title"/>
          </p:nvPr>
        </p:nvSpPr>
        <p:spPr/>
        <p:txBody>
          <a:bodyPr/>
          <a:lstStyle/>
          <a:p>
            <a:r>
              <a:rPr lang="en-US" dirty="0"/>
              <a:t>Literature Review </a:t>
            </a:r>
          </a:p>
        </p:txBody>
      </p:sp>
      <p:sp>
        <p:nvSpPr>
          <p:cNvPr id="3" name="Content Placeholder 2">
            <a:extLst>
              <a:ext uri="{FF2B5EF4-FFF2-40B4-BE49-F238E27FC236}">
                <a16:creationId xmlns:a16="http://schemas.microsoft.com/office/drawing/2014/main" id="{148E2113-9A80-4104-AF14-BE0238AD1E52}"/>
              </a:ext>
            </a:extLst>
          </p:cNvPr>
          <p:cNvSpPr>
            <a:spLocks noGrp="1"/>
          </p:cNvSpPr>
          <p:nvPr>
            <p:ph idx="1"/>
          </p:nvPr>
        </p:nvSpPr>
        <p:spPr/>
        <p:txBody>
          <a:bodyPr>
            <a:normAutofit/>
          </a:bodyPr>
          <a:lstStyle/>
          <a:p>
            <a:pPr marL="0" indent="0">
              <a:buNone/>
            </a:pPr>
            <a:endParaRPr lang="en-US" dirty="0"/>
          </a:p>
          <a:p>
            <a:pPr marL="0" indent="0">
              <a:buNone/>
            </a:pPr>
            <a:endParaRPr lang="en-US" dirty="0"/>
          </a:p>
        </p:txBody>
      </p:sp>
      <p:graphicFrame>
        <p:nvGraphicFramePr>
          <p:cNvPr id="4" name="Table 4">
            <a:extLst>
              <a:ext uri="{FF2B5EF4-FFF2-40B4-BE49-F238E27FC236}">
                <a16:creationId xmlns:a16="http://schemas.microsoft.com/office/drawing/2014/main" id="{2844682F-803A-400B-9129-41D457AED7BB}"/>
              </a:ext>
            </a:extLst>
          </p:cNvPr>
          <p:cNvGraphicFramePr>
            <a:graphicFrameLocks noGrp="1"/>
          </p:cNvGraphicFramePr>
          <p:nvPr>
            <p:extLst>
              <p:ext uri="{D42A27DB-BD31-4B8C-83A1-F6EECF244321}">
                <p14:modId xmlns:p14="http://schemas.microsoft.com/office/powerpoint/2010/main" val="1330237036"/>
              </p:ext>
            </p:extLst>
          </p:nvPr>
        </p:nvGraphicFramePr>
        <p:xfrm>
          <a:off x="825438" y="2151231"/>
          <a:ext cx="10541122" cy="3191237"/>
        </p:xfrm>
        <a:graphic>
          <a:graphicData uri="http://schemas.openxmlformats.org/drawingml/2006/table">
            <a:tbl>
              <a:tblPr firstRow="1" bandRow="1">
                <a:tableStyleId>{93296810-A885-4BE3-A3E7-6D5BEEA58F35}</a:tableStyleId>
              </a:tblPr>
              <a:tblGrid>
                <a:gridCol w="1021274">
                  <a:extLst>
                    <a:ext uri="{9D8B030D-6E8A-4147-A177-3AD203B41FA5}">
                      <a16:colId xmlns:a16="http://schemas.microsoft.com/office/drawing/2014/main" val="2766069048"/>
                    </a:ext>
                  </a:extLst>
                </a:gridCol>
                <a:gridCol w="1518847">
                  <a:extLst>
                    <a:ext uri="{9D8B030D-6E8A-4147-A177-3AD203B41FA5}">
                      <a16:colId xmlns:a16="http://schemas.microsoft.com/office/drawing/2014/main" val="1227641121"/>
                    </a:ext>
                  </a:extLst>
                </a:gridCol>
                <a:gridCol w="3157301">
                  <a:extLst>
                    <a:ext uri="{9D8B030D-6E8A-4147-A177-3AD203B41FA5}">
                      <a16:colId xmlns:a16="http://schemas.microsoft.com/office/drawing/2014/main" val="3596200274"/>
                    </a:ext>
                  </a:extLst>
                </a:gridCol>
                <a:gridCol w="2608499">
                  <a:extLst>
                    <a:ext uri="{9D8B030D-6E8A-4147-A177-3AD203B41FA5}">
                      <a16:colId xmlns:a16="http://schemas.microsoft.com/office/drawing/2014/main" val="4196726155"/>
                    </a:ext>
                  </a:extLst>
                </a:gridCol>
                <a:gridCol w="2235201">
                  <a:extLst>
                    <a:ext uri="{9D8B030D-6E8A-4147-A177-3AD203B41FA5}">
                      <a16:colId xmlns:a16="http://schemas.microsoft.com/office/drawing/2014/main" val="175541242"/>
                    </a:ext>
                  </a:extLst>
                </a:gridCol>
              </a:tblGrid>
              <a:tr h="244267">
                <a:tc>
                  <a:txBody>
                    <a:bodyPr/>
                    <a:lstStyle/>
                    <a:p>
                      <a:pPr algn="just"/>
                      <a:r>
                        <a:rPr lang="en-US" sz="1400" dirty="0">
                          <a:latin typeface="Garamond (Body)"/>
                        </a:rPr>
                        <a:t>Reference</a:t>
                      </a:r>
                    </a:p>
                  </a:txBody>
                  <a:tcPr anchor="ctr"/>
                </a:tc>
                <a:tc>
                  <a:txBody>
                    <a:bodyPr/>
                    <a:lstStyle/>
                    <a:p>
                      <a:pPr algn="just"/>
                      <a:r>
                        <a:rPr lang="en-US" sz="1400" dirty="0">
                          <a:latin typeface="Garamond (Body)"/>
                        </a:rPr>
                        <a:t>Authors</a:t>
                      </a:r>
                    </a:p>
                  </a:txBody>
                  <a:tcPr anchor="ctr"/>
                </a:tc>
                <a:tc>
                  <a:txBody>
                    <a:bodyPr/>
                    <a:lstStyle/>
                    <a:p>
                      <a:pPr algn="just"/>
                      <a:r>
                        <a:rPr lang="en-US" sz="1400" dirty="0">
                          <a:latin typeface="Garamond (Body)"/>
                        </a:rPr>
                        <a:t>Datasets</a:t>
                      </a:r>
                    </a:p>
                  </a:txBody>
                  <a:tcPr anchor="ctr"/>
                </a:tc>
                <a:tc>
                  <a:txBody>
                    <a:bodyPr/>
                    <a:lstStyle/>
                    <a:p>
                      <a:pPr algn="just"/>
                      <a:r>
                        <a:rPr lang="en-US" sz="1400" dirty="0">
                          <a:latin typeface="Garamond (Body)"/>
                        </a:rPr>
                        <a:t>Best Performing Algorithm</a:t>
                      </a:r>
                    </a:p>
                  </a:txBody>
                  <a:tcPr anchor="ctr"/>
                </a:tc>
                <a:tc>
                  <a:txBody>
                    <a:bodyPr/>
                    <a:lstStyle/>
                    <a:p>
                      <a:pPr algn="just"/>
                      <a:r>
                        <a:rPr lang="en-US" sz="1400" dirty="0">
                          <a:latin typeface="Garamond (Body)"/>
                        </a:rPr>
                        <a:t>Best Accuracy</a:t>
                      </a:r>
                    </a:p>
                  </a:txBody>
                  <a:tcPr anchor="ctr"/>
                </a:tc>
                <a:extLst>
                  <a:ext uri="{0D108BD9-81ED-4DB2-BD59-A6C34878D82A}">
                    <a16:rowId xmlns:a16="http://schemas.microsoft.com/office/drawing/2014/main" val="3098130115"/>
                  </a:ext>
                </a:extLst>
              </a:tr>
              <a:tr h="385791">
                <a:tc>
                  <a:txBody>
                    <a:bodyPr/>
                    <a:lstStyle/>
                    <a:p>
                      <a:pPr algn="just"/>
                      <a:r>
                        <a:rPr lang="en-US" sz="1400" dirty="0">
                          <a:latin typeface="Garamond (Body)"/>
                        </a:rPr>
                        <a:t>[5]</a:t>
                      </a:r>
                    </a:p>
                  </a:txBody>
                  <a:tcPr anchor="ctr"/>
                </a:tc>
                <a:tc>
                  <a:txBody>
                    <a:bodyPr/>
                    <a:lstStyle/>
                    <a:p>
                      <a:pPr marL="0" marR="0" algn="just">
                        <a:spcBef>
                          <a:spcPts val="0"/>
                        </a:spcBef>
                        <a:spcAft>
                          <a:spcPts val="0"/>
                        </a:spcAft>
                      </a:pPr>
                      <a:r>
                        <a:rPr lang="en-US" sz="1400" u="none" kern="100" dirty="0">
                          <a:solidFill>
                            <a:srgbClr val="0D0D0D"/>
                          </a:solidFill>
                          <a:effectLst/>
                          <a:latin typeface="Garamond (Body)"/>
                          <a:ea typeface="Calibri" panose="020F0502020204030204" pitchFamily="34" charset="0"/>
                          <a:cs typeface="Times New Roman" panose="02020603050405020304" pitchFamily="18" charset="0"/>
                        </a:rPr>
                        <a:t>A Bermingham</a:t>
                      </a:r>
                      <a:r>
                        <a:rPr lang="en-US" sz="1400" u="none" kern="100" dirty="0">
                          <a:effectLst/>
                          <a:latin typeface="Garamond (Body)"/>
                          <a:ea typeface="Calibri" panose="020F0502020204030204" pitchFamily="34" charset="0"/>
                          <a:cs typeface="Times New Roman" panose="02020603050405020304" pitchFamily="18" charset="0"/>
                        </a:rPr>
                        <a:t> et al.</a:t>
                      </a:r>
                      <a:endParaRPr lang="en-US" sz="1400" u="none" kern="100" dirty="0">
                        <a:effectLst/>
                        <a:latin typeface="Garamond (Body)"/>
                        <a:ea typeface="SimSun" panose="02010600030101010101" pitchFamily="2" charset="-122"/>
                        <a:cs typeface="Times New Roman" panose="02020603050405020304" pitchFamily="18" charset="0"/>
                      </a:endParaRPr>
                    </a:p>
                  </a:txBody>
                  <a:tcPr anchor="ctr"/>
                </a:tc>
                <a:tc>
                  <a:txBody>
                    <a:bodyPr/>
                    <a:lstStyle/>
                    <a:p>
                      <a:pPr marL="0" marR="0" algn="just">
                        <a:spcBef>
                          <a:spcPts val="0"/>
                        </a:spcBef>
                        <a:spcAft>
                          <a:spcPts val="0"/>
                        </a:spcAft>
                      </a:pPr>
                      <a:r>
                        <a:rPr lang="en-US" sz="1400" kern="100" dirty="0">
                          <a:solidFill>
                            <a:srgbClr val="000000"/>
                          </a:solidFill>
                          <a:effectLst/>
                          <a:latin typeface="Garamond (Body)"/>
                          <a:ea typeface="Calibri" panose="020F0502020204030204" pitchFamily="34" charset="0"/>
                          <a:cs typeface="Times New Roman" panose="02020603050405020304" pitchFamily="18" charset="0"/>
                        </a:rPr>
                        <a:t>122,011 comments from the user profile</a:t>
                      </a:r>
                      <a:endParaRPr lang="en-US" sz="1400" kern="100" dirty="0">
                        <a:effectLst/>
                        <a:latin typeface="Garamond (Body)"/>
                        <a:ea typeface="SimSun" panose="02010600030101010101" pitchFamily="2" charset="-122"/>
                        <a:cs typeface="Times New Roman" panose="02020603050405020304" pitchFamily="18" charset="0"/>
                      </a:endParaRPr>
                    </a:p>
                  </a:txBody>
                  <a:tcPr marL="55572" marR="55572" marT="0" marB="0" anchor="ctr"/>
                </a:tc>
                <a:tc>
                  <a:txBody>
                    <a:bodyPr/>
                    <a:lstStyle/>
                    <a:p>
                      <a:pPr algn="l"/>
                      <a:r>
                        <a:rPr lang="en-US" sz="1400" dirty="0">
                          <a:latin typeface="Garamond (Body)"/>
                        </a:rPr>
                        <a:t>Lexicon-Based Sentiment Analysis using </a:t>
                      </a:r>
                      <a:r>
                        <a:rPr lang="en-US" sz="1400" dirty="0" err="1">
                          <a:latin typeface="Garamond (Body)"/>
                        </a:rPr>
                        <a:t>SentiWordNet</a:t>
                      </a:r>
                      <a:endParaRPr lang="en-US" sz="1400" dirty="0">
                        <a:latin typeface="Garamond (Body)"/>
                      </a:endParaRPr>
                    </a:p>
                  </a:txBody>
                  <a:tcPr anchor="ctr"/>
                </a:tc>
                <a:tc>
                  <a:txBody>
                    <a:bodyPr/>
                    <a:lstStyle/>
                    <a:p>
                      <a:pPr algn="l"/>
                      <a:r>
                        <a:rPr lang="en-US" sz="1400" dirty="0">
                          <a:latin typeface="Garamond (Body)"/>
                        </a:rPr>
                        <a:t>Relies on qualitative evaluation</a:t>
                      </a:r>
                    </a:p>
                  </a:txBody>
                  <a:tcPr anchor="ctr"/>
                </a:tc>
                <a:extLst>
                  <a:ext uri="{0D108BD9-81ED-4DB2-BD59-A6C34878D82A}">
                    <a16:rowId xmlns:a16="http://schemas.microsoft.com/office/drawing/2014/main" val="2177403049"/>
                  </a:ext>
                </a:extLst>
              </a:tr>
              <a:tr h="244267">
                <a:tc>
                  <a:txBody>
                    <a:bodyPr/>
                    <a:lstStyle/>
                    <a:p>
                      <a:pPr algn="just"/>
                      <a:r>
                        <a:rPr lang="en-US" sz="1400" dirty="0">
                          <a:latin typeface="Garamond (Body)"/>
                        </a:rPr>
                        <a:t>[7]</a:t>
                      </a:r>
                    </a:p>
                  </a:txBody>
                  <a:tcPr anchor="ctr"/>
                </a:tc>
                <a:tc>
                  <a:txBody>
                    <a:bodyPr/>
                    <a:lstStyle/>
                    <a:p>
                      <a:pPr algn="just"/>
                      <a:r>
                        <a:rPr lang="en-US" sz="1400" u="none" kern="100" dirty="0">
                          <a:solidFill>
                            <a:srgbClr val="0D0D0D"/>
                          </a:solidFill>
                          <a:effectLst/>
                          <a:latin typeface="Garamond (Body)"/>
                          <a:ea typeface="Calibri" panose="020F0502020204030204" pitchFamily="34" charset="0"/>
                          <a:cs typeface="Times New Roman" panose="02020603050405020304" pitchFamily="18" charset="0"/>
                        </a:rPr>
                        <a:t>A Bessi</a:t>
                      </a:r>
                      <a:r>
                        <a:rPr lang="en-US" sz="1400" u="none" kern="100" dirty="0">
                          <a:effectLst/>
                          <a:latin typeface="Garamond (Body)"/>
                          <a:ea typeface="Calibri" panose="020F0502020204030204" pitchFamily="34" charset="0"/>
                          <a:cs typeface="Times New Roman" panose="02020603050405020304" pitchFamily="18" charset="0"/>
                        </a:rPr>
                        <a:t> et al. </a:t>
                      </a:r>
                      <a:endParaRPr lang="en-US" sz="1400" u="none" dirty="0">
                        <a:latin typeface="Garamond (Body)"/>
                      </a:endParaRPr>
                    </a:p>
                  </a:txBody>
                  <a:tcPr anchor="ctr"/>
                </a:tc>
                <a:tc>
                  <a:txBody>
                    <a:bodyPr/>
                    <a:lstStyle/>
                    <a:p>
                      <a:pPr marL="0" marR="0" algn="just">
                        <a:spcBef>
                          <a:spcPts val="0"/>
                        </a:spcBef>
                        <a:spcAft>
                          <a:spcPts val="0"/>
                        </a:spcAft>
                      </a:pPr>
                      <a:r>
                        <a:rPr lang="en-US" sz="1400" kern="100">
                          <a:solidFill>
                            <a:srgbClr val="000000"/>
                          </a:solidFill>
                          <a:effectLst/>
                          <a:latin typeface="Garamond (Body)"/>
                          <a:ea typeface="Calibri" panose="020F0502020204030204" pitchFamily="34" charset="0"/>
                          <a:cs typeface="Times New Roman" panose="02020603050405020304" pitchFamily="18" charset="0"/>
                        </a:rPr>
                        <a:t>17,452 YouTube videos and 21,077 Facebook posts</a:t>
                      </a:r>
                      <a:endParaRPr lang="en-US" sz="1400" kern="100">
                        <a:effectLst/>
                        <a:latin typeface="Garamond (Body)"/>
                        <a:ea typeface="SimSun" panose="02010600030101010101" pitchFamily="2" charset="-122"/>
                        <a:cs typeface="Times New Roman" panose="02020603050405020304" pitchFamily="18" charset="0"/>
                      </a:endParaRPr>
                    </a:p>
                  </a:txBody>
                  <a:tcPr marL="55572" marR="55572" marT="0" marB="0" anchor="ctr"/>
                </a:tc>
                <a:tc>
                  <a:txBody>
                    <a:bodyPr/>
                    <a:lstStyle/>
                    <a:p>
                      <a:pPr algn="l"/>
                      <a:r>
                        <a:rPr lang="en-US" sz="1400" dirty="0">
                          <a:latin typeface="Garamond (Body)"/>
                        </a:rPr>
                        <a:t>Multinomial Logistic Model</a:t>
                      </a:r>
                    </a:p>
                  </a:txBody>
                  <a:tcPr anchor="ctr"/>
                </a:tc>
                <a:tc>
                  <a:txBody>
                    <a:bodyPr/>
                    <a:lstStyle/>
                    <a:p>
                      <a:pPr algn="just"/>
                      <a:r>
                        <a:rPr lang="en-US" sz="1400" dirty="0">
                          <a:latin typeface="Garamond (Body)"/>
                        </a:rPr>
                        <a:t>80%</a:t>
                      </a:r>
                    </a:p>
                  </a:txBody>
                  <a:tcPr anchor="ctr"/>
                </a:tc>
                <a:extLst>
                  <a:ext uri="{0D108BD9-81ED-4DB2-BD59-A6C34878D82A}">
                    <a16:rowId xmlns:a16="http://schemas.microsoft.com/office/drawing/2014/main" val="2789548346"/>
                  </a:ext>
                </a:extLst>
              </a:tr>
              <a:tr h="792743">
                <a:tc>
                  <a:txBody>
                    <a:bodyPr/>
                    <a:lstStyle/>
                    <a:p>
                      <a:pPr algn="just"/>
                      <a:r>
                        <a:rPr lang="en-US" sz="1400" dirty="0">
                          <a:latin typeface="Garamond (Body)"/>
                        </a:rPr>
                        <a:t>[8]</a:t>
                      </a:r>
                    </a:p>
                  </a:txBody>
                  <a:tcPr anchor="ctr"/>
                </a:tc>
                <a:tc>
                  <a:txBody>
                    <a:bodyPr/>
                    <a:lstStyle/>
                    <a:p>
                      <a:pPr algn="just"/>
                      <a:r>
                        <a:rPr lang="en-US" sz="1400" u="none" kern="100" dirty="0">
                          <a:solidFill>
                            <a:srgbClr val="0D0D0D"/>
                          </a:solidFill>
                          <a:effectLst/>
                          <a:latin typeface="Garamond (Body)"/>
                          <a:ea typeface="Calibri" panose="020F0502020204030204" pitchFamily="34" charset="0"/>
                          <a:cs typeface="Times New Roman" panose="02020603050405020304" pitchFamily="18" charset="0"/>
                        </a:rPr>
                        <a:t>C </a:t>
                      </a:r>
                      <a:r>
                        <a:rPr lang="en-US" sz="1400" u="none" kern="100" dirty="0" err="1">
                          <a:solidFill>
                            <a:srgbClr val="0D0D0D"/>
                          </a:solidFill>
                          <a:effectLst/>
                          <a:latin typeface="Garamond (Body)"/>
                          <a:ea typeface="Calibri" panose="020F0502020204030204" pitchFamily="34" charset="0"/>
                          <a:cs typeface="Times New Roman" panose="02020603050405020304" pitchFamily="18" charset="0"/>
                        </a:rPr>
                        <a:t>Dhaoui</a:t>
                      </a:r>
                      <a:r>
                        <a:rPr lang="en-US" sz="1400" u="none" kern="100" dirty="0">
                          <a:effectLst/>
                          <a:latin typeface="Garamond (Body)"/>
                          <a:ea typeface="Calibri" panose="020F0502020204030204" pitchFamily="34" charset="0"/>
                          <a:cs typeface="Times New Roman" panose="02020603050405020304" pitchFamily="18" charset="0"/>
                        </a:rPr>
                        <a:t> et al. </a:t>
                      </a:r>
                      <a:endParaRPr lang="en-US" sz="1400" u="none" dirty="0">
                        <a:latin typeface="Garamond (Body)"/>
                      </a:endParaRPr>
                    </a:p>
                  </a:txBody>
                  <a:tcPr anchor="ctr"/>
                </a:tc>
                <a:tc>
                  <a:txBody>
                    <a:bodyPr/>
                    <a:lstStyle/>
                    <a:p>
                      <a:pPr marL="0" marR="0" algn="just">
                        <a:spcBef>
                          <a:spcPts val="0"/>
                        </a:spcBef>
                        <a:spcAft>
                          <a:spcPts val="0"/>
                        </a:spcAft>
                      </a:pPr>
                      <a:r>
                        <a:rPr lang="en-US" sz="1400" kern="100" dirty="0">
                          <a:solidFill>
                            <a:srgbClr val="000000"/>
                          </a:solidFill>
                          <a:effectLst/>
                          <a:latin typeface="Garamond (Body)"/>
                          <a:ea typeface="Calibri" panose="020F0502020204030204" pitchFamily="34" charset="0"/>
                          <a:cs typeface="Times New Roman" panose="02020603050405020304" pitchFamily="18" charset="0"/>
                        </a:rPr>
                        <a:t>850 top consumer-generated comments from 83 luxury fashion brands</a:t>
                      </a:r>
                      <a:endParaRPr lang="en-US" sz="1400" kern="100" dirty="0">
                        <a:effectLst/>
                        <a:latin typeface="Garamond (Body)"/>
                        <a:ea typeface="SimSun" panose="02010600030101010101" pitchFamily="2" charset="-122"/>
                        <a:cs typeface="Times New Roman" panose="02020603050405020304" pitchFamily="18" charset="0"/>
                      </a:endParaRPr>
                    </a:p>
                  </a:txBody>
                  <a:tcPr marL="55572" marR="55572" marT="0" marB="0" anchor="ctr"/>
                </a:tc>
                <a:tc>
                  <a:txBody>
                    <a:bodyPr/>
                    <a:lstStyle/>
                    <a:p>
                      <a:pPr algn="l"/>
                      <a:r>
                        <a:rPr lang="en-US" sz="1400" dirty="0">
                          <a:latin typeface="Garamond (Body)"/>
                        </a:rPr>
                        <a:t>Lexicon-Based Approach using LIWC2015 and Machine Learning Approach using the </a:t>
                      </a:r>
                      <a:r>
                        <a:rPr lang="en-US" sz="1400" dirty="0" err="1">
                          <a:latin typeface="Garamond (Body)"/>
                        </a:rPr>
                        <a:t>RTextTools</a:t>
                      </a:r>
                      <a:r>
                        <a:rPr lang="en-US" sz="1400" dirty="0">
                          <a:latin typeface="Garamond (Body)"/>
                        </a:rPr>
                        <a:t> package</a:t>
                      </a:r>
                    </a:p>
                  </a:txBody>
                  <a:tcPr anchor="ctr"/>
                </a:tc>
                <a:tc>
                  <a:txBody>
                    <a:bodyPr/>
                    <a:lstStyle/>
                    <a:p>
                      <a:pPr algn="just"/>
                      <a:r>
                        <a:rPr lang="en-US" sz="1400" dirty="0">
                          <a:latin typeface="Garamond (Body)"/>
                        </a:rPr>
                        <a:t>F-score:</a:t>
                      </a:r>
                    </a:p>
                    <a:p>
                      <a:pPr algn="just"/>
                      <a:r>
                        <a:rPr lang="en-US" sz="1400" dirty="0">
                          <a:latin typeface="Garamond (Body)"/>
                        </a:rPr>
                        <a:t>Positive Sentiment = 0.83</a:t>
                      </a:r>
                    </a:p>
                    <a:p>
                      <a:pPr algn="just"/>
                      <a:r>
                        <a:rPr lang="en-US" sz="1400" dirty="0">
                          <a:latin typeface="Garamond (Body)"/>
                        </a:rPr>
                        <a:t>Negative Sentiment = ~0.46</a:t>
                      </a:r>
                    </a:p>
                    <a:p>
                      <a:pPr algn="just"/>
                      <a:endParaRPr lang="en-US" sz="1400" dirty="0">
                        <a:latin typeface="Garamond (Body)"/>
                      </a:endParaRPr>
                    </a:p>
                  </a:txBody>
                  <a:tcPr anchor="ctr"/>
                </a:tc>
                <a:extLst>
                  <a:ext uri="{0D108BD9-81ED-4DB2-BD59-A6C34878D82A}">
                    <a16:rowId xmlns:a16="http://schemas.microsoft.com/office/drawing/2014/main" val="1636289531"/>
                  </a:ext>
                </a:extLst>
              </a:tr>
              <a:tr h="569957">
                <a:tc>
                  <a:txBody>
                    <a:bodyPr/>
                    <a:lstStyle/>
                    <a:p>
                      <a:pPr algn="just"/>
                      <a:r>
                        <a:rPr lang="en-US" sz="1400" dirty="0">
                          <a:latin typeface="Garamond (Body)"/>
                        </a:rPr>
                        <a:t>[10]</a:t>
                      </a:r>
                    </a:p>
                  </a:txBody>
                  <a:tcPr anchor="ctr"/>
                </a:tc>
                <a:tc>
                  <a:txBody>
                    <a:bodyPr/>
                    <a:lstStyle/>
                    <a:p>
                      <a:pPr algn="just"/>
                      <a:r>
                        <a:rPr lang="en-US" sz="1400" kern="100" dirty="0">
                          <a:solidFill>
                            <a:srgbClr val="000000"/>
                          </a:solidFill>
                          <a:effectLst/>
                          <a:latin typeface="Garamond (Body)"/>
                          <a:ea typeface="Calibri" panose="020F0502020204030204" pitchFamily="34" charset="0"/>
                          <a:cs typeface="Times New Roman" panose="02020603050405020304" pitchFamily="18" charset="0"/>
                        </a:rPr>
                        <a:t>AAL Cunha et al. </a:t>
                      </a:r>
                      <a:endParaRPr lang="es-ES" sz="1400" dirty="0">
                        <a:latin typeface="Garamond (Body)"/>
                      </a:endParaRPr>
                    </a:p>
                  </a:txBody>
                  <a:tcPr anchor="ctr"/>
                </a:tc>
                <a:tc>
                  <a:txBody>
                    <a:bodyPr/>
                    <a:lstStyle/>
                    <a:p>
                      <a:pPr marL="0" marR="0" algn="just">
                        <a:spcBef>
                          <a:spcPts val="0"/>
                        </a:spcBef>
                        <a:spcAft>
                          <a:spcPts val="0"/>
                        </a:spcAft>
                      </a:pPr>
                      <a:r>
                        <a:rPr lang="en-US" sz="1400" kern="100">
                          <a:solidFill>
                            <a:srgbClr val="000000"/>
                          </a:solidFill>
                          <a:effectLst/>
                          <a:latin typeface="Garamond (Body)"/>
                          <a:ea typeface="Calibri" panose="020F0502020204030204" pitchFamily="34" charset="0"/>
                          <a:cs typeface="Times New Roman" panose="02020603050405020304" pitchFamily="18" charset="0"/>
                        </a:rPr>
                        <a:t>1,000 comments from YouTube </a:t>
                      </a:r>
                      <a:endParaRPr lang="en-US" sz="1400" kern="100">
                        <a:effectLst/>
                        <a:latin typeface="Garamond (Body)"/>
                        <a:ea typeface="SimSun" panose="02010600030101010101" pitchFamily="2" charset="-122"/>
                        <a:cs typeface="Times New Roman" panose="02020603050405020304" pitchFamily="18" charset="0"/>
                      </a:endParaRPr>
                    </a:p>
                  </a:txBody>
                  <a:tcPr marL="55572" marR="55572" marT="0" marB="0" anchor="ctr"/>
                </a:tc>
                <a:tc>
                  <a:txBody>
                    <a:bodyPr/>
                    <a:lstStyle/>
                    <a:p>
                      <a:pPr algn="l"/>
                      <a:r>
                        <a:rPr lang="en-US" sz="1400" dirty="0">
                          <a:latin typeface="Garamond (Body)"/>
                        </a:rPr>
                        <a:t>Deep Neural Network Model</a:t>
                      </a:r>
                    </a:p>
                  </a:txBody>
                  <a:tcPr anchor="ctr"/>
                </a:tc>
                <a:tc>
                  <a:txBody>
                    <a:bodyPr/>
                    <a:lstStyle/>
                    <a:p>
                      <a:pPr algn="just"/>
                      <a:r>
                        <a:rPr lang="en-US" sz="1400" dirty="0">
                          <a:latin typeface="Garamond (Body)"/>
                        </a:rPr>
                        <a:t>Category 1, Video 1 = 84% test Accuracy</a:t>
                      </a:r>
                    </a:p>
                  </a:txBody>
                  <a:tcPr anchor="ctr"/>
                </a:tc>
                <a:extLst>
                  <a:ext uri="{0D108BD9-81ED-4DB2-BD59-A6C34878D82A}">
                    <a16:rowId xmlns:a16="http://schemas.microsoft.com/office/drawing/2014/main" val="679923098"/>
                  </a:ext>
                </a:extLst>
              </a:tr>
              <a:tr h="244267">
                <a:tc>
                  <a:txBody>
                    <a:bodyPr/>
                    <a:lstStyle/>
                    <a:p>
                      <a:pPr algn="just"/>
                      <a:r>
                        <a:rPr lang="en-US" sz="1400" dirty="0">
                          <a:latin typeface="Garamond (Body)"/>
                        </a:rPr>
                        <a:t>[13]</a:t>
                      </a:r>
                    </a:p>
                  </a:txBody>
                  <a:tcPr anchor="ctr"/>
                </a:tc>
                <a:tc>
                  <a:txBody>
                    <a:bodyPr/>
                    <a:lstStyle/>
                    <a:p>
                      <a:pPr algn="just"/>
                      <a:r>
                        <a:rPr lang="en-US" sz="1400" u="none" kern="100" dirty="0">
                          <a:solidFill>
                            <a:srgbClr val="000000"/>
                          </a:solidFill>
                          <a:effectLst/>
                          <a:latin typeface="Garamond (Body)"/>
                          <a:ea typeface="Calibri" panose="020F0502020204030204" pitchFamily="34" charset="0"/>
                          <a:cs typeface="Times New Roman" panose="02020603050405020304" pitchFamily="18" charset="0"/>
                        </a:rPr>
                        <a:t>R Singh et al</a:t>
                      </a:r>
                      <a:endParaRPr lang="en-US" sz="1400" u="none" dirty="0">
                        <a:latin typeface="Garamond (Body)"/>
                      </a:endParaRPr>
                    </a:p>
                  </a:txBody>
                  <a:tcPr anchor="ctr"/>
                </a:tc>
                <a:tc>
                  <a:txBody>
                    <a:bodyPr/>
                    <a:lstStyle/>
                    <a:p>
                      <a:pPr marL="0" marR="0" algn="just">
                        <a:lnSpc>
                          <a:spcPct val="150000"/>
                        </a:lnSpc>
                        <a:spcBef>
                          <a:spcPts val="0"/>
                        </a:spcBef>
                        <a:spcAft>
                          <a:spcPts val="0"/>
                        </a:spcAft>
                      </a:pPr>
                      <a:r>
                        <a:rPr lang="en-US" sz="1400" kern="100" dirty="0">
                          <a:solidFill>
                            <a:srgbClr val="000000"/>
                          </a:solidFill>
                          <a:effectLst/>
                          <a:latin typeface="Garamond (Body)"/>
                          <a:ea typeface="Calibri" panose="020F0502020204030204" pitchFamily="34" charset="0"/>
                          <a:cs typeface="Times New Roman" panose="02020603050405020304" pitchFamily="18" charset="0"/>
                        </a:rPr>
                        <a:t>1500 citation sentences</a:t>
                      </a:r>
                      <a:endParaRPr lang="en-US" sz="1400" kern="100" dirty="0">
                        <a:effectLst/>
                        <a:latin typeface="Garamond (Body)"/>
                        <a:ea typeface="SimSun" panose="02010600030101010101" pitchFamily="2" charset="-122"/>
                        <a:cs typeface="Times New Roman" panose="02020603050405020304" pitchFamily="18" charset="0"/>
                      </a:endParaRPr>
                    </a:p>
                  </a:txBody>
                  <a:tcPr marL="55572" marR="55572" marT="0" marB="0" anchor="ctr"/>
                </a:tc>
                <a:tc>
                  <a:txBody>
                    <a:bodyPr/>
                    <a:lstStyle/>
                    <a:p>
                      <a:pPr algn="l"/>
                      <a:r>
                        <a:rPr lang="en-US" sz="1400" dirty="0">
                          <a:latin typeface="Garamond (Body)"/>
                        </a:rPr>
                        <a:t>SVM</a:t>
                      </a:r>
                    </a:p>
                  </a:txBody>
                  <a:tcPr anchor="ctr"/>
                </a:tc>
                <a:tc>
                  <a:txBody>
                    <a:bodyPr/>
                    <a:lstStyle/>
                    <a:p>
                      <a:pPr marL="0" marR="0" lvl="0" algn="just">
                        <a:buNone/>
                      </a:pPr>
                      <a:r>
                        <a:rPr lang="en-US" sz="1400" dirty="0">
                          <a:effectLst/>
                          <a:latin typeface="Garamond (Body)"/>
                          <a:ea typeface="SimSun" panose="02010600030101010101" pitchFamily="2" charset="-122"/>
                        </a:rPr>
                        <a:t>micro-F = 87%</a:t>
                      </a:r>
                    </a:p>
                    <a:p>
                      <a:pPr marL="0" marR="0" lvl="0" algn="just">
                        <a:buNone/>
                      </a:pPr>
                      <a:r>
                        <a:rPr lang="en-US" sz="1400" dirty="0">
                          <a:effectLst/>
                          <a:latin typeface="Garamond (Body)"/>
                          <a:ea typeface="SimSun" panose="02010600030101010101" pitchFamily="2" charset="-122"/>
                        </a:rPr>
                        <a:t>macro-F = 49%</a:t>
                      </a:r>
                    </a:p>
                  </a:txBody>
                  <a:tcPr marL="68580" marR="68580" marT="0" marB="0"/>
                </a:tc>
                <a:extLst>
                  <a:ext uri="{0D108BD9-81ED-4DB2-BD59-A6C34878D82A}">
                    <a16:rowId xmlns:a16="http://schemas.microsoft.com/office/drawing/2014/main" val="693571461"/>
                  </a:ext>
                </a:extLst>
              </a:tr>
            </a:tbl>
          </a:graphicData>
        </a:graphic>
      </p:graphicFrame>
    </p:spTree>
    <p:extLst>
      <p:ext uri="{BB962C8B-B14F-4D97-AF65-F5344CB8AC3E}">
        <p14:creationId xmlns:p14="http://schemas.microsoft.com/office/powerpoint/2010/main" val="1359484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p:txBody>
          <a:bodyPr/>
          <a:lstStyle/>
          <a:p>
            <a:r>
              <a:rPr lang="en-US" dirty="0"/>
              <a:t>Methodology</a:t>
            </a:r>
          </a:p>
        </p:txBody>
      </p:sp>
      <p:pic>
        <p:nvPicPr>
          <p:cNvPr id="14" name="Content Placeholder 13" descr="A black background with white dots with Marfa lights in the background&#10;&#10;AI-generated content may be incorrect.">
            <a:extLst>
              <a:ext uri="{FF2B5EF4-FFF2-40B4-BE49-F238E27FC236}">
                <a16:creationId xmlns:a16="http://schemas.microsoft.com/office/drawing/2014/main" id="{BE9375E6-993E-6DFF-1101-DF75A9134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1230" y="2557463"/>
            <a:ext cx="6589540" cy="3317875"/>
          </a:xfrm>
        </p:spPr>
      </p:pic>
    </p:spTree>
    <p:extLst>
      <p:ext uri="{BB962C8B-B14F-4D97-AF65-F5344CB8AC3E}">
        <p14:creationId xmlns:p14="http://schemas.microsoft.com/office/powerpoint/2010/main" val="2522150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EFE4-B735-42B2-B85B-96731A077C1E}"/>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B97BB4FC-3580-49E1-97DB-5CADAECA5C6C}"/>
              </a:ext>
            </a:extLst>
          </p:cNvPr>
          <p:cNvSpPr>
            <a:spLocks noGrp="1"/>
          </p:cNvSpPr>
          <p:nvPr>
            <p:ph idx="1"/>
          </p:nvPr>
        </p:nvSpPr>
        <p:spPr/>
        <p:txBody>
          <a:bodyPr>
            <a:normAutofit/>
          </a:bodyPr>
          <a:lstStyle/>
          <a:p>
            <a:pPr algn="just"/>
            <a:r>
              <a:rPr lang="en-US" b="1" dirty="0">
                <a:latin typeface="+mj-lt"/>
              </a:rPr>
              <a:t>Data Collection: </a:t>
            </a:r>
            <a:r>
              <a:rPr lang="en-US" dirty="0">
                <a:latin typeface="+mj-lt"/>
              </a:rPr>
              <a:t>Gathered 18,408 labeled </a:t>
            </a:r>
          </a:p>
          <a:p>
            <a:pPr marL="0" indent="0" algn="just">
              <a:buNone/>
            </a:pPr>
            <a:r>
              <a:rPr lang="en-US" dirty="0">
                <a:latin typeface="+mj-lt"/>
              </a:rPr>
              <a:t>YouTube comments from Kaggle, distributed</a:t>
            </a:r>
          </a:p>
          <a:p>
            <a:pPr marL="0" indent="0" algn="just">
              <a:buNone/>
            </a:pPr>
            <a:r>
              <a:rPr lang="en-US" dirty="0">
                <a:latin typeface="+mj-lt"/>
              </a:rPr>
              <a:t>as Positive (11,432), Neutral (4,638), and</a:t>
            </a:r>
          </a:p>
          <a:p>
            <a:pPr marL="0" indent="0" algn="just">
              <a:buNone/>
            </a:pPr>
            <a:r>
              <a:rPr lang="en-US" dirty="0">
                <a:latin typeface="+mj-lt"/>
              </a:rPr>
              <a:t>Negative (2,338) sentiments. </a:t>
            </a:r>
          </a:p>
          <a:p>
            <a:pPr lvl="1"/>
            <a:endParaRPr lang="en-US" dirty="0"/>
          </a:p>
          <a:p>
            <a:endParaRPr lang="en-US" dirty="0"/>
          </a:p>
        </p:txBody>
      </p:sp>
      <p:pic>
        <p:nvPicPr>
          <p:cNvPr id="5" name="Picture 4">
            <a:extLst>
              <a:ext uri="{FF2B5EF4-FFF2-40B4-BE49-F238E27FC236}">
                <a16:creationId xmlns:a16="http://schemas.microsoft.com/office/drawing/2014/main" id="{A77768D6-4BB8-7AB5-CEBF-5B2D8AAC4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295" y="2439646"/>
            <a:ext cx="3944302" cy="3436222"/>
          </a:xfrm>
          <a:prstGeom prst="rect">
            <a:avLst/>
          </a:prstGeom>
        </p:spPr>
      </p:pic>
    </p:spTree>
    <p:extLst>
      <p:ext uri="{BB962C8B-B14F-4D97-AF65-F5344CB8AC3E}">
        <p14:creationId xmlns:p14="http://schemas.microsoft.com/office/powerpoint/2010/main" val="1212566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A54BE-F9B9-E0B7-4F7C-C45E373B19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0A965-56D7-656A-94DA-51DE540E3D89}"/>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D0F4FD16-D5B7-C0E4-C29F-7A1A739ACFD6}"/>
              </a:ext>
            </a:extLst>
          </p:cNvPr>
          <p:cNvSpPr>
            <a:spLocks noGrp="1"/>
          </p:cNvSpPr>
          <p:nvPr>
            <p:ph idx="1"/>
          </p:nvPr>
        </p:nvSpPr>
        <p:spPr/>
        <p:txBody>
          <a:bodyPr>
            <a:normAutofit/>
          </a:bodyPr>
          <a:lstStyle/>
          <a:p>
            <a:pPr algn="just"/>
            <a:r>
              <a:rPr lang="en-US" b="1" dirty="0">
                <a:latin typeface="+mj-lt"/>
              </a:rPr>
              <a:t>Preprocessing:</a:t>
            </a:r>
            <a:r>
              <a:rPr lang="en-US" dirty="0">
                <a:latin typeface="+mj-lt"/>
              </a:rPr>
              <a:t> Involves— </a:t>
            </a:r>
          </a:p>
          <a:p>
            <a:pPr lvl="1" algn="just"/>
            <a:r>
              <a:rPr lang="en-US" dirty="0">
                <a:latin typeface="+mj-lt"/>
              </a:rPr>
              <a:t>Removal of </a:t>
            </a:r>
            <a:r>
              <a:rPr lang="en-US" dirty="0" err="1">
                <a:latin typeface="+mj-lt"/>
              </a:rPr>
              <a:t>stopwords</a:t>
            </a:r>
            <a:r>
              <a:rPr lang="en-US" dirty="0">
                <a:latin typeface="+mj-lt"/>
              </a:rPr>
              <a:t>, </a:t>
            </a:r>
          </a:p>
          <a:p>
            <a:pPr lvl="1" algn="just"/>
            <a:r>
              <a:rPr lang="en-US" dirty="0">
                <a:latin typeface="+mj-lt"/>
              </a:rPr>
              <a:t>Noise reduction, </a:t>
            </a:r>
          </a:p>
          <a:p>
            <a:pPr lvl="1" algn="just"/>
            <a:r>
              <a:rPr lang="en-US" dirty="0">
                <a:latin typeface="+mj-lt"/>
              </a:rPr>
              <a:t>Lemmatization</a:t>
            </a:r>
          </a:p>
          <a:p>
            <a:pPr lvl="1" algn="just"/>
            <a:r>
              <a:rPr lang="en-US" dirty="0">
                <a:latin typeface="+mj-lt"/>
              </a:rPr>
              <a:t>Feature extraction via Term Frequency-Inverse Document Frequency (TF-IDF).</a:t>
            </a:r>
          </a:p>
          <a:p>
            <a:pPr lvl="1" algn="just"/>
            <a:r>
              <a:rPr lang="en-US" dirty="0">
                <a:latin typeface="+mj-lt"/>
              </a:rPr>
              <a:t>SMOTE is applied to mitigate imbalance by synthetically augmenting underrepresented classes.</a:t>
            </a:r>
          </a:p>
          <a:p>
            <a:pPr lvl="1"/>
            <a:endParaRPr lang="en-US" dirty="0"/>
          </a:p>
          <a:p>
            <a:endParaRPr lang="en-US" dirty="0"/>
          </a:p>
        </p:txBody>
      </p:sp>
    </p:spTree>
    <p:extLst>
      <p:ext uri="{BB962C8B-B14F-4D97-AF65-F5344CB8AC3E}">
        <p14:creationId xmlns:p14="http://schemas.microsoft.com/office/powerpoint/2010/main" val="702684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D5A5-72DF-C52B-809D-D751DC26D9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FD03C-CBD5-AF87-4E76-30AEF581146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CC99BBE-5690-B85C-1E56-A946ABFA5F3A}"/>
              </a:ext>
            </a:extLst>
          </p:cNvPr>
          <p:cNvSpPr>
            <a:spLocks noGrp="1"/>
          </p:cNvSpPr>
          <p:nvPr>
            <p:ph idx="1"/>
          </p:nvPr>
        </p:nvSpPr>
        <p:spPr/>
        <p:txBody>
          <a:bodyPr>
            <a:normAutofit fontScale="77500" lnSpcReduction="20000"/>
          </a:bodyPr>
          <a:lstStyle/>
          <a:p>
            <a:pPr algn="just"/>
            <a:r>
              <a:rPr lang="en-US" b="1" dirty="0">
                <a:latin typeface="+mj-lt"/>
              </a:rPr>
              <a:t>Model Training: </a:t>
            </a:r>
            <a:r>
              <a:rPr lang="en-US" dirty="0">
                <a:latin typeface="+mj-lt"/>
              </a:rPr>
              <a:t>Trained seven well-established classifiers— </a:t>
            </a:r>
          </a:p>
          <a:p>
            <a:pPr lvl="1" algn="just"/>
            <a:r>
              <a:rPr lang="en-US" dirty="0">
                <a:latin typeface="+mj-lt"/>
              </a:rPr>
              <a:t>Logistic Regression</a:t>
            </a:r>
          </a:p>
          <a:p>
            <a:pPr lvl="1" algn="just"/>
            <a:r>
              <a:rPr lang="en-US" dirty="0">
                <a:latin typeface="+mj-lt"/>
              </a:rPr>
              <a:t>Decision Tree</a:t>
            </a:r>
          </a:p>
          <a:p>
            <a:pPr lvl="1" algn="just"/>
            <a:r>
              <a:rPr lang="en-US" dirty="0">
                <a:latin typeface="+mj-lt"/>
              </a:rPr>
              <a:t>Random Forest</a:t>
            </a:r>
          </a:p>
          <a:p>
            <a:pPr lvl="1" algn="just"/>
            <a:r>
              <a:rPr lang="en-US" dirty="0">
                <a:latin typeface="+mj-lt"/>
              </a:rPr>
              <a:t>Support Vector Machine </a:t>
            </a:r>
          </a:p>
          <a:p>
            <a:pPr lvl="1" algn="just"/>
            <a:r>
              <a:rPr lang="en-US" dirty="0">
                <a:latin typeface="+mj-lt"/>
              </a:rPr>
              <a:t>Naïve Bayes</a:t>
            </a:r>
          </a:p>
          <a:p>
            <a:pPr lvl="1" algn="just"/>
            <a:r>
              <a:rPr lang="en-US" dirty="0" err="1">
                <a:latin typeface="+mj-lt"/>
              </a:rPr>
              <a:t>XGBoost</a:t>
            </a:r>
            <a:endParaRPr lang="en-US" dirty="0">
              <a:latin typeface="+mj-lt"/>
            </a:endParaRPr>
          </a:p>
          <a:p>
            <a:pPr lvl="1" algn="just"/>
            <a:r>
              <a:rPr lang="en-US" dirty="0" err="1">
                <a:latin typeface="+mj-lt"/>
              </a:rPr>
              <a:t>LightGBM</a:t>
            </a:r>
            <a:r>
              <a:rPr lang="en-US" dirty="0">
                <a:latin typeface="+mj-lt"/>
              </a:rPr>
              <a:t> </a:t>
            </a:r>
          </a:p>
          <a:p>
            <a:pPr algn="just"/>
            <a:r>
              <a:rPr lang="en-US" altLang="en-US" b="1" dirty="0">
                <a:latin typeface="+mj-lt"/>
              </a:rPr>
              <a:t>Evaluation: </a:t>
            </a:r>
            <a:r>
              <a:rPr lang="en-US" altLang="en-US" dirty="0">
                <a:latin typeface="+mj-lt"/>
              </a:rPr>
              <a:t>Performance assessed by precision, recall, F1-score, and overall accuracy metrics to comprehensively quantify classification effectiveness.</a:t>
            </a:r>
          </a:p>
          <a:p>
            <a:pPr lvl="1"/>
            <a:endParaRPr lang="en-US" dirty="0"/>
          </a:p>
          <a:p>
            <a:endParaRPr lang="en-US" dirty="0"/>
          </a:p>
        </p:txBody>
      </p:sp>
    </p:spTree>
    <p:extLst>
      <p:ext uri="{BB962C8B-B14F-4D97-AF65-F5344CB8AC3E}">
        <p14:creationId xmlns:p14="http://schemas.microsoft.com/office/powerpoint/2010/main" val="10029022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425</TotalTime>
  <Words>1783</Words>
  <Application>Microsoft Office PowerPoint</Application>
  <PresentationFormat>Widescreen</PresentationFormat>
  <Paragraphs>191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Garamond</vt:lpstr>
      <vt:lpstr>Garamond (Body)</vt:lpstr>
      <vt:lpstr>Times New Roman</vt:lpstr>
      <vt:lpstr>Organic</vt:lpstr>
      <vt:lpstr>Sentiment Analysis of YouTube Comments: A  Comprehensive Study of Machine Learning Models Paper ID: 5500</vt:lpstr>
      <vt:lpstr>Contents</vt:lpstr>
      <vt:lpstr>Introduction</vt:lpstr>
      <vt:lpstr>Motivation </vt:lpstr>
      <vt:lpstr>Literature Review </vt:lpstr>
      <vt:lpstr>Methodology</vt:lpstr>
      <vt:lpstr>Methodology</vt:lpstr>
      <vt:lpstr>Methodology</vt:lpstr>
      <vt:lpstr>Methodology</vt:lpstr>
      <vt:lpstr>Methodology</vt:lpstr>
      <vt:lpstr>Results</vt:lpstr>
      <vt:lpstr>Result</vt:lpstr>
      <vt:lpstr>Result</vt:lpstr>
      <vt:lpstr>Result</vt:lpstr>
      <vt:lpstr>Future Scope</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Evaluation of Bangladeshi License Plate Detection Using Various YOLO Models</dc:title>
  <dc:creator>DCL</dc:creator>
  <cp:lastModifiedBy>Nafin Ahmed</cp:lastModifiedBy>
  <cp:revision>31</cp:revision>
  <dcterms:created xsi:type="dcterms:W3CDTF">2024-06-24T03:40:47Z</dcterms:created>
  <dcterms:modified xsi:type="dcterms:W3CDTF">2025-07-07T17:56:05Z</dcterms:modified>
</cp:coreProperties>
</file>