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7432000"/>
  <p:notesSz cx="6858000" cy="9144000"/>
  <p:defaultTextStyle>
    <a:defPPr>
      <a:defRPr lang="en-US"/>
    </a:defPPr>
    <a:lvl1pPr marL="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172428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9"/>
    <p:restoredTop sz="98927" autoAdjust="0"/>
  </p:normalViewPr>
  <p:slideViewPr>
    <p:cSldViewPr snapToGrid="0" snapToObjects="1">
      <p:cViewPr>
        <p:scale>
          <a:sx n="62" d="100"/>
          <a:sy n="62" d="100"/>
        </p:scale>
        <p:origin x="184" y="144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4394200"/>
            <a:ext cx="26660477" cy="936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4394200"/>
            <a:ext cx="79444213" cy="936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25603200"/>
            <a:ext cx="53052343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25603200"/>
            <a:ext cx="53052347" cy="72415400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5131-039D-D244-9C90-71044DEDF96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C1E9-6F05-A443-8290-CA8B2CB5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1724284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172428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17242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1724284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1724284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1724284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172428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1543" y="514194"/>
            <a:ext cx="24332239" cy="428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7700" dirty="0">
                <a:solidFill>
                  <a:srgbClr val="FFFFFF"/>
                </a:solidFill>
                <a:latin typeface="+mn-lt"/>
                <a:ea typeface="Arial" charset="0"/>
              </a:rPr>
              <a:t>Leveraging Deep Learning for Accounting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7700" dirty="0">
                <a:solidFill>
                  <a:srgbClr val="FFFFFF"/>
                </a:solidFill>
                <a:latin typeface="+mn-lt"/>
                <a:ea typeface="Arial" charset="0"/>
              </a:rPr>
              <a:t>Fraud Detection*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4400" dirty="0">
              <a:solidFill>
                <a:srgbClr val="FFFFFF"/>
              </a:solidFill>
              <a:latin typeface="+mn-lt"/>
              <a:ea typeface="Arial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Victoria Gonzalez</a:t>
            </a:r>
            <a:r>
              <a:rPr lang="en-US" altLang="en-US" sz="3200" baseline="30000" dirty="0">
                <a:solidFill>
                  <a:srgbClr val="FFFFFF"/>
                </a:solidFill>
                <a:latin typeface="+mn-lt"/>
                <a:ea typeface="Arial" charset="0"/>
              </a:rPr>
              <a:t>1</a:t>
            </a: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, Sai Teja Reddy</a:t>
            </a:r>
            <a:r>
              <a:rPr lang="en-US" altLang="en-US" sz="3200" baseline="30000" dirty="0">
                <a:solidFill>
                  <a:srgbClr val="FFFFFF"/>
                </a:solidFill>
                <a:latin typeface="+mn-lt"/>
                <a:ea typeface="Arial" charset="0"/>
              </a:rPr>
              <a:t>2</a:t>
            </a: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, Chitral Patil</a:t>
            </a:r>
            <a:r>
              <a:rPr lang="en-US" altLang="en-US" sz="3200" baseline="30000" dirty="0">
                <a:solidFill>
                  <a:srgbClr val="FFFFFF"/>
                </a:solidFill>
                <a:latin typeface="+mn-lt"/>
                <a:ea typeface="Arial" charset="0"/>
              </a:rPr>
              <a:t>2</a:t>
            </a: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, Haimonti Dutta</a:t>
            </a:r>
            <a:r>
              <a:rPr lang="en-US" altLang="en-US" sz="3200" baseline="30000" dirty="0">
                <a:solidFill>
                  <a:srgbClr val="FFFFFF"/>
                </a:solidFill>
                <a:latin typeface="+mn-lt"/>
                <a:ea typeface="Arial" charset="0"/>
              </a:rPr>
              <a:t>1,2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3200" baseline="30000" dirty="0">
              <a:solidFill>
                <a:srgbClr val="FFFFFF"/>
              </a:solidFill>
              <a:latin typeface="+mn-lt"/>
              <a:ea typeface="Arial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aseline="30000" dirty="0">
                <a:solidFill>
                  <a:srgbClr val="FFFFFF"/>
                </a:solidFill>
                <a:latin typeface="+mn-lt"/>
                <a:ea typeface="Arial" charset="0"/>
              </a:rPr>
              <a:t>{vg38,saitejar,chitralp,haimonti}@</a:t>
            </a:r>
            <a:r>
              <a:rPr lang="en-US" altLang="en-US" sz="3200" baseline="30000" dirty="0" err="1">
                <a:solidFill>
                  <a:srgbClr val="FFFFFF"/>
                </a:solidFill>
                <a:latin typeface="+mn-lt"/>
                <a:ea typeface="Arial" charset="0"/>
              </a:rPr>
              <a:t>buffalo.edu</a:t>
            </a:r>
            <a:endParaRPr lang="en-US" altLang="en-US" sz="3200" baseline="30000" dirty="0">
              <a:solidFill>
                <a:srgbClr val="FFFFFF"/>
              </a:solidFill>
              <a:latin typeface="+mn-lt"/>
              <a:ea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707901" y="25342628"/>
            <a:ext cx="10575501" cy="14961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en-US" sz="2800" baseline="30000" dirty="0">
                <a:solidFill>
                  <a:schemeClr val="bg1"/>
                </a:solidFill>
                <a:ea typeface="Arial" charset="0"/>
              </a:rPr>
              <a:t>1</a:t>
            </a: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Department of Management Science and Systems</a:t>
            </a:r>
          </a:p>
          <a:p>
            <a:pPr>
              <a:spcAft>
                <a:spcPts val="400"/>
              </a:spcAft>
              <a:defRPr/>
            </a:pPr>
            <a:r>
              <a:rPr lang="en-US" altLang="en-US" sz="2800" baseline="30000" dirty="0">
                <a:solidFill>
                  <a:srgbClr val="FFFFFF"/>
                </a:solidFill>
                <a:latin typeface="+mn-lt"/>
                <a:ea typeface="Arial" charset="0"/>
              </a:rPr>
              <a:t>2</a:t>
            </a:r>
            <a:r>
              <a:rPr lang="en-US" altLang="en-US" sz="2800" dirty="0">
                <a:solidFill>
                  <a:srgbClr val="FFFFFF"/>
                </a:solidFill>
                <a:latin typeface="+mn-lt"/>
                <a:ea typeface="Arial" charset="0"/>
              </a:rPr>
              <a:t>Institute for Artificial Intelligence and Data Science</a:t>
            </a:r>
            <a:br>
              <a:rPr lang="en-US" altLang="en-US" sz="2800" dirty="0">
                <a:solidFill>
                  <a:schemeClr val="bg1"/>
                </a:solidFill>
                <a:ea typeface="Arial" charset="0"/>
              </a:rPr>
            </a:b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The State University of New York at Buffalo</a:t>
            </a:r>
          </a:p>
          <a:p>
            <a:pPr>
              <a:spcAft>
                <a:spcPts val="80"/>
              </a:spcAft>
              <a:defRPr/>
            </a:pP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Buffalo, NY 14221</a:t>
            </a:r>
          </a:p>
        </p:txBody>
      </p:sp>
      <p:sp>
        <p:nvSpPr>
          <p:cNvPr id="77" name="TextBox 3"/>
          <p:cNvSpPr txBox="1">
            <a:spLocks noChangeArrowheads="1"/>
          </p:cNvSpPr>
          <p:nvPr/>
        </p:nvSpPr>
        <p:spPr bwMode="auto">
          <a:xfrm>
            <a:off x="742836" y="6258867"/>
            <a:ext cx="4739993" cy="666939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4600"/>
              </a:lnSpc>
              <a:spcAft>
                <a:spcPts val="1200"/>
              </a:spcAft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Introduction</a:t>
            </a:r>
          </a:p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charset="0"/>
                <a:cs typeface="Arial" charset="0"/>
              </a:rPr>
              <a:t>Fraudulent financial reporting encompasses deliberate misstatements or omissions in financial statements, aiming to mislead stakeholders and regulators, resulting in a breach of Generally Accepted Accounting Principles (GAAP).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418997" y="6226349"/>
            <a:ext cx="9829800" cy="692434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Multilayer Perceptron (RUS MLP)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435555" y="6161035"/>
            <a:ext cx="10104092" cy="336079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Results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MLP </a:t>
            </a:r>
            <a:r>
              <a:rPr lang="en-US" sz="2800">
                <a:latin typeface="Arial" charset="0"/>
                <a:ea typeface="Arial" charset="0"/>
                <a:cs typeface="Arial" charset="0"/>
              </a:rPr>
              <a:t>model outperforms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Logit and Probit models in terms of AUC scores across 10 randomized training trials.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Three under-sampling ratios (minority vs majority class) were tested: 1:1, 1:2, and 1:3.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313526" y="18970703"/>
            <a:ext cx="10357172" cy="580671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Conclusion</a:t>
            </a:r>
          </a:p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charset="0"/>
                <a:ea typeface="ＭＳ Ｐゴシック" charset="-128"/>
                <a:cs typeface="Arial" charset="0"/>
              </a:rPr>
              <a:t>This study investigates the implementation of a RUS MLP for detecting accounting fraud in out-of-sample financial data.</a:t>
            </a:r>
          </a:p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charset="0"/>
                <a:ea typeface="ＭＳ Ｐゴシック" charset="-128"/>
                <a:cs typeface="Arial" charset="0"/>
              </a:rPr>
              <a:t> Employing Optuna, we optimized the MLP architecture, identifying the best hyperparameters for the model.</a:t>
            </a:r>
          </a:p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charset="0"/>
                <a:ea typeface="ＭＳ Ｐゴシック" charset="-128"/>
                <a:cs typeface="Arial" charset="0"/>
              </a:rPr>
              <a:t>Our analysis reveals that deep neural network models have the potential to surpass the AUC of traditional linear models.</a:t>
            </a:r>
          </a:p>
          <a:p>
            <a:pPr>
              <a:spcAft>
                <a:spcPts val="1800"/>
              </a:spcAft>
              <a:defRPr/>
            </a:pPr>
            <a:r>
              <a:rPr lang="en-US" sz="2000" baseline="30000" dirty="0">
                <a:latin typeface="Arial" charset="0"/>
                <a:ea typeface="ＭＳ Ｐゴシック" charset="-128"/>
                <a:cs typeface="Arial" charset="0"/>
              </a:rPr>
              <a:t>* </a:t>
            </a:r>
            <a:r>
              <a:rPr lang="en-US" sz="2000" dirty="0">
                <a:latin typeface="Arial" charset="0"/>
                <a:ea typeface="ＭＳ Ｐゴシック" charset="-128"/>
                <a:cs typeface="Arial" charset="0"/>
              </a:rPr>
              <a:t>This work has been accepted for presentation at the International Conference on Business Analytics at SUNY Fredonia.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DE38C-31AE-89B6-FAA6-AC0F50E8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3" y="19410644"/>
            <a:ext cx="10065357" cy="4970547"/>
          </a:xfrm>
          <a:prstGeom prst="rect">
            <a:avLst/>
          </a:prstGeom>
        </p:spPr>
      </p:pic>
      <p:pic>
        <p:nvPicPr>
          <p:cNvPr id="33" name="Picture 32" descr="A graph with a ba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16E9CE6-A6EE-A43A-7E26-7A9A84D71F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30" b="8436"/>
          <a:stretch/>
        </p:blipFill>
        <p:spPr>
          <a:xfrm>
            <a:off x="11288368" y="19346091"/>
            <a:ext cx="7456822" cy="2874038"/>
          </a:xfrm>
          <a:prstGeom prst="rect">
            <a:avLst/>
          </a:prstGeom>
        </p:spPr>
      </p:pic>
      <p:pic>
        <p:nvPicPr>
          <p:cNvPr id="35" name="Picture 3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EA29695-A110-9ED2-55C9-12C0E8CDA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12060" y="10516324"/>
            <a:ext cx="8265005" cy="21405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3CA8DC-6D1A-B5E7-02A9-035D05326265}"/>
              </a:ext>
            </a:extLst>
          </p:cNvPr>
          <p:cNvSpPr txBox="1"/>
          <p:nvPr/>
        </p:nvSpPr>
        <p:spPr>
          <a:xfrm>
            <a:off x="11441857" y="16108560"/>
            <a:ext cx="10357172" cy="3129959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Optimization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800" dirty="0">
                <a:latin typeface="Arial" charset="0"/>
                <a:ea typeface="ＭＳ Ｐゴシック" charset="-128"/>
                <a:cs typeface="Arial" charset="0"/>
              </a:rPr>
              <a:t>The </a:t>
            </a:r>
            <a:r>
              <a:rPr lang="en-US" sz="2800" dirty="0" err="1">
                <a:latin typeface="Arial" charset="0"/>
                <a:ea typeface="ＭＳ Ｐゴシック" charset="-128"/>
                <a:cs typeface="Arial" charset="0"/>
              </a:rPr>
              <a:t>Optuna</a:t>
            </a:r>
            <a:r>
              <a:rPr lang="en-US" sz="2800" dirty="0">
                <a:latin typeface="Arial" charset="0"/>
                <a:ea typeface="ＭＳ Ｐゴシック" charset="-128"/>
                <a:cs typeface="Arial" charset="0"/>
              </a:rPr>
              <a:t>** framework was used for hyperparameter tuning.  Three parameters were optimized (# of layers, # of neurons in each layer, and activation functions. The number of neurons of the 1st layer was most relevant for higher performance.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971B5-9E73-00E9-5A4B-71BD175FD2A5}"/>
              </a:ext>
            </a:extLst>
          </p:cNvPr>
          <p:cNvSpPr txBox="1"/>
          <p:nvPr/>
        </p:nvSpPr>
        <p:spPr>
          <a:xfrm>
            <a:off x="5473837" y="12638931"/>
            <a:ext cx="510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Fig 1. </a:t>
            </a:r>
            <a:r>
              <a:rPr lang="en-US" altLang="en-US" sz="2400" i="1" dirty="0">
                <a:latin typeface="Arial" charset="0"/>
              </a:rPr>
              <a:t>10-K Annual Filing </a:t>
            </a:r>
            <a:endParaRPr sz="2400" i="1" dirty="0">
              <a:latin typeface="Arial" charset="0"/>
            </a:endParaRPr>
          </a:p>
        </p:txBody>
      </p:sp>
      <p:pic>
        <p:nvPicPr>
          <p:cNvPr id="1030" name="Picture 6" descr="Downloads | Hilton 2019 Annual Report">
            <a:extLst>
              <a:ext uri="{FF2B5EF4-FFF2-40B4-BE49-F238E27FC236}">
                <a16:creationId xmlns:a16="http://schemas.microsoft.com/office/drawing/2014/main" id="{31E7202C-ECBF-F59F-1CF2-3D0FAEBD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62" y="5848788"/>
            <a:ext cx="5267043" cy="68108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744E869-E4B4-9392-2AC0-BA3994858F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3658" r="4867"/>
          <a:stretch/>
        </p:blipFill>
        <p:spPr>
          <a:xfrm>
            <a:off x="552683" y="15736619"/>
            <a:ext cx="9975994" cy="3080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EBF91EF-7E11-E5CB-90F8-AE855E82A701}"/>
              </a:ext>
            </a:extLst>
          </p:cNvPr>
          <p:cNvSpPr txBox="1"/>
          <p:nvPr/>
        </p:nvSpPr>
        <p:spPr>
          <a:xfrm>
            <a:off x="742836" y="13125310"/>
            <a:ext cx="9975994" cy="238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Arial" charset="0"/>
                <a:ea typeface="ＭＳ Ｐゴシック" charset="-128"/>
                <a:cs typeface="Arial" charset="0"/>
              </a:rPr>
              <a:t>This research introduces a a Multi-Layer Perceptron (MLP) with Random Under-Sampling (called RUS MLP) for detecting accounting fraud, leveraging publicly available financial data extracted from 10-K filings. </a:t>
            </a:r>
            <a:endParaRPr sz="2800" dirty="0"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476850-3397-F451-C900-76824709F344}"/>
              </a:ext>
            </a:extLst>
          </p:cNvPr>
          <p:cNvSpPr txBox="1"/>
          <p:nvPr/>
        </p:nvSpPr>
        <p:spPr>
          <a:xfrm>
            <a:off x="1633007" y="18723836"/>
            <a:ext cx="7933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Fig 2. </a:t>
            </a:r>
            <a:r>
              <a:rPr lang="en-US" altLang="en-US" sz="2400" i="1" dirty="0">
                <a:latin typeface="Arial" charset="0"/>
              </a:rPr>
              <a:t>Accounting and Auditing Enforcement Releases</a:t>
            </a:r>
            <a:endParaRPr sz="2400" i="1" dirty="0">
              <a:latin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87446E-1F4C-C18F-870A-BBF61C61C80C}"/>
              </a:ext>
            </a:extLst>
          </p:cNvPr>
          <p:cNvSpPr txBox="1"/>
          <p:nvPr/>
        </p:nvSpPr>
        <p:spPr>
          <a:xfrm>
            <a:off x="1560435" y="24274571"/>
            <a:ext cx="7933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Fig 3. </a:t>
            </a:r>
            <a:r>
              <a:rPr lang="en-US" altLang="en-US" sz="2400" i="1" dirty="0">
                <a:latin typeface="Arial" charset="0"/>
              </a:rPr>
              <a:t>Misstatements distributions by year</a:t>
            </a:r>
            <a:endParaRPr sz="2400" i="1" dirty="0">
              <a:latin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5E1A28-D1C8-CD4F-57FB-ACA391B74EB9}"/>
              </a:ext>
            </a:extLst>
          </p:cNvPr>
          <p:cNvCxnSpPr/>
          <p:nvPr/>
        </p:nvCxnSpPr>
        <p:spPr bwMode="auto">
          <a:xfrm>
            <a:off x="22412765" y="18551689"/>
            <a:ext cx="970661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74A130-AD1A-0B41-D252-BB5D4E1592FC}"/>
              </a:ext>
            </a:extLst>
          </p:cNvPr>
          <p:cNvCxnSpPr/>
          <p:nvPr/>
        </p:nvCxnSpPr>
        <p:spPr bwMode="auto">
          <a:xfrm>
            <a:off x="11441857" y="15888270"/>
            <a:ext cx="970661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32" name="Picture 8" descr="lindo icono de lupa 11125358 PNG">
            <a:extLst>
              <a:ext uri="{FF2B5EF4-FFF2-40B4-BE49-F238E27FC236}">
                <a16:creationId xmlns:a16="http://schemas.microsoft.com/office/drawing/2014/main" id="{AD2F4192-9138-19F1-63AC-2ED87AB9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646" y="15511476"/>
            <a:ext cx="1464789" cy="14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E28AE76-85FA-7FE1-274A-3AE9EFBE360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519" t="29936"/>
          <a:stretch/>
        </p:blipFill>
        <p:spPr>
          <a:xfrm>
            <a:off x="23289427" y="13034259"/>
            <a:ext cx="8381983" cy="2260101"/>
          </a:xfrm>
          <a:prstGeom prst="rect">
            <a:avLst/>
          </a:prstGeom>
        </p:spPr>
      </p:pic>
      <p:pic>
        <p:nvPicPr>
          <p:cNvPr id="55" name="Picture 5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44A2122-C341-D69A-9EDF-E51773A9D1C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511" t="34534"/>
          <a:stretch/>
        </p:blipFill>
        <p:spPr>
          <a:xfrm>
            <a:off x="23388557" y="15707290"/>
            <a:ext cx="8225330" cy="2120045"/>
          </a:xfrm>
          <a:prstGeom prst="rect">
            <a:avLst/>
          </a:prstGeom>
        </p:spPr>
      </p:pic>
      <p:pic>
        <p:nvPicPr>
          <p:cNvPr id="57" name="Picture 56" descr="A diagram of a network&#10;&#10;Description automatically generated">
            <a:extLst>
              <a:ext uri="{FF2B5EF4-FFF2-40B4-BE49-F238E27FC236}">
                <a16:creationId xmlns:a16="http://schemas.microsoft.com/office/drawing/2014/main" id="{B1A72882-8B99-585C-5800-E079D063FE2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" b="7648"/>
          <a:stretch/>
        </p:blipFill>
        <p:spPr>
          <a:xfrm>
            <a:off x="13011906" y="10110011"/>
            <a:ext cx="8209585" cy="563649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429C4B5-CB9D-E4F4-5C8F-1864A2D80CB0}"/>
              </a:ext>
            </a:extLst>
          </p:cNvPr>
          <p:cNvSpPr txBox="1"/>
          <p:nvPr/>
        </p:nvSpPr>
        <p:spPr>
          <a:xfrm>
            <a:off x="23533792" y="12563472"/>
            <a:ext cx="7933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Table 1. </a:t>
            </a:r>
            <a:r>
              <a:rPr lang="en-US" altLang="en-US" sz="2400" i="1" dirty="0">
                <a:latin typeface="Arial" charset="0"/>
              </a:rPr>
              <a:t>AUC results with RUS ratio 1:1</a:t>
            </a:r>
            <a:endParaRPr sz="2400" i="1" dirty="0">
              <a:latin typeface="Arial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ACF827-4F5E-A27C-2954-CDC590120CDF}"/>
              </a:ext>
            </a:extLst>
          </p:cNvPr>
          <p:cNvSpPr txBox="1"/>
          <p:nvPr/>
        </p:nvSpPr>
        <p:spPr>
          <a:xfrm>
            <a:off x="23556582" y="15124223"/>
            <a:ext cx="7933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Table 2. </a:t>
            </a:r>
            <a:r>
              <a:rPr lang="en-US" altLang="en-US" sz="2400" i="1" dirty="0">
                <a:latin typeface="Arial" charset="0"/>
              </a:rPr>
              <a:t>AUC results with RUS ratio 1:2</a:t>
            </a:r>
            <a:endParaRPr sz="2400" i="1" dirty="0">
              <a:latin typeface="Arial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4896C1-9136-B273-9CF9-275C1CFC615F}"/>
              </a:ext>
            </a:extLst>
          </p:cNvPr>
          <p:cNvSpPr txBox="1"/>
          <p:nvPr/>
        </p:nvSpPr>
        <p:spPr>
          <a:xfrm>
            <a:off x="23459889" y="17779600"/>
            <a:ext cx="7933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Table 3. </a:t>
            </a:r>
            <a:r>
              <a:rPr lang="en-US" altLang="en-US" sz="2400" i="1" dirty="0">
                <a:latin typeface="Arial" charset="0"/>
              </a:rPr>
              <a:t>AUC results with RUS ratio 1:3</a:t>
            </a:r>
            <a:endParaRPr sz="2400" i="1" dirty="0">
              <a:latin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27CF65-AA84-0A32-62B2-38A9D2482DDF}"/>
              </a:ext>
            </a:extLst>
          </p:cNvPr>
          <p:cNvSpPr txBox="1"/>
          <p:nvPr/>
        </p:nvSpPr>
        <p:spPr>
          <a:xfrm>
            <a:off x="11331349" y="6996595"/>
            <a:ext cx="10352153" cy="343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-128"/>
                <a:cs typeface="Arial" charset="0"/>
              </a:rPr>
              <a:t>MLP - a feed-forward artificial neural network. </a:t>
            </a:r>
          </a:p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-128"/>
                <a:cs typeface="Arial" charset="0"/>
              </a:rPr>
              <a:t>Comprises of fully connected neurons with nonlinear activation functions like logistic, tanh, or </a:t>
            </a:r>
            <a:r>
              <a:rPr lang="en-US" sz="2800" dirty="0" err="1">
                <a:latin typeface="Arial" charset="0"/>
                <a:ea typeface="ＭＳ Ｐゴシック" charset="-128"/>
                <a:cs typeface="Arial" charset="0"/>
              </a:rPr>
              <a:t>ReLU</a:t>
            </a:r>
            <a:r>
              <a:rPr lang="en-US" sz="2800" dirty="0">
                <a:latin typeface="Arial" charset="0"/>
                <a:ea typeface="ＭＳ Ｐゴシック" charset="-128"/>
                <a:cs typeface="Arial" charset="0"/>
              </a:rPr>
              <a:t>.</a:t>
            </a:r>
          </a:p>
          <a:p>
            <a:pPr marL="457200" indent="-457200">
              <a:lnSpc>
                <a:spcPts val="46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charset="0"/>
                <a:ea typeface="ＭＳ Ｐゴシック" charset="-128"/>
                <a:cs typeface="Arial" charset="0"/>
              </a:rPr>
              <a:t>Structured into three layers: the input, hidden layers and output layer</a:t>
            </a:r>
            <a:endParaRPr sz="2800" dirty="0"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9D1285-B166-9908-08F5-53AEE2A438A0}"/>
              </a:ext>
            </a:extLst>
          </p:cNvPr>
          <p:cNvSpPr txBox="1"/>
          <p:nvPr/>
        </p:nvSpPr>
        <p:spPr>
          <a:xfrm>
            <a:off x="11280614" y="23873903"/>
            <a:ext cx="10357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Fig 5. </a:t>
            </a:r>
            <a:r>
              <a:rPr lang="en-US" altLang="en-US" sz="2400" i="1" dirty="0">
                <a:latin typeface="Arial" charset="0"/>
              </a:rPr>
              <a:t>Hyperparameter importance and AUC evolution over different trials.</a:t>
            </a:r>
            <a:endParaRPr sz="2400" i="1" dirty="0">
              <a:latin typeface="Arial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ABEC0-D37E-E408-DA4F-F47F47F7134C}"/>
              </a:ext>
            </a:extLst>
          </p:cNvPr>
          <p:cNvSpPr txBox="1"/>
          <p:nvPr/>
        </p:nvSpPr>
        <p:spPr>
          <a:xfrm>
            <a:off x="11747791" y="14939642"/>
            <a:ext cx="5100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400" b="1" i="1" dirty="0">
                <a:latin typeface="Arial" charset="0"/>
              </a:rPr>
              <a:t>Fig 4. </a:t>
            </a:r>
            <a:r>
              <a:rPr lang="en-US" altLang="en-US" sz="2400" i="1" dirty="0">
                <a:latin typeface="Arial" charset="0"/>
              </a:rPr>
              <a:t>RUS MLP Architecture used in empirical analysis</a:t>
            </a:r>
            <a:endParaRPr sz="2400" i="1" dirty="0">
              <a:latin typeface="Arial" charset="0"/>
            </a:endParaRPr>
          </a:p>
        </p:txBody>
      </p:sp>
      <p:pic>
        <p:nvPicPr>
          <p:cNvPr id="1038" name="Picture 14" descr="Scaling up Optuna with Ray Tune. By Kai Fricke, Crissman Loomis, Richard… |  by Kai Fricke | Optuna | Medium">
            <a:extLst>
              <a:ext uri="{FF2B5EF4-FFF2-40B4-BE49-F238E27FC236}">
                <a16:creationId xmlns:a16="http://schemas.microsoft.com/office/drawing/2014/main" id="{274FA66A-C57F-A3A9-6A24-4F2BB9FB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1" y="18659029"/>
            <a:ext cx="2844802" cy="10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CB12222-B02C-1A4E-964E-799AB8D3C047}"/>
              </a:ext>
            </a:extLst>
          </p:cNvPr>
          <p:cNvSpPr/>
          <p:nvPr/>
        </p:nvSpPr>
        <p:spPr>
          <a:xfrm>
            <a:off x="26026868" y="11048795"/>
            <a:ext cx="1915576" cy="110652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56F561-73F3-A226-8183-8CD17AB60E72}"/>
              </a:ext>
            </a:extLst>
          </p:cNvPr>
          <p:cNvSpPr/>
          <p:nvPr/>
        </p:nvSpPr>
        <p:spPr>
          <a:xfrm>
            <a:off x="26003247" y="13607236"/>
            <a:ext cx="1887555" cy="10683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5C9F18-9571-9E37-D454-55D7752B689A}"/>
              </a:ext>
            </a:extLst>
          </p:cNvPr>
          <p:cNvSpPr/>
          <p:nvPr/>
        </p:nvSpPr>
        <p:spPr>
          <a:xfrm>
            <a:off x="26042711" y="16259309"/>
            <a:ext cx="1883703" cy="10476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A graph with red dots&#10;&#10;Description automatically generated">
            <a:extLst>
              <a:ext uri="{FF2B5EF4-FFF2-40B4-BE49-F238E27FC236}">
                <a16:creationId xmlns:a16="http://schemas.microsoft.com/office/drawing/2014/main" id="{8E0FDF10-8898-EDCC-0007-9FA3D44FCB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090268" y="20717946"/>
            <a:ext cx="6532334" cy="3222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AF970B-5B9F-C867-B61B-EB562C05C6D3}"/>
              </a:ext>
            </a:extLst>
          </p:cNvPr>
          <p:cNvSpPr txBox="1"/>
          <p:nvPr/>
        </p:nvSpPr>
        <p:spPr>
          <a:xfrm>
            <a:off x="11271059" y="24396269"/>
            <a:ext cx="10477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charset="0"/>
                <a:ea typeface="ＭＳ Ｐゴシック" charset="-128"/>
                <a:cs typeface="Arial" charset="0"/>
              </a:rPr>
              <a:t>** Optuna: A Next-generation Hyperparameter Optimization Framework, Akiba et al. 2019.</a:t>
            </a:r>
            <a:endParaRPr sz="2000" dirty="0"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1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412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UB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Manne</dc:creator>
  <cp:lastModifiedBy>Haimonti Dutta</cp:lastModifiedBy>
  <cp:revision>20</cp:revision>
  <dcterms:created xsi:type="dcterms:W3CDTF">2019-01-16T20:10:35Z</dcterms:created>
  <dcterms:modified xsi:type="dcterms:W3CDTF">2024-02-27T23:04:17Z</dcterms:modified>
</cp:coreProperties>
</file>