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094" autoAdjust="0"/>
    <p:restoredTop sz="95405" autoAdjust="0"/>
  </p:normalViewPr>
  <p:slideViewPr>
    <p:cSldViewPr snapToGrid="0">
      <p:cViewPr>
        <p:scale>
          <a:sx n="60" d="100"/>
          <a:sy n="60" d="100"/>
        </p:scale>
        <p:origin x="-936" y="-294"/>
      </p:cViewPr>
      <p:guideLst>
        <p:guide orient="horz" pos="528"/>
        <p:guide orient="horz" pos="1272"/>
        <p:guide orient="horz" pos="2312"/>
        <p:guide orient="horz" pos="1944"/>
        <p:guide orient="horz" pos="2328"/>
        <p:guide pos="3864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pPr/>
              <a:t>6/24/2025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4D792B1F-855B-FC83-1023-94C0976E9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EF359D7C-AC03-77FE-CA1D-B96B46B08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C9AA487F-3729-4692-1A21-35558A2D8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84B8E19A-569B-855B-EBF8-C02F2998A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xmlns="" id="{4A781A8E-199F-1F48-C80E-B6501B56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1C6679A-1B60-DCCD-7295-255649B92C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xmlns="" id="{1C466053-4CA7-4CBB-C1D2-19FE899BE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100480F-88D3-CF82-FAF8-9527C86B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xmlns="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05A86D8-26B0-1ADB-0CE2-B445D2A28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33A68E8B-64DF-46D3-2FA2-4BBBBF8BF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xmlns="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CADEA8BB-3550-ABDA-99A6-455084D5D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0A8F0DB-3D3D-DC0F-84AC-4386B58AD6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xmlns="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xmlns="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686C03E6-655F-A394-4461-7BC878C418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BF7A62BA-11D3-585A-8CBD-5E0FB4DE5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8E1AE81E-772F-B009-AF15-C0FC06051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DCC72F6-C144-5508-40C5-E1B3FC085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FF76D2EA-2C6E-B0B2-DC0D-F9EF636E5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90315871-F40F-D512-8E3F-B40F36BD4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10C11C1A-EFCF-278A-D083-93F07D4DE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941984E2-3225-05D3-3A3D-9D5F5840E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70813B7-403A-9A3E-5E5C-44C1680DE4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A7BB3C1-4B05-D5B3-C61C-1CD390CEE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CE6955A7-F39A-1FBB-FF32-C6F0E3289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5ED90D1-D640-D115-6711-35DE812FC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8D9EAE4-01F5-6C99-C91E-BF0FD0CD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D24A04BE-9BA3-80DD-EE68-A8B8BA085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9E4F6A04-3331-D4C7-3EAE-0F69B48A7C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587ACFB-02E0-79F1-D5B0-E8B18598D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8639877-C4A6-4E44-C600-FE3C6CD5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F0439AA5-A7EE-A20E-BB67-D356776D0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39E752F7-61F0-6779-9E8E-3541BFF7D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FD0E545-8D0D-B848-836A-23CEBCD6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7114E853-6F7C-9899-77FD-0E77D0A86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xmlns="" id="{69002426-033B-400A-C519-AF4C659C4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xmlns="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xmlns="" id="{90FA743D-BDB5-4069-7325-E91CA7BC3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2FE03F25-D589-68A8-30C7-175547B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7CB19B63-2AAF-E86D-D7F1-B659DB36B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83712F38-4391-A499-56E2-8F095A50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xmlns="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xmlns="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A3F1B258-8FBC-06A8-3A1F-466CEEDBBE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8BAD4AF0-64CE-5C0E-5440-00F8FC6B3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DCD020E-88CF-303D-F947-8EE980AC8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xmlns="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xmlns="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EB31668E-263B-8FB1-9DBB-25F22BB4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0972DA96-A413-EF87-50D3-D8EF54FD9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xmlns="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xmlns="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ow.google/ai-for-educators/?utm_source=chatgpt.com" TargetMode="External"/><Relationship Id="rId2" Type="http://schemas.openxmlformats.org/officeDocument/2006/relationships/hyperlink" Target="https://edutorai.com/?utm_source=chatgpt.com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0.10650?utm_source=chatgpt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rxiv.org/abs/2410.03017?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44163-024-00168-7?utm_source=chatgpt.com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techlearning.com/how-to/ai-starter-kit-for-teachers?utm_source=chatgpt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rxiv.org/abs/2502.08655?utm_source=chatgpt.com" TargetMode="External"/><Relationship Id="rId5" Type="http://schemas.openxmlformats.org/officeDocument/2006/relationships/hyperlink" Target="https://link.springer.com/chapter/10.1007/978-981-96-2124-8_6?utm_source=chatgpt.com" TargetMode="External"/><Relationship Id="rId10" Type="http://schemas.openxmlformats.org/officeDocument/2006/relationships/hyperlink" Target="https://arxiv.org/abs/2504.03966?utm_source=chatgpt.com" TargetMode="External"/><Relationship Id="rId4" Type="http://schemas.openxmlformats.org/officeDocument/2006/relationships/hyperlink" Target="https://arxiv.org/pdf/2410.10650?utm_source=chatgpt.com" TargetMode="External"/><Relationship Id="rId9" Type="http://schemas.openxmlformats.org/officeDocument/2006/relationships/hyperlink" Target="https://elearningindustry.com/implementing-generative-ai-in-ld-importance-use-cases-strategies?utm_source=chatgpt.com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learningindustry.com/why-your-lms-needs-a-generative-ai-powered-learning-assistant?utm_source=chatgpt.com" TargetMode="External"/><Relationship Id="rId3" Type="http://schemas.openxmlformats.org/officeDocument/2006/relationships/hyperlink" Target="https://github.com/SUMANTH9092/EduTutor-AI-Personalized-Learning-with-Generative-AI-and-LMS-Integration?utm_source=chatgpt.com" TargetMode="External"/><Relationship Id="rId7" Type="http://schemas.openxmlformats.org/officeDocument/2006/relationships/hyperlink" Target="https://www.media.mit.edu/projects/generative-ai-for-personalized-learning/overview/?utm_source=chatgpt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Artificial_intelligence_in_education?utm_source=chatgpt.com" TargetMode="External"/><Relationship Id="rId5" Type="http://schemas.openxmlformats.org/officeDocument/2006/relationships/hyperlink" Target="https://link.springer.com/content/pdf/10.1007/978-981-96-2124-8_6?utm_source=chatgpt.com" TargetMode="External"/><Relationship Id="rId4" Type="http://schemas.openxmlformats.org/officeDocument/2006/relationships/hyperlink" Target="https://www.enrollify.org/blog/generative-ai-in-education?utm_source=chatgpt.com" TargetMode="External"/><Relationship Id="rId9" Type="http://schemas.openxmlformats.org/officeDocument/2006/relationships/hyperlink" Target="https://trainingindustry.com/articles/learning-technologies/integrating-ai-into-your-lms-for-personalized-learning-at-scale/?utm_source=chatgpt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ptive_learning?utm_source=chatgpt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arxiv.org/abs/2403.14642?utm_source=chatgpt.com" TargetMode="External"/><Relationship Id="rId4" Type="http://schemas.openxmlformats.org/officeDocument/2006/relationships/hyperlink" Target="https://arxiv.org/abs/2504.03966?utm_source=chatgpt.co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inashpasham07/EduTutor-AI?utm_source=chatgpt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dutorai.com/?utm_source=chatgpt.com" TargetMode="External"/><Relationship Id="rId4" Type="http://schemas.openxmlformats.org/officeDocument/2006/relationships/hyperlink" Target="https://github.com/Ujwal11-2003/EduTutor-AI?utm_source=chatgpt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 smtClean="0"/>
              <a:t>EDUTUTOR AI:personalized learning with generative </a:t>
            </a:r>
            <a:r>
              <a:rPr lang="en-US" dirty="0" smtClean="0"/>
              <a:t>ai</a:t>
            </a:r>
            <a:r>
              <a:rPr lang="en-US" dirty="0" smtClean="0"/>
              <a:t> and LMS </a:t>
            </a:r>
            <a:r>
              <a:rPr lang="en-US" dirty="0" smtClean="0"/>
              <a:t>Integration        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SYED SHALU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Program Metrics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0"/>
            <a:ext cx="5202622" cy="417250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Users: Over 40K users registered on the platform </a:t>
            </a:r>
            <a:r>
              <a:rPr lang="en-US" b="1" dirty="0" smtClean="0">
                <a:hlinkClick r:id="rId2"/>
              </a:rPr>
              <a:t>edutorai.com</a:t>
            </a:r>
            <a:endParaRPr lang="en-US" b="1" dirty="0" smtClean="0"/>
          </a:p>
          <a:p>
            <a:r>
              <a:rPr lang="en-US" b="1" dirty="0" smtClean="0"/>
              <a:t>Content Volume: Tens of thousands of quizzes, flashcards, and worksheets generated</a:t>
            </a:r>
          </a:p>
          <a:p>
            <a:r>
              <a:rPr lang="en-US" b="1" dirty="0" smtClean="0"/>
              <a:t>Engagement Metrics: Number of quiz attempts, average scores, and flashcard reviews</a:t>
            </a:r>
          </a:p>
          <a:p>
            <a:r>
              <a:rPr lang="en-US" b="1" dirty="0" smtClean="0"/>
              <a:t>Impact: Improved performance through practice + analytics; educators save hours per week </a:t>
            </a:r>
            <a:r>
              <a:rPr lang="en-US" b="1" dirty="0" smtClean="0">
                <a:hlinkClick r:id="rId2"/>
              </a:rPr>
              <a:t>coursebox.ai+5edutorai.com+5wired.com+5</a:t>
            </a:r>
            <a:r>
              <a:rPr lang="en-US" b="1" dirty="0" smtClean="0">
                <a:hlinkClick r:id="rId3"/>
              </a:rPr>
              <a:t>grow.google+1arxiv.org+1</a:t>
            </a:r>
            <a:endParaRPr lang="en-US" b="1" dirty="0" smtClean="0"/>
          </a:p>
          <a:p>
            <a:r>
              <a:rPr lang="en-US" b="1" dirty="0" smtClean="0"/>
              <a:t>KPIs under development: daily active users, retention rate, module usage stats</a:t>
            </a:r>
          </a:p>
          <a:p>
            <a:endParaRPr lang="en-US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xmlns="" val="1332799362"/>
              </p:ext>
            </p:extLst>
          </p:nvPr>
        </p:nvGraphicFramePr>
        <p:xfrm>
          <a:off x="6321972" y="1387368"/>
          <a:ext cx="4955628" cy="484001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645189">
                  <a:extLst>
                    <a:ext uri="{9D8B030D-6E8A-4147-A177-3AD203B41FA5}">
                      <a16:colId xmlns:a16="http://schemas.microsoft.com/office/drawing/2014/main" xmlns="" val="1689330750"/>
                    </a:ext>
                  </a:extLst>
                </a:gridCol>
                <a:gridCol w="1433611">
                  <a:extLst>
                    <a:ext uri="{9D8B030D-6E8A-4147-A177-3AD203B41FA5}">
                      <a16:colId xmlns:a16="http://schemas.microsoft.com/office/drawing/2014/main" xmlns="" val="2660631934"/>
                    </a:ext>
                  </a:extLst>
                </a:gridCol>
                <a:gridCol w="938414">
                  <a:extLst>
                    <a:ext uri="{9D8B030D-6E8A-4147-A177-3AD203B41FA5}">
                      <a16:colId xmlns:a16="http://schemas.microsoft.com/office/drawing/2014/main" xmlns="" val="3909717689"/>
                    </a:ext>
                  </a:extLst>
                </a:gridCol>
                <a:gridCol w="938414">
                  <a:extLst>
                    <a:ext uri="{9D8B030D-6E8A-4147-A177-3AD203B41FA5}">
                      <a16:colId xmlns:a16="http://schemas.microsoft.com/office/drawing/2014/main" xmlns="" val="1603189107"/>
                    </a:ext>
                  </a:extLst>
                </a:gridCol>
              </a:tblGrid>
              <a:tr h="704558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79928716"/>
                  </a:ext>
                </a:extLst>
              </a:tr>
              <a:tr h="1010889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60208656"/>
                  </a:ext>
                </a:extLst>
              </a:tr>
              <a:tr h="704558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34243071"/>
                  </a:ext>
                </a:extLst>
              </a:tr>
              <a:tr h="704558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15808797"/>
                  </a:ext>
                </a:extLst>
              </a:tr>
              <a:tr h="704558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50194648"/>
                  </a:ext>
                </a:extLst>
              </a:tr>
              <a:tr h="1010889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The Future of EduTutor AI</a:t>
            </a:r>
            <a:br>
              <a:rPr lang="en-US" sz="4400" b="1" dirty="0" smtClean="0"/>
            </a:b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1481959"/>
            <a:ext cx="8481849" cy="4397632"/>
          </a:xfrm>
        </p:spPr>
        <p:txBody>
          <a:bodyPr>
            <a:normAutofit/>
          </a:bodyPr>
          <a:lstStyle/>
          <a:p>
            <a:r>
              <a:rPr lang="en-US" b="1" dirty="0" smtClean="0"/>
              <a:t>Multimodal </a:t>
            </a:r>
            <a:r>
              <a:rPr lang="en-US" b="1" dirty="0" smtClean="0"/>
              <a:t>Enhancements</a:t>
            </a:r>
            <a:r>
              <a:rPr lang="en-US" dirty="0" smtClean="0"/>
              <a:t>: Incorporating audio/video generation and richer interactivity</a:t>
            </a:r>
          </a:p>
          <a:p>
            <a:r>
              <a:rPr lang="en-US" b="1" dirty="0" smtClean="0"/>
              <a:t>LMS Integrations</a:t>
            </a:r>
            <a:r>
              <a:rPr lang="en-US" dirty="0" smtClean="0"/>
              <a:t>: Sync with Google Classroom, Canvas, Moodle for seamless SCC workflows</a:t>
            </a:r>
          </a:p>
          <a:p>
            <a:r>
              <a:rPr lang="en-US" b="1" dirty="0" smtClean="0"/>
              <a:t>Human-AI Co-pilot Tools</a:t>
            </a:r>
            <a:r>
              <a:rPr lang="en-US" dirty="0" smtClean="0"/>
              <a:t>: Assist teachers in crafting materials and personalized tutoring </a:t>
            </a:r>
            <a:r>
              <a:rPr lang="en-US" dirty="0" smtClean="0">
                <a:hlinkClick r:id="rId3"/>
              </a:rPr>
              <a:t>arxiv.org</a:t>
            </a:r>
            <a:r>
              <a:rPr lang="en-US" dirty="0" smtClean="0">
                <a:hlinkClick r:id="rId4"/>
              </a:rPr>
              <a:t>arxiv.org+2arxiv.org+2profuturo.education+2</a:t>
            </a:r>
            <a:endParaRPr lang="en-US" dirty="0" smtClean="0"/>
          </a:p>
          <a:p>
            <a:r>
              <a:rPr lang="en-US" b="1" dirty="0" smtClean="0"/>
              <a:t>Ethics &amp; Bias Reduction</a:t>
            </a:r>
            <a:r>
              <a:rPr lang="en-US" dirty="0" smtClean="0"/>
              <a:t>: Implement best practices around fairness, transparency, and academic integrity </a:t>
            </a:r>
          </a:p>
          <a:p>
            <a:r>
              <a:rPr lang="en-US" b="1" dirty="0" smtClean="0"/>
              <a:t>Multilingual &amp; Localization</a:t>
            </a:r>
            <a:r>
              <a:rPr lang="en-US" dirty="0" smtClean="0"/>
              <a:t>: Expand availability across Indian languages and globally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914399"/>
            <a:ext cx="10360152" cy="5344511"/>
          </a:xfrm>
        </p:spPr>
        <p:txBody>
          <a:bodyPr/>
          <a:lstStyle/>
          <a:p>
            <a:r>
              <a:rPr lang="en-US" sz="4000" b="1" dirty="0" smtClean="0"/>
              <a:t>Summary &amp; </a:t>
            </a:r>
            <a:r>
              <a:rPr lang="en-US" sz="4000" b="1" dirty="0" smtClean="0"/>
              <a:t>Takeaways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EduTutor AI</a:t>
            </a:r>
            <a:r>
              <a:rPr lang="en-US" dirty="0" smtClean="0"/>
              <a:t> streamlines educational content creation using NLP/LLMs</a:t>
            </a:r>
            <a:br>
              <a:rPr lang="en-US" dirty="0" smtClean="0"/>
            </a:br>
            <a:r>
              <a:rPr lang="en-US" dirty="0" smtClean="0"/>
              <a:t>Built on modular Python architecture and APIs (Flask + Streamlit + LangChain)</a:t>
            </a:r>
            <a:br>
              <a:rPr lang="en-US" dirty="0" smtClean="0"/>
            </a:br>
            <a:r>
              <a:rPr lang="en-US" dirty="0" smtClean="0"/>
              <a:t>Shows strong early metrics in adoption, content created, and teacher time saved</a:t>
            </a:r>
            <a:br>
              <a:rPr lang="en-US" dirty="0" smtClean="0"/>
            </a:br>
            <a:r>
              <a:rPr lang="en-US" dirty="0" smtClean="0"/>
              <a:t>Growth roadmap focused on integrations, co-pilot features, and ethical deployment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499611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40414" y="4666592"/>
            <a:ext cx="2581760" cy="1292773"/>
          </a:xfrm>
        </p:spPr>
        <p:txBody>
          <a:bodyPr anchor="ctr"/>
          <a:lstStyle/>
          <a:p>
            <a:r>
              <a:rPr lang="en-US" dirty="0" smtClean="0"/>
              <a:t>                                                                          </a:t>
            </a:r>
            <a:r>
              <a:rPr lang="en-US" sz="3200" b="1" i="1" dirty="0" smtClean="0"/>
              <a:t>SD.SHALU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xmlns="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sz="9600" b="1" dirty="0"/>
              <a:t>A</a:t>
            </a:r>
            <a:r>
              <a:rPr lang="en-US" sz="9600" b="1" dirty="0" smtClean="0"/>
              <a:t>genda</a:t>
            </a:r>
            <a:endParaRPr lang="en-US" sz="9600" b="1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xmlns="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438499091"/>
              </p:ext>
            </p:extLst>
          </p:nvPr>
        </p:nvGraphicFramePr>
        <p:xfrm>
          <a:off x="6869113" y="1143000"/>
          <a:ext cx="4190999" cy="5818475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xmlns="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Problem Statement</a:t>
                      </a:r>
                    </a:p>
                    <a:p>
                      <a:endParaRPr lang="en-US" b="1" i="1" dirty="0" smtClean="0"/>
                    </a:p>
                    <a:p>
                      <a:endParaRPr lang="en-US" b="1" i="1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endParaRPr lang="en-US" b="1" i="1" dirty="0" smtClean="0"/>
                    </a:p>
                    <a:p>
                      <a:r>
                        <a:rPr lang="en-US" b="1" i="1" dirty="0" smtClean="0"/>
                        <a:t>What is EduTutor AI</a:t>
                      </a:r>
                    </a:p>
                    <a:p>
                      <a:endParaRPr lang="en-US" b="1" i="1" dirty="0" smtClean="0"/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endParaRPr lang="en-US" b="1" i="1" dirty="0" smtClean="0"/>
                    </a:p>
                    <a:p>
                      <a:r>
                        <a:rPr lang="en-US" b="1" i="1" dirty="0" smtClean="0"/>
                        <a:t>Generative AI in Education</a:t>
                      </a:r>
                    </a:p>
                    <a:p>
                      <a:endParaRPr lang="en-US" b="1" i="1" dirty="0" smtClean="0"/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endParaRPr lang="en-US" b="1" i="1" dirty="0" smtClean="0"/>
                    </a:p>
                    <a:p>
                      <a:r>
                        <a:rPr lang="en-US" b="1" i="1" dirty="0" smtClean="0"/>
                        <a:t>Technical ArchitectureChallenges &amp; Ethics</a:t>
                      </a:r>
                    </a:p>
                    <a:p>
                      <a:r>
                        <a:rPr lang="en-US" b="1" i="1" dirty="0" smtClean="0"/>
                        <a:t>Roadmap &amp; Next Steps</a:t>
                      </a:r>
                    </a:p>
                    <a:p>
                      <a:endParaRPr lang="en-US" b="1" i="1" dirty="0" smtClean="0"/>
                    </a:p>
                    <a:p>
                      <a:endParaRPr lang="en-US" b="1" i="1" dirty="0" smtClean="0"/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Key Features</a:t>
                      </a:r>
                    </a:p>
                    <a:p>
                      <a:r>
                        <a:rPr lang="en-US" b="1" i="1" dirty="0" smtClean="0"/>
                        <a:t>Benefits &amp; Use Cases</a:t>
                      </a:r>
                    </a:p>
                    <a:p>
                      <a:r>
                        <a:rPr lang="en-US" b="1" i="1" dirty="0" smtClean="0"/>
                        <a:t>Evidence &amp; Impact</a:t>
                      </a:r>
                    </a:p>
                    <a:p>
                      <a:endParaRPr lang="en-US" b="1" i="1" dirty="0"/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74171"/>
            <a:ext cx="5641848" cy="5769429"/>
          </a:xfrm>
        </p:spPr>
        <p:txBody>
          <a:bodyPr/>
          <a:lstStyle/>
          <a:p>
            <a:r>
              <a:rPr lang="en-US" b="1" dirty="0" smtClean="0"/>
              <a:t>What is EduTutor AI?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1.</a:t>
            </a:r>
            <a:r>
              <a:rPr lang="en-US" sz="2800" dirty="0" smtClean="0"/>
              <a:t>AI-driven </a:t>
            </a:r>
            <a:r>
              <a:rPr lang="en-US" sz="2800" dirty="0" smtClean="0"/>
              <a:t>assistant embedded within LMS</a:t>
            </a:r>
            <a:br>
              <a:rPr lang="en-US" sz="2800" dirty="0" smtClean="0"/>
            </a:br>
            <a:r>
              <a:rPr lang="en-US" sz="2800" dirty="0" smtClean="0"/>
              <a:t>2.Generates</a:t>
            </a:r>
            <a:r>
              <a:rPr lang="en-US" sz="2800" dirty="0" smtClean="0"/>
              <a:t>:</a:t>
            </a:r>
            <a:br>
              <a:rPr lang="en-US" sz="2800" dirty="0" smtClean="0"/>
            </a:br>
            <a:r>
              <a:rPr lang="en-US" sz="2800" dirty="0" smtClean="0"/>
              <a:t>Customized </a:t>
            </a:r>
            <a:r>
              <a:rPr lang="en-US" sz="2800" dirty="0" smtClean="0"/>
              <a:t>learning </a:t>
            </a:r>
            <a:r>
              <a:rPr lang="en-US" sz="2800" dirty="0" smtClean="0"/>
              <a:t>paths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3</a:t>
            </a:r>
            <a:r>
              <a:rPr lang="en-US" sz="2800" dirty="0" smtClean="0"/>
              <a:t>.Automated </a:t>
            </a:r>
            <a:r>
              <a:rPr lang="en-US" sz="2800" dirty="0" smtClean="0"/>
              <a:t>quizzes, flashcards, </a:t>
            </a:r>
            <a:r>
              <a:rPr lang="en-US" sz="2800" dirty="0" smtClean="0"/>
              <a:t>explanations</a:t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4</a:t>
            </a:r>
            <a:r>
              <a:rPr lang="en-US" sz="2800" dirty="0" smtClean="0"/>
              <a:t>.Context-aware </a:t>
            </a:r>
            <a:r>
              <a:rPr lang="en-US" sz="2800" dirty="0" smtClean="0"/>
              <a:t>recommendations based on LMS data</a:t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xmlns="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xmlns="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630621"/>
          </a:xfrm>
        </p:spPr>
        <p:txBody>
          <a:bodyPr anchor="b"/>
          <a:lstStyle/>
          <a:p>
            <a:r>
              <a:rPr lang="en-US" b="1" dirty="0" smtClean="0"/>
              <a:t>Generative AI in Education</a:t>
            </a:r>
            <a:endParaRPr lang="en-US" dirty="0"/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xmlns="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1592317"/>
            <a:ext cx="5449824" cy="4369571"/>
          </a:xfrm>
        </p:spPr>
        <p:txBody>
          <a:bodyPr/>
          <a:lstStyle/>
          <a:p>
            <a:r>
              <a:rPr lang="en-US" sz="1600" b="1" dirty="0" smtClean="0"/>
              <a:t>LLMs (GPT‑4 etc.) excel at creating tailored content &amp; assessments </a:t>
            </a:r>
            <a:r>
              <a:rPr lang="en-US" sz="1600" b="1" dirty="0" smtClean="0">
                <a:hlinkClick r:id="rId4"/>
              </a:rPr>
              <a:t>link.springer.com+5arxiv.org+5github.com+5</a:t>
            </a:r>
            <a:r>
              <a:rPr lang="en-US" sz="1600" b="1" dirty="0" smtClean="0">
                <a:hlinkClick r:id="rId5"/>
              </a:rPr>
              <a:t>link.springer.com+3link.springer.com+3enrollify.org+3</a:t>
            </a:r>
            <a:r>
              <a:rPr lang="en-US" sz="1600" b="1" dirty="0" smtClean="0">
                <a:hlinkClick r:id="rId6"/>
              </a:rPr>
              <a:t>arxiv.org+1elearningindustry.com+1</a:t>
            </a:r>
            <a:r>
              <a:rPr lang="en-US" sz="1600" b="1" dirty="0" smtClean="0">
                <a:hlinkClick r:id="rId7"/>
              </a:rPr>
              <a:t>techlearning.com+1businessinsider.com+1</a:t>
            </a:r>
            <a:r>
              <a:rPr lang="en-US" sz="1600" b="1" dirty="0" smtClean="0">
                <a:hlinkClick r:id="rId8"/>
              </a:rPr>
              <a:t>arxiv.org+2link.springer.com+2trainingindustry.com+2</a:t>
            </a:r>
            <a:r>
              <a:rPr lang="en-US" sz="1600" b="1" dirty="0" smtClean="0">
                <a:hlinkClick r:id="rId9"/>
              </a:rPr>
              <a:t>elearningindustry.com+1elearningindustry.com+1</a:t>
            </a:r>
            <a:endParaRPr lang="en-US" sz="1600" b="1" dirty="0" smtClean="0"/>
          </a:p>
          <a:p>
            <a:r>
              <a:rPr lang="en-US" sz="1600" b="1" dirty="0" smtClean="0"/>
              <a:t>Enables real-time feedback, adaptive problem-solving, interactive simulations </a:t>
            </a:r>
          </a:p>
          <a:p>
            <a:r>
              <a:rPr lang="en-US" sz="1600" b="1" dirty="0" smtClean="0"/>
              <a:t> Technical Architecture</a:t>
            </a:r>
          </a:p>
          <a:p>
            <a:r>
              <a:rPr lang="en-US" sz="1600" b="1" dirty="0" smtClean="0"/>
              <a:t>Core: LLM engine + prompt templates</a:t>
            </a:r>
          </a:p>
          <a:p>
            <a:r>
              <a:rPr lang="en-US" sz="1600" b="1" dirty="0" smtClean="0"/>
              <a:t>Connector: Dynamic Course Content Integration (DCCI) pulls real-time LMS data </a:t>
            </a:r>
            <a:r>
              <a:rPr lang="en-US" sz="1600" b="1" dirty="0" smtClean="0">
                <a:hlinkClick r:id="rId10"/>
              </a:rPr>
              <a:t>arxiv.org</a:t>
            </a:r>
            <a:endParaRPr lang="en-US" sz="1600" b="1" dirty="0" smtClean="0"/>
          </a:p>
          <a:p>
            <a:r>
              <a:rPr lang="en-US" sz="1600" b="1" dirty="0" smtClean="0"/>
              <a:t>Front-end: Dashboard for students &amp; analytics portal for instructors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3780"/>
            <a:ext cx="7534656" cy="1198180"/>
          </a:xfrm>
        </p:spPr>
        <p:txBody>
          <a:bodyPr/>
          <a:lstStyle/>
          <a:p>
            <a:r>
              <a:rPr lang="en-US" b="1" dirty="0" smtClean="0"/>
              <a:t>Key Features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545021"/>
            <a:ext cx="10641724" cy="5013433"/>
          </a:xfrm>
        </p:spPr>
        <p:txBody>
          <a:bodyPr>
            <a:normAutofit fontScale="85000" lnSpcReduction="20000"/>
          </a:bodyPr>
          <a:lstStyle/>
          <a:p>
            <a:r>
              <a:rPr lang="en-US" sz="2900" b="1" dirty="0" smtClean="0"/>
              <a:t>Personalized learning paths &amp; </a:t>
            </a:r>
            <a:r>
              <a:rPr lang="en-US" sz="2900" b="1" dirty="0" smtClean="0"/>
              <a:t>micro‑lessons</a:t>
            </a:r>
            <a:endParaRPr lang="en-US" sz="2900" b="1" dirty="0" smtClean="0"/>
          </a:p>
          <a:p>
            <a:r>
              <a:rPr lang="en-US" sz="2900" b="1" dirty="0" smtClean="0"/>
              <a:t>Auto-generated quizzes and flashcards tailored to performance</a:t>
            </a:r>
          </a:p>
          <a:p>
            <a:r>
              <a:rPr lang="en-US" sz="2900" b="1" dirty="0" smtClean="0"/>
              <a:t>Real-time feedback and analytics</a:t>
            </a:r>
          </a:p>
          <a:p>
            <a:r>
              <a:rPr lang="en-US" sz="2900" b="1" dirty="0" smtClean="0"/>
              <a:t>Contextual content pulled from LMS (syllabus, modules)</a:t>
            </a:r>
          </a:p>
          <a:p>
            <a:r>
              <a:rPr lang="en-US" sz="2900" b="1" dirty="0" smtClean="0"/>
              <a:t>Interactive chat assistance &amp; simulations</a:t>
            </a:r>
          </a:p>
          <a:p>
            <a:pPr>
              <a:buNone/>
            </a:pPr>
            <a:r>
              <a:rPr lang="en-US" sz="2900" b="1" dirty="0" smtClean="0"/>
              <a:t> Benefits &amp; Use Cases</a:t>
            </a:r>
          </a:p>
          <a:p>
            <a:r>
              <a:rPr lang="en-US" sz="2900" b="1" dirty="0" smtClean="0"/>
              <a:t>Students: Adaptive pacing, contextual examples</a:t>
            </a:r>
          </a:p>
          <a:p>
            <a:r>
              <a:rPr lang="en-US" sz="2900" b="1" dirty="0" smtClean="0"/>
              <a:t>Teachers: Automates grading, content creation, feedback </a:t>
            </a:r>
            <a:r>
              <a:rPr lang="en-US" sz="2900" b="1" dirty="0" smtClean="0">
                <a:hlinkClick r:id="rId3"/>
              </a:rPr>
              <a:t>trainingindustry.com+15github.com+15link.springer.com+15</a:t>
            </a:r>
            <a:r>
              <a:rPr lang="en-US" sz="2900" b="1" dirty="0" smtClean="0">
                <a:hlinkClick r:id="rId4"/>
              </a:rPr>
              <a:t>en.wikipedia.org+5enrollify.org+5arxiv.org+5</a:t>
            </a:r>
            <a:r>
              <a:rPr lang="en-US" sz="2900" b="1" dirty="0" smtClean="0">
                <a:hlinkClick r:id="rId5"/>
              </a:rPr>
              <a:t>link.springer.com</a:t>
            </a:r>
            <a:r>
              <a:rPr lang="en-US" sz="2900" b="1" dirty="0" smtClean="0">
                <a:hlinkClick r:id="rId6"/>
              </a:rPr>
              <a:t>en.wikipedia.org+1en.wikipedia.org+1</a:t>
            </a:r>
            <a:r>
              <a:rPr lang="en-US" sz="2900" b="1" dirty="0" smtClean="0">
                <a:hlinkClick r:id="rId7"/>
              </a:rPr>
              <a:t>media.mit.edu</a:t>
            </a:r>
            <a:r>
              <a:rPr lang="en-US" sz="2900" b="1" dirty="0" smtClean="0">
                <a:hlinkClick r:id="rId8"/>
              </a:rPr>
              <a:t>en.wikipedia.org+4elearningindustry.com+4instancy.com+4</a:t>
            </a:r>
            <a:endParaRPr lang="en-US" sz="2900" b="1" dirty="0" smtClean="0"/>
          </a:p>
          <a:p>
            <a:r>
              <a:rPr lang="en-US" sz="2900" b="1" dirty="0" smtClean="0"/>
              <a:t>Organizations: Streamlined authoring, localization, data-driven L&amp;D </a:t>
            </a:r>
            <a:r>
              <a:rPr lang="en-US" sz="2900" b="1" dirty="0" smtClean="0">
                <a:hlinkClick r:id="rId9"/>
              </a:rPr>
              <a:t>trainingindustry.com+1elearningindustry.com+1</a:t>
            </a:r>
            <a:endParaRPr lang="en-US" sz="2900" b="1" dirty="0" smtClean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xmlns="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245476"/>
          </a:xfrm>
        </p:spPr>
        <p:txBody>
          <a:bodyPr anchor="b"/>
          <a:lstStyle/>
          <a:p>
            <a:r>
              <a:rPr lang="en-US" b="1" dirty="0" smtClean="0"/>
              <a:t>Evidence &amp; Impact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1513491"/>
            <a:ext cx="8109772" cy="49571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86% of adaptive learning studies show positive outcomes </a:t>
            </a:r>
            <a:r>
              <a:rPr lang="en-US" dirty="0" smtClean="0">
                <a:hlinkClick r:id="rId3"/>
              </a:rPr>
              <a:t>link.springer.com+5en.wikipedia.org+5arxiv.org+5</a:t>
            </a:r>
            <a:endParaRPr lang="en-US" dirty="0" smtClean="0"/>
          </a:p>
          <a:p>
            <a:r>
              <a:rPr lang="en-US" dirty="0" smtClean="0"/>
              <a:t>Case study: Ask ME pilot—user satisfaction 4.6/5; improved engagement via DCCI </a:t>
            </a:r>
            <a:r>
              <a:rPr lang="en-US" dirty="0" smtClean="0">
                <a:hlinkClick r:id="rId4"/>
              </a:rPr>
              <a:t>arxiv.org</a:t>
            </a:r>
            <a:endParaRPr lang="en-US" dirty="0" smtClean="0"/>
          </a:p>
          <a:p>
            <a:r>
              <a:rPr lang="en-US" dirty="0" smtClean="0"/>
              <a:t>Distance learning with Syntea: students learned ~27 % faster </a:t>
            </a:r>
            <a:r>
              <a:rPr lang="en-US" dirty="0" smtClean="0">
                <a:hlinkClick r:id="rId5"/>
              </a:rPr>
              <a:t>arxiv.org+1en.wikipedia.org+1</a:t>
            </a:r>
            <a:endParaRPr lang="en-US" dirty="0" smtClean="0"/>
          </a:p>
          <a:p>
            <a:r>
              <a:rPr lang="en-US" b="1" dirty="0" smtClean="0"/>
              <a:t>Slide 10: Challenges &amp; Ethics</a:t>
            </a:r>
          </a:p>
          <a:p>
            <a:r>
              <a:rPr lang="en-US" dirty="0" smtClean="0"/>
              <a:t>Risk of AI hallucinations → mitigated via DCCI contextual grounding </a:t>
            </a:r>
          </a:p>
          <a:p>
            <a:r>
              <a:rPr lang="en-US" dirty="0" smtClean="0"/>
              <a:t>Data privacy &amp; bias concerns </a:t>
            </a:r>
          </a:p>
          <a:p>
            <a:r>
              <a:rPr lang="en-US" dirty="0" smtClean="0"/>
              <a:t>Ethical balance: AI assists but teachers guide and validate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Roadmap &amp; Implementation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9695793" cy="387705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Phase I: Pilot integration &amp; teacher training</a:t>
            </a:r>
          </a:p>
          <a:p>
            <a:r>
              <a:rPr lang="en-US" sz="2400" b="1" dirty="0" smtClean="0"/>
              <a:t>Phase II: Model fine-tune with institutional data</a:t>
            </a:r>
          </a:p>
          <a:p>
            <a:r>
              <a:rPr lang="en-US" sz="2400" b="1" dirty="0" smtClean="0"/>
              <a:t>Phase III: Roll-out + user onboarding</a:t>
            </a:r>
          </a:p>
          <a:p>
            <a:r>
              <a:rPr lang="en-US" sz="2400" b="1" dirty="0" smtClean="0"/>
              <a:t>Phase IV: Continuous monitoring &amp; iterative improvement</a:t>
            </a:r>
          </a:p>
          <a:p>
            <a:r>
              <a:rPr lang="en-US" sz="2400" b="1" dirty="0" smtClean="0"/>
              <a:t> Demo &amp; Mockups </a:t>
            </a:r>
            <a:r>
              <a:rPr lang="en-US" sz="2400" b="1" i="1" dirty="0" smtClean="0"/>
              <a:t>(optional)</a:t>
            </a:r>
            <a:endParaRPr lang="en-US" sz="2400" b="1" dirty="0" smtClean="0"/>
          </a:p>
          <a:p>
            <a:r>
              <a:rPr lang="en-US" sz="2400" b="1" dirty="0" smtClean="0"/>
              <a:t>Screenshot of student dashboard: quiz recommendations</a:t>
            </a:r>
          </a:p>
          <a:p>
            <a:r>
              <a:rPr lang="en-US" sz="2400" b="1" dirty="0" smtClean="0"/>
              <a:t>Teacher analytics portal: performance trends, at-risk flags</a:t>
            </a:r>
          </a:p>
          <a:p>
            <a:r>
              <a:rPr lang="en-US" sz="2400" b="1" dirty="0" smtClean="0"/>
              <a:t>Prompt mechanics: how quizzes are populated from syllabus</a:t>
            </a:r>
          </a:p>
          <a:p>
            <a:endParaRPr lang="en-US" dirty="0" smtClean="0"/>
          </a:p>
          <a:p>
            <a:endParaRPr lang="en-US" b="1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948041" y="4556234"/>
            <a:ext cx="986659" cy="1359933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Project Development Process</a:t>
            </a:r>
            <a:br>
              <a:rPr lang="en-US" sz="3600" b="1" dirty="0" smtClean="0"/>
            </a:br>
            <a:endParaRPr lang="en-US" sz="36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956336"/>
          </a:xfrm>
        </p:spPr>
        <p:txBody>
          <a:bodyPr/>
          <a:lstStyle/>
          <a:p>
            <a:r>
              <a:rPr lang="en-US" dirty="0" smtClean="0"/>
              <a:t>THESE ARE THE IMPORTANT POINTS</a:t>
            </a: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xmlns="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1608083"/>
            <a:ext cx="6537960" cy="433551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1)Project </a:t>
            </a:r>
            <a:r>
              <a:rPr lang="en-US" b="1" dirty="0" smtClean="0"/>
              <a:t>Development Process</a:t>
            </a:r>
          </a:p>
          <a:p>
            <a:r>
              <a:rPr lang="en-US" b="1" dirty="0" smtClean="0"/>
              <a:t>Requirement &amp; Design</a:t>
            </a:r>
            <a:r>
              <a:rPr lang="en-US" dirty="0" smtClean="0"/>
              <a:t> – Define user stories: quiz generation, flashcards, analytics</a:t>
            </a:r>
          </a:p>
          <a:p>
            <a:r>
              <a:rPr lang="en-US" b="1" dirty="0" smtClean="0"/>
              <a:t>Data Ingestion</a:t>
            </a:r>
            <a:r>
              <a:rPr lang="en-US" dirty="0" smtClean="0"/>
              <a:t> – Accept text, PDFs, images (OCR) for content input</a:t>
            </a:r>
          </a:p>
          <a:p>
            <a:r>
              <a:rPr lang="en-US" b="1" dirty="0" smtClean="0"/>
              <a:t>AI Content Generation</a:t>
            </a:r>
            <a:r>
              <a:rPr lang="en-US" dirty="0" smtClean="0"/>
              <a:t> – Use LLMs (e.g., GPT, Mixtral via LangChain) for question generation, evaluation, and flashcards </a:t>
            </a:r>
            <a:r>
              <a:rPr lang="en-US" dirty="0" smtClean="0">
                <a:hlinkClick r:id="rId3"/>
              </a:rPr>
              <a:t>arxiv.org+7github.com+7arxiv.org+7</a:t>
            </a:r>
            <a:endParaRPr lang="en-US" dirty="0" smtClean="0"/>
          </a:p>
          <a:p>
            <a:r>
              <a:rPr lang="en-US" b="1" dirty="0" smtClean="0"/>
              <a:t>Backend &amp; API</a:t>
            </a:r>
            <a:r>
              <a:rPr lang="en-US" dirty="0" smtClean="0"/>
              <a:t> – Flask handles routing, LangChain orchestrates LLM calls </a:t>
            </a:r>
            <a:r>
              <a:rPr lang="en-US" dirty="0" smtClean="0">
                <a:hlinkClick r:id="rId3"/>
              </a:rPr>
              <a:t>github.com+1wired.com+1</a:t>
            </a:r>
            <a:endParaRPr lang="en-US" dirty="0" smtClean="0"/>
          </a:p>
          <a:p>
            <a:r>
              <a:rPr lang="en-US" b="1" dirty="0" smtClean="0"/>
              <a:t>Frontend UI</a:t>
            </a:r>
            <a:r>
              <a:rPr lang="en-US" dirty="0" smtClean="0"/>
              <a:t> – Streamlit provides interactive interface for quiz creation and dashboard </a:t>
            </a:r>
            <a:r>
              <a:rPr lang="en-US" dirty="0" smtClean="0">
                <a:hlinkClick r:id="rId4"/>
              </a:rPr>
              <a:t>github.com</a:t>
            </a:r>
            <a:endParaRPr lang="en-US" dirty="0" smtClean="0"/>
          </a:p>
          <a:p>
            <a:r>
              <a:rPr lang="en-US" b="1" dirty="0" smtClean="0"/>
              <a:t>Export &amp; Sharing</a:t>
            </a:r>
            <a:r>
              <a:rPr lang="en-US" dirty="0" smtClean="0"/>
              <a:t> – Users can export materials in PDF, CSV/Excel, PPT formats </a:t>
            </a:r>
            <a:r>
              <a:rPr lang="en-US" dirty="0" smtClean="0">
                <a:hlinkClick r:id="rId5"/>
              </a:rPr>
              <a:t>edulearn.ai+3edutorai.com+3edcafe.ai+3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GitHub Structure (Code Organization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EduTutor-AI/</a:t>
            </a:r>
          </a:p>
          <a:p>
            <a:r>
              <a:rPr lang="en-US" b="1" dirty="0" smtClean="0"/>
              <a:t>├─ app.py             # Streamlit UI and routing</a:t>
            </a:r>
          </a:p>
          <a:p>
            <a:r>
              <a:rPr lang="en-US" b="1" dirty="0" smtClean="0"/>
              <a:t>├─ backend.py         # Flask API server</a:t>
            </a:r>
          </a:p>
          <a:p>
            <a:r>
              <a:rPr lang="en-US" b="1" dirty="0" smtClean="0"/>
              <a:t>├─ content_gen.py     # AI-powered question &amp; flashcard modules</a:t>
            </a:r>
          </a:p>
          <a:p>
            <a:r>
              <a:rPr lang="en-US" b="1" dirty="0" smtClean="0"/>
              <a:t>├─ database.py        # User/usage data (SQLite)</a:t>
            </a:r>
          </a:p>
          <a:p>
            <a:r>
              <a:rPr lang="en-US" b="1" dirty="0" smtClean="0"/>
              <a:t>├─ dashboard.py       # Performance analytics</a:t>
            </a:r>
          </a:p>
          <a:p>
            <a:r>
              <a:rPr lang="en-US" b="1" dirty="0" smtClean="0"/>
              <a:t>├─ auth.py            # User login/registration</a:t>
            </a:r>
          </a:p>
          <a:p>
            <a:r>
              <a:rPr lang="en-US" b="1" dirty="0" smtClean="0"/>
              <a:t>└─ requirements.txt   # Dependencies</a:t>
            </a:r>
          </a:p>
          <a:p>
            <a:endParaRPr lang="en-US" dirty="0"/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xmlns="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xmlns="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606</Words>
  <Application>Microsoft Office PowerPoint</Application>
  <PresentationFormat>Custom</PresentationFormat>
  <Paragraphs>125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EDUTUTOR AI:personalized learning with generative ai and LMS Integration                                                             SYED SHALU</vt:lpstr>
      <vt:lpstr>Agenda</vt:lpstr>
      <vt:lpstr>What is EduTutor AI?  1.AI-driven assistant embedded within LMS 2.Generates: Customized learning paths  3.Automated quizzes, flashcards, explanations  4.Context-aware recommendations based on LMS data </vt:lpstr>
      <vt:lpstr>Generative AI in Education</vt:lpstr>
      <vt:lpstr>Key Features</vt:lpstr>
      <vt:lpstr>Evidence &amp; Impact </vt:lpstr>
      <vt:lpstr>Roadmap &amp; Implementation </vt:lpstr>
      <vt:lpstr>Project Development Process </vt:lpstr>
      <vt:lpstr>GitHub Structure (Code Organization)</vt:lpstr>
      <vt:lpstr>Program Metrics</vt:lpstr>
      <vt:lpstr>The Future of EduTutor AI </vt:lpstr>
      <vt:lpstr>Summary &amp; Takeaways   EduTutor AI streamlines educational content creation using NLP/LLMs Built on modular Python architecture and APIs (Flask + Streamlit + LangChain) Shows strong early metrics in adoption, content created, and teacher time saved Growth roadmap focused on integrations, co-pilot features, and ethical deployment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2023-12-12T20:05:16Z</dcterms:created>
  <dcterms:modified xsi:type="dcterms:W3CDTF">2025-06-24T10:54:48Z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