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1914" r:id="rId4"/>
    <p:sldId id="1915" r:id="rId5"/>
    <p:sldId id="1923" r:id="rId6"/>
    <p:sldId id="1918" r:id="rId7"/>
    <p:sldId id="1919" r:id="rId8"/>
    <p:sldId id="1920" r:id="rId9"/>
    <p:sldId id="19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0462" autoAdjust="0"/>
  </p:normalViewPr>
  <p:slideViewPr>
    <p:cSldViewPr snapToGrid="0">
      <p:cViewPr varScale="1">
        <p:scale>
          <a:sx n="82" d="100"/>
          <a:sy n="82" d="100"/>
        </p:scale>
        <p:origin x="9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120" y="1150782"/>
            <a:ext cx="9144000" cy="23876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Multi-Tenant Computing in Trapped Ion Quantum Processor</a:t>
            </a: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152"/>
            <a:ext cx="9144000" cy="2387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Presented By, 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Syed Emad Uddin Shubha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CS Grad Student, LSU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Date: </a:t>
            </a:r>
            <a:r>
              <a:rPr lang="en-US" sz="2800" b="1">
                <a:solidFill>
                  <a:srgbClr val="D6A300"/>
                </a:solidFill>
              </a:rPr>
              <a:t>April 23, </a:t>
            </a:r>
            <a:r>
              <a:rPr lang="en-US" sz="2800" b="1" dirty="0">
                <a:solidFill>
                  <a:srgbClr val="D6A300"/>
                </a:solidFill>
              </a:rPr>
              <a:t>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9E4AC2F-2B8D-A985-145D-30BEDF03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4" y="206247"/>
            <a:ext cx="1722707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Basics of Ion Trap 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Qubits stored in internal electronic states of ions (e.g., Ca+, Yb+)</a:t>
            </a:r>
          </a:p>
          <a:p>
            <a:pPr marL="0" indent="0">
              <a:buNone/>
            </a:pPr>
            <a:r>
              <a:rPr dirty="0"/>
              <a:t>- Ions confined in Paul traps using RF and DC fields</a:t>
            </a:r>
          </a:p>
          <a:p>
            <a:pPr marL="0" indent="0">
              <a:buNone/>
            </a:pPr>
            <a:r>
              <a:rPr dirty="0"/>
              <a:t>- Quantized harmonic motion (shared motional modes)</a:t>
            </a:r>
          </a:p>
          <a:p>
            <a:pPr marL="0" indent="0">
              <a:buNone/>
            </a:pPr>
            <a:r>
              <a:rPr dirty="0"/>
              <a:t>- Gates:</a:t>
            </a:r>
          </a:p>
          <a:p>
            <a:pPr marL="0" indent="0">
              <a:buNone/>
            </a:pPr>
            <a:r>
              <a:rPr dirty="0"/>
              <a:t>  - Single-Qubit: Laser-driven transitions</a:t>
            </a:r>
          </a:p>
          <a:p>
            <a:pPr marL="0" indent="0">
              <a:buNone/>
            </a:pPr>
            <a:r>
              <a:rPr dirty="0"/>
              <a:t>  - Two-Qubit: Entanglement via shared motional modes (Mølmer–Sørensen gate)</a:t>
            </a:r>
          </a:p>
          <a:p>
            <a:pPr marL="0" indent="0">
              <a:buNone/>
            </a:pPr>
            <a:r>
              <a:rPr dirty="0"/>
              <a:t>- Readout via state-dependent fluorescence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Strengths of Trapped Ion 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Long coherence times (T2 &gt; seconds)</a:t>
            </a:r>
          </a:p>
          <a:p>
            <a:pPr marL="0" indent="0">
              <a:buNone/>
            </a:pPr>
            <a:r>
              <a:rPr dirty="0"/>
              <a:t>- High gate fidelity (&gt; 99.9%)</a:t>
            </a:r>
          </a:p>
          <a:p>
            <a:pPr marL="0" indent="0">
              <a:buNone/>
            </a:pPr>
            <a:r>
              <a:rPr dirty="0"/>
              <a:t>- All-to-All connectivity via global motion</a:t>
            </a:r>
          </a:p>
          <a:p>
            <a:pPr marL="0" indent="0">
              <a:buNone/>
            </a:pPr>
            <a:r>
              <a:rPr dirty="0"/>
              <a:t>- Identical, natural qubits</a:t>
            </a:r>
          </a:p>
          <a:p>
            <a:pPr marL="0" indent="0">
              <a:buNone/>
            </a:pPr>
            <a:r>
              <a:rPr dirty="0"/>
              <a:t>- Flexible qubit types: Optical, hyperfine, Zeeman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37CDC-5BEB-3928-3795-ECEFB4AA5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D8D8-18CB-9653-500E-E04583E5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vs Superconducting Chips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1DC605-1A82-712E-63F5-AB44AF7EA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414331"/>
              </p:ext>
            </p:extLst>
          </p:nvPr>
        </p:nvGraphicFramePr>
        <p:xfrm>
          <a:off x="542925" y="1120775"/>
          <a:ext cx="111061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920">
                  <a:extLst>
                    <a:ext uri="{9D8B030D-6E8A-4147-A177-3AD203B41FA5}">
                      <a16:colId xmlns:a16="http://schemas.microsoft.com/office/drawing/2014/main" val="2689838789"/>
                    </a:ext>
                  </a:extLst>
                </a:gridCol>
                <a:gridCol w="4516016">
                  <a:extLst>
                    <a:ext uri="{9D8B030D-6E8A-4147-A177-3AD203B41FA5}">
                      <a16:colId xmlns:a16="http://schemas.microsoft.com/office/drawing/2014/main" val="963097506"/>
                    </a:ext>
                  </a:extLst>
                </a:gridCol>
                <a:gridCol w="4315214">
                  <a:extLst>
                    <a:ext uri="{9D8B030D-6E8A-4147-A177-3AD203B41FA5}">
                      <a16:colId xmlns:a16="http://schemas.microsoft.com/office/drawing/2014/main" val="246361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Trapped Ion QC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Superconducting QC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9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Gate Speed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 (~10-100 µs)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 (~10-100 ns)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33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Scalability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Harder (trap crowding)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Easier (chip-based)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91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Connectivity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All-to-All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Nearest-Neighbor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Crosstalk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 (via motion)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 (via wires)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4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Control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Microwaves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64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IonQ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Quantinuum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Sandia National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IBM, Google,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Rigetti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5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64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MTC Challenges in Trapped Ion 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MTC: Multiple users share the same quantum hardware simultaneously</a:t>
            </a:r>
          </a:p>
          <a:p>
            <a:r>
              <a:rPr lang="en-US" dirty="0"/>
              <a:t>Goal: Efficient use of limited quantum resources</a:t>
            </a:r>
          </a:p>
          <a:p>
            <a:r>
              <a:rPr lang="en-US" dirty="0"/>
              <a:t>Risk: Interference between user programs due to shared resources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*** Challenges in Trapped Ion Processor:</a:t>
            </a:r>
          </a:p>
          <a:p>
            <a:pPr marL="0" indent="0">
              <a:buNone/>
            </a:pPr>
            <a:r>
              <a:rPr dirty="0"/>
              <a:t>- Shared motional modes link all qubits</a:t>
            </a:r>
          </a:p>
          <a:p>
            <a:pPr marL="0" indent="0">
              <a:buNone/>
            </a:pPr>
            <a:r>
              <a:rPr dirty="0"/>
              <a:t>- Ion shuttling causes heating, reducing fidelity</a:t>
            </a:r>
          </a:p>
          <a:p>
            <a:pPr marL="0" indent="0">
              <a:buNone/>
            </a:pPr>
            <a:r>
              <a:rPr dirty="0"/>
              <a:t>- Crosstalk via global interactions</a:t>
            </a:r>
          </a:p>
          <a:p>
            <a:pPr marL="0" indent="0">
              <a:buNone/>
            </a:pPr>
            <a:r>
              <a:rPr dirty="0"/>
              <a:t>- Long gate times amplify interference</a:t>
            </a:r>
          </a:p>
          <a:p>
            <a:pPr marL="0" indent="0">
              <a:buNone/>
            </a:pPr>
            <a:r>
              <a:rPr dirty="0"/>
              <a:t>- Spectral crowding complicates isolation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Shuttle-Exploiting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Malicious programs induce excessive shuttling</a:t>
            </a:r>
          </a:p>
          <a:p>
            <a:pPr marL="0" indent="0">
              <a:buNone/>
            </a:pPr>
            <a:r>
              <a:rPr dirty="0"/>
              <a:t>- Victim programs lose fidelity without direct interaction</a:t>
            </a:r>
          </a:p>
          <a:p>
            <a:pPr marL="0" indent="0">
              <a:buNone/>
            </a:pPr>
            <a:r>
              <a:rPr dirty="0"/>
              <a:t>- Effects:</a:t>
            </a:r>
          </a:p>
          <a:p>
            <a:pPr marL="0" indent="0">
              <a:buNone/>
            </a:pPr>
            <a:r>
              <a:rPr dirty="0"/>
              <a:t>  - Up to 63x fidelity reduction</a:t>
            </a:r>
          </a:p>
          <a:p>
            <a:pPr marL="0" indent="0">
              <a:buNone/>
            </a:pPr>
            <a:r>
              <a:rPr dirty="0"/>
              <a:t>  - Longer programs more vulnerable</a:t>
            </a:r>
          </a:p>
          <a:p>
            <a:pPr marL="0" indent="0">
              <a:buNone/>
            </a:pPr>
            <a:r>
              <a:rPr dirty="0"/>
              <a:t>- Attack Types:</a:t>
            </a:r>
          </a:p>
          <a:p>
            <a:pPr marL="0" indent="0">
              <a:buNone/>
            </a:pPr>
            <a:r>
              <a:rPr dirty="0"/>
              <a:t>  1. Systematic (needs hardware knowledge)</a:t>
            </a:r>
          </a:p>
          <a:p>
            <a:pPr marL="0" indent="0">
              <a:buNone/>
            </a:pPr>
            <a:r>
              <a:rPr dirty="0"/>
              <a:t>  2. Randomized (trial-based)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 to Shuttle-Based MTC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Random Mapping: Prevent predictable trap allocation</a:t>
            </a:r>
          </a:p>
          <a:p>
            <a:pPr marL="0" indent="0">
              <a:buNone/>
            </a:pPr>
            <a:r>
              <a:rPr dirty="0"/>
              <a:t>2. Dummy Qubits: Block adversarial access</a:t>
            </a:r>
          </a:p>
          <a:p>
            <a:pPr marL="0" indent="0">
              <a:buNone/>
            </a:pPr>
            <a:r>
              <a:rPr dirty="0"/>
              <a:t>3. Shuttle Caps: Limit shuttling per program</a:t>
            </a:r>
          </a:p>
          <a:p>
            <a:pPr marL="0" indent="0">
              <a:buNone/>
            </a:pPr>
            <a:r>
              <a:rPr dirty="0"/>
              <a:t>4. Enhanced Scheduling: Avoid shared heating zones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Research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Real-time dynamic error mitigation</a:t>
            </a:r>
          </a:p>
          <a:p>
            <a:pPr marL="0" indent="0">
              <a:buNone/>
            </a:pPr>
            <a:r>
              <a:rPr dirty="0"/>
              <a:t>- Privacy-preserving quantum execution protocols</a:t>
            </a:r>
          </a:p>
          <a:p>
            <a:pPr marL="0" indent="0">
              <a:buNone/>
            </a:pPr>
            <a:r>
              <a:rPr dirty="0"/>
              <a:t>- Scalable modular traps to reduce global coupling</a:t>
            </a:r>
          </a:p>
          <a:p>
            <a:pPr marL="0" indent="0">
              <a:buNone/>
            </a:pPr>
            <a:r>
              <a:rPr dirty="0"/>
              <a:t>- Quantum security models tailored for ion traps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398</Words>
  <Application>Microsoft Office PowerPoint</Application>
  <PresentationFormat>Widescreen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Georgia</vt:lpstr>
      <vt:lpstr>Georgia Pro</vt:lpstr>
      <vt:lpstr>Gill Sans</vt:lpstr>
      <vt:lpstr>Office Theme</vt:lpstr>
      <vt:lpstr>1_Custom Design</vt:lpstr>
      <vt:lpstr> Multi-Tenant Computing in Trapped Ion Quantum Processor</vt:lpstr>
      <vt:lpstr>Basics of Ion Trap Quantum Computing</vt:lpstr>
      <vt:lpstr>Unique Strengths of Trapped Ion QC</vt:lpstr>
      <vt:lpstr>Challenges vs Superconducting Chips</vt:lpstr>
      <vt:lpstr>MTC Challenges in Trapped Ion QC</vt:lpstr>
      <vt:lpstr>Shuttle-Exploiting Attacks</vt:lpstr>
      <vt:lpstr>Solutions to Shuttle-Based MTC Attacks</vt:lpstr>
      <vt:lpstr>Future Research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272</cp:revision>
  <dcterms:created xsi:type="dcterms:W3CDTF">2024-11-20T04:21:08Z</dcterms:created>
  <dcterms:modified xsi:type="dcterms:W3CDTF">2025-04-24T02:52:50Z</dcterms:modified>
</cp:coreProperties>
</file>