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1897" r:id="rId4"/>
    <p:sldId id="1898" r:id="rId5"/>
    <p:sldId id="1899" r:id="rId6"/>
    <p:sldId id="1900" r:id="rId7"/>
    <p:sldId id="1901" r:id="rId8"/>
    <p:sldId id="1902" r:id="rId9"/>
    <p:sldId id="1903" r:id="rId10"/>
    <p:sldId id="1904" r:id="rId11"/>
    <p:sldId id="1905" r:id="rId12"/>
    <p:sldId id="19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76" autoAdjust="0"/>
    <p:restoredTop sz="90462" autoAdjust="0"/>
  </p:normalViewPr>
  <p:slideViewPr>
    <p:cSldViewPr snapToGrid="0">
      <p:cViewPr varScale="1">
        <p:scale>
          <a:sx n="53" d="100"/>
          <a:sy n="53" d="100"/>
        </p:scale>
        <p:origin x="72" y="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11-Apr-25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edshubha/CrosstalkMT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436" y="1388657"/>
            <a:ext cx="9058268" cy="2984308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  <a:latin typeface="Arial"/>
                <a:cs typeface="Arial"/>
              </a:rPr>
              <a:t>Quantum Crosstalk Mitigation in Multi-Tenant Computing</a:t>
            </a:r>
            <a:endParaRPr lang="en-US" sz="540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570" y="4758822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Presented By, 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CS Grad Student, LSU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B1CE9-CB1A-80D3-F506-2373E0C8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Error Cancellation (PEC)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EA71-9CC0-A05E-BAD5-292B5EB13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3200" dirty="0"/>
              <a:t>PEC </a:t>
            </a:r>
            <a:r>
              <a:rPr lang="fr-FR" sz="3200" dirty="0" err="1"/>
              <a:t>is</a:t>
            </a:r>
            <a:r>
              <a:rPr lang="fr-FR" sz="3200" dirty="0"/>
              <a:t> a </a:t>
            </a:r>
            <a:r>
              <a:rPr lang="fr-FR" sz="3200" dirty="0" err="1"/>
              <a:t>zero</a:t>
            </a:r>
            <a:r>
              <a:rPr lang="fr-FR" sz="3200" dirty="0"/>
              <a:t>-noise extrapolation technique. </a:t>
            </a:r>
            <a:endParaRPr lang="en-US" sz="3200" dirty="0"/>
          </a:p>
          <a:p>
            <a:r>
              <a:rPr lang="en-US" sz="3200" dirty="0"/>
              <a:t>Model crosstalk-affected gate as a noisy channel.</a:t>
            </a:r>
          </a:p>
          <a:p>
            <a:r>
              <a:rPr lang="en-US" sz="3200" dirty="0"/>
              <a:t>Decompose into ideal + error operations, sampled via quasi-probabilities.</a:t>
            </a:r>
          </a:p>
          <a:p>
            <a:r>
              <a:rPr lang="en-US" sz="3200" dirty="0"/>
              <a:t>It uses Gate Set Tomography (GST) to learn how each gate deviates from the ideal.</a:t>
            </a:r>
          </a:p>
          <a:p>
            <a:r>
              <a:rPr lang="en-US" sz="3200" b="1" dirty="0"/>
              <a:t>GST process can be extended to include correlated gate pairs.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86A9-04C1-CE56-3866-D6447D94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4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DB47-FB4E-9638-90F9-87262D80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8FE2-244C-64AC-CA21-F803FA6E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might combine these ideas but still need a better way to proceed.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References: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https://github.com/syedshubha/CrosstalkMTC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7CEBB-4744-2F61-7F6B-CB3952C4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25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27B1-0D60-81E7-AAB5-96A634C1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Crosstalk in Quantum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7A600-E749-D2BA-5E63-5AE12D7F2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Crosstalk = Unintended interaction between qubits.</a:t>
            </a:r>
          </a:p>
          <a:p>
            <a:pPr marL="0" indent="0">
              <a:buNone/>
            </a:pPr>
            <a:r>
              <a:rPr lang="en-US" dirty="0"/>
              <a:t> Causes correlated errors, breaks local noise assumption.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Sources:</a:t>
            </a:r>
          </a:p>
          <a:p>
            <a:pPr marL="457200" indent="-457200">
              <a:buAutoNum type="arabicPeriod"/>
            </a:pPr>
            <a:r>
              <a:rPr lang="en-US" dirty="0"/>
              <a:t>Always-on ZZ interactions (superconducting qubits)</a:t>
            </a:r>
          </a:p>
          <a:p>
            <a:pPr marL="457200" indent="-457200">
              <a:buAutoNum type="arabicPeriod"/>
            </a:pPr>
            <a:r>
              <a:rPr lang="en-US" dirty="0"/>
              <a:t>Residual XX from </a:t>
            </a:r>
            <a:r>
              <a:rPr lang="en-US" dirty="0" err="1"/>
              <a:t>Molmer</a:t>
            </a:r>
            <a:r>
              <a:rPr lang="en-US" dirty="0"/>
              <a:t>–Sorensen gates (trapped ions)</a:t>
            </a:r>
          </a:p>
          <a:p>
            <a:pPr marL="457200" indent="-457200">
              <a:buAutoNum type="arabicPeriod"/>
            </a:pPr>
            <a:r>
              <a:rPr lang="en-US" dirty="0"/>
              <a:t>Frequency crowding, pulse overlap.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E674E3-28C3-94AD-C932-4BEB6F181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0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0BA54-BE00-C31D-758E-1EE5DE82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Crosstalk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DD7B9-E318-F908-C406-44EA3F318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Degrades fidelity (up to 20× error in CNOTs)</a:t>
            </a:r>
          </a:p>
          <a:p>
            <a:pPr marL="457200" indent="-457200">
              <a:buAutoNum type="arabicPeriod"/>
            </a:pPr>
            <a:r>
              <a:rPr lang="en-US" dirty="0"/>
              <a:t>Violates assumptions in QEC</a:t>
            </a:r>
          </a:p>
          <a:p>
            <a:pPr marL="457200" indent="-457200">
              <a:buAutoNum type="arabicPeriod"/>
            </a:pPr>
            <a:r>
              <a:rPr lang="en-US" dirty="0"/>
              <a:t>Interferes with parallelism and scheduling</a:t>
            </a:r>
          </a:p>
          <a:p>
            <a:pPr marL="457200" indent="-457200">
              <a:buAutoNum type="arabicPeriod"/>
            </a:pPr>
            <a:r>
              <a:rPr lang="en-US" dirty="0"/>
              <a:t>In MTC, someone can abuse scheduling and degrade one’s performance.</a:t>
            </a:r>
          </a:p>
          <a:p>
            <a:pPr marL="457200" indent="-457200">
              <a:buAutoNum type="arabicPeriod"/>
            </a:pPr>
            <a:r>
              <a:rPr lang="en-US" dirty="0"/>
              <a:t>Maybe some information leakage is possible.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2B86A-12E0-BF67-3082-C0DD0633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450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1442-576C-3C29-BA83-956D7799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Crosstalk Mitigation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F7F0-DC26-98C4-F278-D36344EBF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General Methods</a:t>
            </a:r>
          </a:p>
          <a:p>
            <a:pPr marL="457200" indent="-457200">
              <a:buAutoNum type="arabicPeriod"/>
            </a:pPr>
            <a:r>
              <a:rPr lang="en-US" dirty="0"/>
              <a:t>Gate Reordering</a:t>
            </a:r>
          </a:p>
          <a:p>
            <a:pPr marL="457200" indent="-457200">
              <a:buAutoNum type="arabicPeriod"/>
            </a:pPr>
            <a:r>
              <a:rPr lang="en-US" dirty="0"/>
              <a:t>Cycle-Aware Scheduling (CYCO)</a:t>
            </a:r>
          </a:p>
          <a:p>
            <a:pPr marL="457200" indent="-457200">
              <a:buAutoNum type="arabicPeriod"/>
            </a:pPr>
            <a:endParaRPr lang="en-US" sz="1000" dirty="0"/>
          </a:p>
          <a:p>
            <a:pPr marL="0" indent="0">
              <a:buNone/>
            </a:pPr>
            <a:r>
              <a:rPr lang="en-US" b="1" dirty="0"/>
              <a:t>Multi-Tenant Systems</a:t>
            </a:r>
          </a:p>
          <a:p>
            <a:pPr marL="457200" indent="-457200">
              <a:buAutoNum type="arabicPeriod"/>
            </a:pPr>
            <a:r>
              <a:rPr lang="en-US" dirty="0"/>
              <a:t>Qubit Allocation Optimization using RL</a:t>
            </a:r>
          </a:p>
          <a:p>
            <a:pPr marL="457200" indent="-457200">
              <a:buAutoNum type="arabicPeriod"/>
            </a:pPr>
            <a:r>
              <a:rPr lang="en-US" dirty="0"/>
              <a:t>Employing Spectator Qubits</a:t>
            </a:r>
          </a:p>
          <a:p>
            <a:pPr marL="457200" indent="-457200">
              <a:buAutoNum type="arabicPeriod"/>
            </a:pPr>
            <a:endParaRPr lang="en-US" sz="1000" dirty="0"/>
          </a:p>
          <a:p>
            <a:pPr marL="0" indent="0">
              <a:buNone/>
            </a:pPr>
            <a:r>
              <a:rPr lang="en-US" b="1" dirty="0"/>
              <a:t>More possible solutions:</a:t>
            </a:r>
          </a:p>
          <a:p>
            <a:pPr marL="457200" indent="-457200">
              <a:buAutoNum type="arabicPeriod"/>
            </a:pPr>
            <a:r>
              <a:rPr lang="en-US" dirty="0"/>
              <a:t>Quantum Differential Privacy</a:t>
            </a:r>
          </a:p>
          <a:p>
            <a:pPr marL="457200" indent="-457200">
              <a:buAutoNum type="arabicPeriod"/>
            </a:pPr>
            <a:r>
              <a:rPr lang="en-US" dirty="0"/>
              <a:t>Probabilistic Error Cancellation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465B4-B390-0161-EC5C-9241940B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91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15EC-7666-2E35-1391-B654E7F7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 Reordering Based on Commutativity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0B41-37B6-2E8D-8D22-3953808C0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800" dirty="0"/>
              <a:t>Exploit commutativity of quantum gates (e.g., CNOTs, SWAPs).</a:t>
            </a:r>
          </a:p>
          <a:p>
            <a:pPr marL="457200" indent="-457200">
              <a:buAutoNum type="arabicPeriod"/>
            </a:pPr>
            <a:r>
              <a:rPr lang="en-US" sz="2800" dirty="0"/>
              <a:t>Reorder instructions to avoid simultaneous execution of high-crosstalk gates.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 Uses bidirectional algorithm: </a:t>
            </a:r>
          </a:p>
          <a:p>
            <a:pPr marL="457200" lvl="1" indent="0">
              <a:buNone/>
            </a:pPr>
            <a:r>
              <a:rPr lang="en-US" sz="2800" dirty="0"/>
              <a:t>Forward pass → look ahead for interference</a:t>
            </a:r>
          </a:p>
          <a:p>
            <a:pPr marL="457200" lvl="1" indent="0">
              <a:buNone/>
            </a:pPr>
            <a:r>
              <a:rPr lang="en-US" sz="2800" dirty="0"/>
              <a:t>Backward pass → adjust past gates</a:t>
            </a:r>
          </a:p>
          <a:p>
            <a:pPr marL="0" indent="0">
              <a:buNone/>
            </a:pPr>
            <a:r>
              <a:rPr lang="en-US" sz="2800" dirty="0"/>
              <a:t>4. Avoids serialization → retains parallelism</a:t>
            </a:r>
          </a:p>
          <a:p>
            <a:pPr marL="0" indent="0">
              <a:buNone/>
            </a:pPr>
            <a:r>
              <a:rPr lang="en-US" sz="2800" dirty="0"/>
              <a:t>5. Up to 18% fidelity gain on average over naive scheduling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9768C-0D83-2C85-7079-0800C056E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17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4512-310E-EAF0-D29E-9653260A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Cycle-Aware ZZ Crosstalk Mitigation (CYCO)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4EA4-75B4-33CF-8605-855680E0E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b="1" dirty="0"/>
              <a:t>Problem with naive schedulers:</a:t>
            </a:r>
          </a:p>
          <a:p>
            <a:pPr marL="457200" lvl="1" indent="0">
              <a:buNone/>
            </a:pPr>
            <a:r>
              <a:rPr lang="en-US" dirty="0"/>
              <a:t>Insert barriers to isolate gates → hurts parallelism</a:t>
            </a:r>
          </a:p>
          <a:p>
            <a:pPr marL="457200" lvl="1" indent="0">
              <a:buNone/>
            </a:pPr>
            <a:r>
              <a:rPr lang="en-US" dirty="0"/>
              <a:t>Ignores gate duration and quantum clock cycles</a:t>
            </a:r>
          </a:p>
          <a:p>
            <a:pPr marL="457200" lvl="1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b="1" dirty="0"/>
              <a:t>CYCO Approach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Models active-qubit interference and cross-qubit interference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Schedules gates in cycle windows using new data structure: TDDG (Time and Distance Dependency Graph)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Dynamically inserts/removes barriers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b="1" dirty="0"/>
              <a:t>Result: </a:t>
            </a:r>
            <a:r>
              <a:rPr lang="en-US" dirty="0"/>
              <a:t>Up to 37% reduction in program cycles, maintains fidelity on IBMQ-Brisbane &amp; Google Bristlecone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F120C-EBA0-4075-33E0-AC7C95FD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3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4A13-6ED7-DE02-6BF6-D62200E39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RL-Based Qubit Allocation for MTC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138F-ED1E-1EF8-88DE-D1D11C81A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quantum networks (or shared QPUs), qubit reuse creates resource contention + dynamic crosstalk patterns. Hence: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Model as MDP → Optimize expected fidelity + waiting time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Combine Reinforcement Learning with Active Learning to reduce training cost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Learns to dynamically allocate qubits based on:</a:t>
            </a:r>
          </a:p>
          <a:p>
            <a:pPr marL="0" indent="0">
              <a:buNone/>
            </a:pPr>
            <a:r>
              <a:rPr lang="en-US" sz="2800" dirty="0"/>
              <a:t>                   Fidelity maps, Wait time, Resource occupancy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Impact:</a:t>
            </a:r>
            <a:r>
              <a:rPr lang="en-US" sz="2800" dirty="0"/>
              <a:t>19.2% better path maturity &amp; 23.5ms lower average waiting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B5899-054F-E44C-E722-5BE13AAB7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74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F61B-6635-9261-7831-A9D6C065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Spectator Qubits for Real-Time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3D57-35FD-4519-1251-35023AC12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Errors drift over time, frequent recalibration interrupts computations. </a:t>
            </a:r>
            <a:r>
              <a:rPr lang="en-US" sz="2800" dirty="0"/>
              <a:t>Hence:</a:t>
            </a:r>
          </a:p>
          <a:p>
            <a:r>
              <a:rPr lang="en-US" sz="2800" dirty="0"/>
              <a:t>Reserve spectator qubits to monitor coherent errors (e.g., magnetic field drift, crosstalk)</a:t>
            </a:r>
          </a:p>
          <a:p>
            <a:r>
              <a:rPr lang="en-US" sz="2800" dirty="0"/>
              <a:t>Use this info to adapt control strategies (e.g., over-rotation angle)</a:t>
            </a:r>
          </a:p>
          <a:p>
            <a:r>
              <a:rPr lang="en-US" sz="2800" dirty="0"/>
              <a:t>Fisher Information and Cramér–Rao bound determine how fast spectator qubits can estimate error parameters.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19DCC-0D57-02CF-471F-1D03CF73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18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C25B4-EF28-5903-2C96-4D3DE422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Differential Privacy (QDP)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66200-9C75-975F-F6A7-9528AB4D0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Treat crosstalk as a leaky quantum channel</a:t>
            </a:r>
          </a:p>
          <a:p>
            <a:r>
              <a:rPr lang="en-US" sz="3200" dirty="0"/>
              <a:t>Use hockey-stick divergence to bound distinguishability from neighboring inputs</a:t>
            </a:r>
          </a:p>
          <a:p>
            <a:r>
              <a:rPr lang="en-US" sz="3200" dirty="0"/>
              <a:t>Helps design:</a:t>
            </a:r>
          </a:p>
          <a:p>
            <a:pPr marL="457200" lvl="1" indent="0">
              <a:buNone/>
            </a:pPr>
            <a:r>
              <a:rPr lang="en-US" sz="3200" dirty="0"/>
              <a:t>Privacy-aware schedulers</a:t>
            </a:r>
          </a:p>
          <a:p>
            <a:pPr marL="457200" lvl="1" indent="0">
              <a:buNone/>
            </a:pPr>
            <a:r>
              <a:rPr lang="en-US" sz="3200" dirty="0"/>
              <a:t>Leakage-tolerant QEC schemes</a:t>
            </a:r>
          </a:p>
          <a:p>
            <a:pPr marL="457200" lvl="1" indent="0">
              <a:buNone/>
            </a:pPr>
            <a:r>
              <a:rPr lang="en-US" sz="3200" dirty="0"/>
              <a:t>Noise shaping for privacy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8A328-27B9-5C9E-D33A-D63DC2CC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676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580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Georgia</vt:lpstr>
      <vt:lpstr>Georgia Pro</vt:lpstr>
      <vt:lpstr>Gill Sans</vt:lpstr>
      <vt:lpstr>Office Theme</vt:lpstr>
      <vt:lpstr>1_Custom Design</vt:lpstr>
      <vt:lpstr>Quantum Crosstalk Mitigation in Multi-Tenant Computing</vt:lpstr>
      <vt:lpstr>Crosstalk in Quantum Hardware</vt:lpstr>
      <vt:lpstr>Why Crosstalk Matters</vt:lpstr>
      <vt:lpstr>Quantum Crosstalk Mitigation</vt:lpstr>
      <vt:lpstr>Gate Reordering Based on Commutativity</vt:lpstr>
      <vt:lpstr>Cycle-Aware ZZ Crosstalk Mitigation (CYCO)</vt:lpstr>
      <vt:lpstr>RL-Based Qubit Allocation for MTC</vt:lpstr>
      <vt:lpstr>Spectator Qubits for Real-Time Calibration</vt:lpstr>
      <vt:lpstr>Quantum Differential Privacy (QDP)</vt:lpstr>
      <vt:lpstr>Probabilistic Error Cancellation (PEC)</vt:lpstr>
      <vt:lpstr>Research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249</cp:revision>
  <dcterms:created xsi:type="dcterms:W3CDTF">2024-11-20T04:21:08Z</dcterms:created>
  <dcterms:modified xsi:type="dcterms:W3CDTF">2025-04-12T01:05:52Z</dcterms:modified>
</cp:coreProperties>
</file>