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1899" r:id="rId4"/>
    <p:sldId id="1900" r:id="rId5"/>
    <p:sldId id="1907" r:id="rId6"/>
    <p:sldId id="1909" r:id="rId7"/>
    <p:sldId id="1902" r:id="rId8"/>
    <p:sldId id="1910" r:id="rId9"/>
    <p:sldId id="1904" r:id="rId10"/>
    <p:sldId id="1911" r:id="rId11"/>
    <p:sldId id="19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0462" autoAdjust="0"/>
  </p:normalViewPr>
  <p:slideViewPr>
    <p:cSldViewPr snapToGrid="0">
      <p:cViewPr varScale="1">
        <p:scale>
          <a:sx n="53" d="100"/>
          <a:sy n="53" d="100"/>
        </p:scale>
        <p:origin x="7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22-Apr-25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150782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FPGA-Based Quantum Control and Bit-Flip Resilience</a:t>
            </a:r>
            <a:endParaRPr lang="en-US"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15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Date: April 22,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DCB6-EEB6-65A9-79BB-D70D7BD3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Regarding Adaptive Purification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E036-DEED-B98D-5A6B-8444E0948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For small perturbation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dirty="0"/>
                  <a:t>given map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𝓔</m:t>
                    </m:r>
                  </m:oMath>
                </a14:m>
                <a:r>
                  <a:rPr lang="en-US" b="1" dirty="0"/>
                  <a:t>, we need to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r>
                  <a:rPr lang="en-US" b="1" dirty="0"/>
                  <a:t> so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Define,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previously derived,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I have derived a Lindblad form to ensure CPTP: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Next step: solving this using numerical approximation.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1E036-DEED-B98D-5A6B-8444E0948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CEA0F-9721-D700-35F6-63E82B09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2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C1F4-7BCE-7C4F-8A84-4F010224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QubiC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1.0 Overview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0EB51-22F4-9CA0-F2B3-24E58EC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EB48-B2D9-986A-37D3-820A998251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FPGA-based (pulse level) control system for superconducting qubits.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Focused on generating static pulse-level instructions.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Waveforms: pre-defined envelopes stored in FPGA BRAM, modulated using CORDIC-based DSP.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Modular full-stack (Hardware, </a:t>
            </a:r>
            <a:r>
              <a:rPr lang="en-US" sz="2000" dirty="0" err="1"/>
              <a:t>Gateware</a:t>
            </a:r>
            <a:r>
              <a:rPr lang="en-US" sz="2000" dirty="0"/>
              <a:t>, Software).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Lacks mid-circuit measurement, real-time adaptability.</a:t>
            </a:r>
          </a:p>
          <a:p>
            <a:r>
              <a:rPr lang="en-US" sz="2000" dirty="0"/>
              <a:t>Suitable for small-scale, static quantum circuits.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FE948-7860-76F7-01BD-8C21E18B6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231"/>
          <a:stretch/>
        </p:blipFill>
        <p:spPr>
          <a:xfrm>
            <a:off x="6810065" y="1475297"/>
            <a:ext cx="4231307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D2FB-A364-409C-75D2-11541CE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QubiC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2.0 Overview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BBF5C-4679-BDA4-A409-725D8C2E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5885-C4BD-D3AB-67C8-21F58B4655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Supports adaptive, real-time control and feedback.</a:t>
            </a:r>
          </a:p>
          <a:p>
            <a:pPr marL="0" indent="0">
              <a:buNone/>
            </a:pPr>
            <a:r>
              <a:rPr lang="en-US" dirty="0"/>
              <a:t>• Parameterized waveform updates: amplitude, phase, frequency.</a:t>
            </a:r>
          </a:p>
          <a:p>
            <a:pPr marL="0" indent="0">
              <a:buNone/>
            </a:pPr>
            <a:r>
              <a:rPr lang="en-US" dirty="0"/>
              <a:t>• Distributed processing: one processor per qubit, enabling scalability and low-latency.</a:t>
            </a:r>
          </a:p>
          <a:p>
            <a:pPr marL="0" indent="0">
              <a:buNone/>
            </a:pPr>
            <a:r>
              <a:rPr lang="en-US" dirty="0"/>
              <a:t>• Multi-FPGA synchronization for large quantum processors.</a:t>
            </a:r>
          </a:p>
          <a:p>
            <a:pPr marL="0" indent="0">
              <a:buNone/>
            </a:pPr>
            <a:r>
              <a:rPr lang="en-US" dirty="0"/>
              <a:t>• Enables fast reset and conditional quantum operations.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E51886-AD41-357C-CA83-93033C84D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989"/>
          <a:stretch/>
        </p:blipFill>
        <p:spPr>
          <a:xfrm>
            <a:off x="5863772" y="1456697"/>
            <a:ext cx="6081486" cy="3944606"/>
          </a:xfrm>
        </p:spPr>
      </p:pic>
    </p:spTree>
    <p:extLst>
      <p:ext uri="{BB962C8B-B14F-4D97-AF65-F5344CB8AC3E}">
        <p14:creationId xmlns:p14="http://schemas.microsoft.com/office/powerpoint/2010/main" val="405211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CC34D-202A-C2FF-2B59-9D6DE75D6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1EB3-8916-4670-7648-5F9888F3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</a:t>
            </a:r>
            <a:r>
              <a:rPr lang="en-US" dirty="0" err="1"/>
              <a:t>QubiC</a:t>
            </a:r>
            <a:r>
              <a:rPr lang="en-US" dirty="0"/>
              <a:t> 1.0 and 2.0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1CBF0D-87D0-1D3B-4764-79B8845EA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018317"/>
              </p:ext>
            </p:extLst>
          </p:nvPr>
        </p:nvGraphicFramePr>
        <p:xfrm>
          <a:off x="542925" y="1120775"/>
          <a:ext cx="1110615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1710">
                  <a:extLst>
                    <a:ext uri="{9D8B030D-6E8A-4147-A177-3AD203B41FA5}">
                      <a16:colId xmlns:a16="http://schemas.microsoft.com/office/drawing/2014/main" val="1201714124"/>
                    </a:ext>
                  </a:extLst>
                </a:gridCol>
                <a:gridCol w="5714440">
                  <a:extLst>
                    <a:ext uri="{9D8B030D-6E8A-4147-A177-3AD203B41FA5}">
                      <a16:colId xmlns:a16="http://schemas.microsoft.com/office/drawing/2014/main" val="2845803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Qubic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Qubic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9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Pre-stored, static waveforms, fixed modulation parameters, no feedback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Reusable pulse envelopes with dynamic parameter updates and Real-time control.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Single FPGA focus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Multi-FPGA synchronized systems.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 mid-circuit measurement or conditional logic.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Supports fast reset, mid-circuit conditional operations.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9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Suitable for static cases: Gate Calibration, State preparation and Readout.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Suitable for Dynamic cases, like Randomized compiling, Quantum Error Correction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1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Developed and tested at LBNL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Tested at LBNL too but can be deployed in large-scale superconducting qubit platforms.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739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7A3F0-7BBE-4BDF-A374-815132F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80599-9CBA-4CDF-D258-6B422DBFA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6544-557E-1936-7039-537FE55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Hardware, Firmware &amp; Software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077896-3151-D2E4-B942-2D37E6F5B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327784"/>
              </p:ext>
            </p:extLst>
          </p:nvPr>
        </p:nvGraphicFramePr>
        <p:xfrm>
          <a:off x="543009" y="912812"/>
          <a:ext cx="1110615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5">
                  <a:extLst>
                    <a:ext uri="{9D8B030D-6E8A-4147-A177-3AD203B41FA5}">
                      <a16:colId xmlns:a16="http://schemas.microsoft.com/office/drawing/2014/main" val="2073132097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1201714124"/>
                    </a:ext>
                  </a:extLst>
                </a:gridCol>
                <a:gridCol w="5959475">
                  <a:extLst>
                    <a:ext uri="{9D8B030D-6E8A-4147-A177-3AD203B41FA5}">
                      <a16:colId xmlns:a16="http://schemas.microsoft.com/office/drawing/2014/main" val="2845803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Qubic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Qubic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9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Hardware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FPGA: Xilinx VC707 board.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DAC/ADC: FMC120.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External RF Mixer &amp; LO Module.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FPGA: </a:t>
                      </a:r>
                      <a:r>
                        <a:rPr lang="en-US" sz="2000" b="1" dirty="0"/>
                        <a:t>Xilinx ZCU216 </a:t>
                      </a:r>
                      <a:r>
                        <a:rPr lang="en-US" sz="2000" b="1" dirty="0" err="1"/>
                        <a:t>RFSoC</a:t>
                      </a:r>
                      <a:r>
                        <a:rPr lang="en-US" sz="2000" dirty="0"/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Integrated DAC/ADC (</a:t>
                      </a:r>
                      <a:r>
                        <a:rPr lang="en-US" sz="2000" dirty="0" err="1"/>
                        <a:t>RFSoC</a:t>
                      </a:r>
                      <a:r>
                        <a:rPr lang="en-US" sz="2000" dirty="0"/>
                        <a:t>).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Custom </a:t>
                      </a:r>
                      <a:r>
                        <a:rPr lang="en-US" sz="2000" b="1" dirty="0"/>
                        <a:t>Analog Front-End (AFE)</a:t>
                      </a:r>
                      <a:r>
                        <a:rPr lang="en-US" sz="2000" dirty="0"/>
                        <a:t> board for signal conditioning.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Multi-FPGA synchronization</a:t>
                      </a:r>
                      <a:r>
                        <a:rPr lang="en-US" sz="2000" dirty="0"/>
                        <a:t> with sub-2 </a:t>
                      </a:r>
                      <a:r>
                        <a:rPr lang="en-US" sz="2000" dirty="0" err="1"/>
                        <a:t>ps</a:t>
                      </a:r>
                      <a:r>
                        <a:rPr lang="en-US" sz="2000" dirty="0"/>
                        <a:t> jitter.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8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Firmware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CORDIC-based DSP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Static pulse generation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Waveforms stored in BRAM, </a:t>
                      </a:r>
                      <a:r>
                        <a:rPr lang="en-US" sz="2000" b="1" dirty="0"/>
                        <a:t>pre-loaded</a:t>
                      </a:r>
                      <a:r>
                        <a:rPr lang="en-US" sz="2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Distributed processors</a:t>
                      </a:r>
                      <a:r>
                        <a:rPr lang="en-US" sz="2000" dirty="0"/>
                        <a:t> (1 per qubit) for </a:t>
                      </a:r>
                      <a:r>
                        <a:rPr lang="en-US" sz="2000" b="1" dirty="0"/>
                        <a:t>real-time control</a:t>
                      </a:r>
                      <a:r>
                        <a:rPr lang="en-US" sz="2000" dirty="0"/>
                        <a:t>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Parameterized waveforms</a:t>
                      </a:r>
                      <a:r>
                        <a:rPr lang="en-US" sz="2000" dirty="0"/>
                        <a:t>, dynamically updated during execution.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Mid-circuit measurement</a:t>
                      </a:r>
                      <a:r>
                        <a:rPr lang="en-US" sz="2000" dirty="0"/>
                        <a:t>, fast reset, conditional logic.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5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Basic Python interface.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Static Pulse compiler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Python stack</a:t>
                      </a:r>
                      <a:r>
                        <a:rPr lang="en-US" sz="2000" dirty="0"/>
                        <a:t> with </a:t>
                      </a:r>
                      <a:r>
                        <a:rPr lang="en-US" sz="2000" b="1" dirty="0"/>
                        <a:t>PYNQ</a:t>
                      </a:r>
                      <a:r>
                        <a:rPr lang="en-US" sz="2000" dirty="0"/>
                        <a:t> framework on Zynq ARM core.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Pulse compiler</a:t>
                      </a:r>
                      <a:r>
                        <a:rPr lang="en-US" sz="2000" dirty="0"/>
                        <a:t> supports control flow (if/else, loops).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6952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A187C-3C5B-D405-2299-62E29DB6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9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BD99-71B6-3060-3133-F33228BF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Bit-Flip Error Study: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22E-86CA-D436-3090-6F051037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FPGA BRAMs are vulnerable to bit-flip errors (EMI, power noise, aging, attacks).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QubiC</a:t>
            </a:r>
            <a:r>
              <a:rPr lang="en-US" dirty="0"/>
              <a:t> 1.0 &amp; </a:t>
            </a:r>
            <a:r>
              <a:rPr lang="en-US" dirty="0" err="1"/>
              <a:t>QubiC</a:t>
            </a:r>
            <a:r>
              <a:rPr lang="en-US" dirty="0"/>
              <a:t> 2.0 both default to floating-point storage for waveform data in BRAM.</a:t>
            </a:r>
          </a:p>
          <a:p>
            <a:r>
              <a:rPr lang="en-US" dirty="0"/>
              <a:t>Control electronics errors </a:t>
            </a:r>
            <a:r>
              <a:rPr lang="en-US" b="1" dirty="0"/>
              <a:t>propagate to qubit operations</a:t>
            </a:r>
            <a:r>
              <a:rPr lang="en-US" dirty="0"/>
              <a:t>, reducing fidelity.</a:t>
            </a:r>
          </a:p>
          <a:p>
            <a:r>
              <a:rPr lang="en-US" dirty="0"/>
              <a:t>Need to </a:t>
            </a:r>
            <a:r>
              <a:rPr lang="en-US" b="1" dirty="0"/>
              <a:t>quantify</a:t>
            </a:r>
            <a:r>
              <a:rPr lang="en-US" dirty="0"/>
              <a:t> impact of bit-flips and explore </a:t>
            </a:r>
            <a:r>
              <a:rPr lang="en-US" b="1" dirty="0"/>
              <a:t>robust data representations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6120E-1B1D-F5D4-9EB4-606A5D0B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9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0C0E-6AD1-EA2D-761D-23627EB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Bit-Flip Error Study: Methodology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B26A-D5C9-659B-F1C3-B69876F1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bit-flips (</a:t>
            </a:r>
            <a:r>
              <a:rPr lang="en-US" b="1" dirty="0"/>
              <a:t>Qiskit</a:t>
            </a:r>
            <a:r>
              <a:rPr lang="en-US" dirty="0"/>
              <a:t> for pulse-level simulation) in amplitude/phase data using IBM Fake Backends (</a:t>
            </a:r>
            <a:r>
              <a:rPr lang="en-US" dirty="0" err="1"/>
              <a:t>FakeValencia</a:t>
            </a:r>
            <a:r>
              <a:rPr lang="en-US" dirty="0"/>
              <a:t>, </a:t>
            </a:r>
            <a:r>
              <a:rPr lang="en-US" dirty="0" err="1"/>
              <a:t>FakeManila</a:t>
            </a:r>
            <a:r>
              <a:rPr lang="en-US" dirty="0"/>
              <a:t>, </a:t>
            </a:r>
            <a:r>
              <a:rPr lang="en-US" dirty="0" err="1"/>
              <a:t>FakeLima</a:t>
            </a:r>
            <a:r>
              <a:rPr lang="en-US" dirty="0"/>
              <a:t>).</a:t>
            </a:r>
          </a:p>
          <a:p>
            <a:r>
              <a:rPr lang="en-US" dirty="0"/>
              <a:t>Measured impact using Total Variation Distance (TVD) between ideal and faulted circuits: TVD quantifies the difference in output distributions, reflecting control fidelity.</a:t>
            </a:r>
          </a:p>
          <a:p>
            <a:r>
              <a:rPr lang="en-US" dirty="0"/>
              <a:t>Focused on real part, imaginary part, and phase sensitivity.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Findings:</a:t>
            </a:r>
          </a:p>
          <a:p>
            <a:pPr marL="0" indent="0">
              <a:buNone/>
            </a:pPr>
            <a:r>
              <a:rPr lang="en-US" dirty="0"/>
              <a:t>• Floating-point: Exponent/mantissa flips → severe errors (TVD ↑ ~200%).</a:t>
            </a:r>
          </a:p>
          <a:p>
            <a:pPr marL="0" indent="0">
              <a:buNone/>
            </a:pPr>
            <a:r>
              <a:rPr lang="en-US" dirty="0"/>
              <a:t>• Fixed-point: More resilient (TVD &lt; 25% beyond bit 5).</a:t>
            </a:r>
          </a:p>
          <a:p>
            <a:pPr marL="0" indent="0">
              <a:buNone/>
            </a:pPr>
            <a:r>
              <a:rPr lang="en-US" dirty="0"/>
              <a:t>• Real part of amplitude most critical; imaginary &amp; phase less sensitive.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7C996-24AF-1BFB-C2EF-FA6842C1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BC1B-3D8A-8265-0B8A-42E91A60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2861-D50A-4DE7-1CD3-A18A7960A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r>
              <a:rPr lang="en-US" dirty="0"/>
              <a:t>Shift to fixed-point storage for pulse data in FPGA.</a:t>
            </a:r>
          </a:p>
          <a:p>
            <a:pPr marL="0" indent="0">
              <a:buNone/>
            </a:pPr>
            <a:r>
              <a:rPr lang="en-US" dirty="0"/>
              <a:t>• Implement error detection and correction (EDAC) in memory handling.</a:t>
            </a:r>
          </a:p>
          <a:p>
            <a:pPr marL="0" indent="0">
              <a:buNone/>
            </a:pPr>
            <a:r>
              <a:rPr lang="en-US" dirty="0"/>
              <a:t>• Design for robust control under varying environmental conditions.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Limitation:</a:t>
            </a:r>
          </a:p>
          <a:p>
            <a:r>
              <a:rPr lang="en-US" dirty="0"/>
              <a:t>No real error correction (ECC/Hamming) implemented, only discussed.</a:t>
            </a:r>
          </a:p>
          <a:p>
            <a:r>
              <a:rPr lang="en-US" dirty="0"/>
              <a:t>Focus on single bit-flips, not multi-bit or real hardware testing. Future work could involve </a:t>
            </a:r>
            <a:r>
              <a:rPr lang="en-US" b="1" dirty="0"/>
              <a:t>testing multi-bit flip scenarios.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862E-2F30-37BD-4EEC-04584B1D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0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EE0F-79EC-FDF5-BB4A-DC59DAA8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err="1"/>
              <a:t>Qubic</a:t>
            </a:r>
            <a:r>
              <a:rPr lang="en-US" dirty="0"/>
              <a:t> 2.0 address Bit Flip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A9AB-1083-CB76-2AF8-ECBE2F4F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QubiC</a:t>
            </a:r>
            <a:r>
              <a:rPr lang="en-US" dirty="0"/>
              <a:t> 2.0 improves control adaptability but assumes reliable memory.</a:t>
            </a:r>
          </a:p>
          <a:p>
            <a:pPr marL="0" indent="0">
              <a:buNone/>
            </a:pPr>
            <a:r>
              <a:rPr lang="en-US" dirty="0"/>
              <a:t>• Floating-point vulnerability identified in bit-flip paper remains unaddressed.</a:t>
            </a:r>
          </a:p>
          <a:p>
            <a:pPr marL="0" indent="0">
              <a:buNone/>
            </a:pPr>
            <a:r>
              <a:rPr lang="en-US" dirty="0"/>
              <a:t>• Fixed-point suggested in paper; </a:t>
            </a:r>
            <a:r>
              <a:rPr lang="en-US" dirty="0" err="1"/>
              <a:t>QubiC</a:t>
            </a:r>
            <a:r>
              <a:rPr lang="en-US" dirty="0"/>
              <a:t> 2.0 can benefit but does not enforce it.</a:t>
            </a:r>
          </a:p>
          <a:p>
            <a:pPr marL="0" indent="0">
              <a:buNone/>
            </a:pPr>
            <a:r>
              <a:rPr lang="en-US" dirty="0"/>
              <a:t>• ECC or Hamming codes not implemented in </a:t>
            </a:r>
            <a:r>
              <a:rPr lang="en-US" dirty="0" err="1"/>
              <a:t>QubiC</a:t>
            </a:r>
            <a:r>
              <a:rPr lang="en-US" dirty="0"/>
              <a:t> 2.0 memory handling </a:t>
            </a:r>
            <a:r>
              <a:rPr lang="en-US" b="1" dirty="0"/>
              <a:t>(but can be implemented)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dirty="0" err="1"/>
              <a:t>QubiC</a:t>
            </a:r>
            <a:r>
              <a:rPr lang="en-US" dirty="0"/>
              <a:t> 2.0 excels in </a:t>
            </a:r>
            <a:r>
              <a:rPr lang="en-US" b="1" dirty="0"/>
              <a:t>control adaptability</a:t>
            </a:r>
            <a:r>
              <a:rPr lang="en-US" dirty="0"/>
              <a:t>, </a:t>
            </a:r>
            <a:r>
              <a:rPr lang="en-US" b="1" dirty="0"/>
              <a:t>hardware-level resilience</a:t>
            </a:r>
            <a:r>
              <a:rPr lang="en-US" dirty="0"/>
              <a:t> remains an open design consideration.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632B-EAE2-DDB4-3B11-DD778C02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7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5156</TotalTime>
  <Words>805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Wingdings</vt:lpstr>
      <vt:lpstr>Office Theme</vt:lpstr>
      <vt:lpstr>1_Custom Design</vt:lpstr>
      <vt:lpstr> FPGA-Based Quantum Control and Bit-Flip Resilience</vt:lpstr>
      <vt:lpstr>QubiC 1.0 Overview</vt:lpstr>
      <vt:lpstr>QubiC 2.0 Overview</vt:lpstr>
      <vt:lpstr>Comparison of QubiC 1.0 and 2.0</vt:lpstr>
      <vt:lpstr>Hardware, Firmware &amp; Software Comparison</vt:lpstr>
      <vt:lpstr>Bit-Flip Error Study: Motivation</vt:lpstr>
      <vt:lpstr>Bit-Flip Error Study: Methodology and Findings</vt:lpstr>
      <vt:lpstr>Recommendations and Limitations</vt:lpstr>
      <vt:lpstr>Does Qubic 2.0 address Bit Flip Issue?</vt:lpstr>
      <vt:lpstr>Results Regarding Adaptive Purification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269</cp:revision>
  <dcterms:created xsi:type="dcterms:W3CDTF">2024-11-20T04:21:08Z</dcterms:created>
  <dcterms:modified xsi:type="dcterms:W3CDTF">2025-04-23T01:52:11Z</dcterms:modified>
</cp:coreProperties>
</file>