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BAF7B-613F-4A79-174C-0CC89F2D5384}" v="398" dt="2025-01-09T01:01:25.999"/>
    <p1510:client id="{73EE049F-A74F-D49E-7D11-EE2967083F63}" v="146" dt="2025-01-09T07:57:52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0.09826" TargetMode="External"/><Relationship Id="rId2" Type="http://schemas.openxmlformats.org/officeDocument/2006/relationships/hyperlink" Target="https://ieeexplore.ieee.org/stamp/stamp.jsp?tp=&amp;arnumber=838225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34NdNGrTGoZmY2_ZEBXm6Weleu3o05w3?usp=shar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34NdNGrTGoZmY2_ZEBXm6Weleu3o05w3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2439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>
                <a:latin typeface="Arial"/>
                <a:cs typeface="Arial"/>
              </a:rPr>
              <a:t>Impact of Qubit Mapping and Connectivity on Quantum Machine Learning Output</a:t>
            </a:r>
            <a:br>
              <a:rPr lang="en-US" sz="3600">
                <a:latin typeface="Arial"/>
                <a:cs typeface="Arial"/>
              </a:rPr>
            </a:br>
            <a:br>
              <a:rPr lang="en-US" sz="3600"/>
            </a:br>
            <a:r>
              <a:rPr lang="en-US" sz="2400">
                <a:latin typeface="Arial"/>
                <a:cs typeface="Arial"/>
              </a:rPr>
              <a:t>by Syed Emad Uddin Shubha</a:t>
            </a:r>
            <a:br>
              <a:rPr lang="en-US" sz="2400">
                <a:latin typeface="Arial"/>
                <a:cs typeface="Arial"/>
              </a:rPr>
            </a:br>
            <a:r>
              <a:rPr lang="en-US" sz="2400">
                <a:latin typeface="Arial"/>
                <a:cs typeface="Arial"/>
              </a:rPr>
              <a:t>8 January,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2682853"/>
          </a:xfrm>
        </p:spPr>
        <p:txBody>
          <a:bodyPr>
            <a:normAutofit/>
          </a:bodyPr>
          <a:lstStyle/>
          <a:p>
            <a:r>
              <a:rPr lang="en-US" sz="2000" b="1">
                <a:solidFill>
                  <a:srgbClr val="D6A300"/>
                </a:solidFill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3E83-44C3-9195-E509-044D7534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Arial"/>
                <a:cs typeface="Arial"/>
              </a:rPr>
              <a:t>Qubit Mapping in QML</a:t>
            </a:r>
            <a:endParaRPr lang="en-US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98F0-A6AB-8BC2-927B-B02406034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QML</a:t>
            </a:r>
            <a:r>
              <a:rPr lang="en-US"/>
              <a:t> algorithms, such as those used for classification, regression, and quantum neural networks, rely on quantum circuits to perform computations.</a:t>
            </a:r>
          </a:p>
          <a:p>
            <a:r>
              <a:rPr lang="en-US"/>
              <a:t>The </a:t>
            </a:r>
            <a:r>
              <a:rPr lang="en-US" b="1"/>
              <a:t>efficiency</a:t>
            </a:r>
            <a:r>
              <a:rPr lang="en-US"/>
              <a:t> and </a:t>
            </a:r>
            <a:r>
              <a:rPr lang="en-US" b="1"/>
              <a:t>accuracy</a:t>
            </a:r>
            <a:r>
              <a:rPr lang="en-US"/>
              <a:t> of these algorithms depend not only on the </a:t>
            </a:r>
            <a:r>
              <a:rPr lang="en-US" b="1"/>
              <a:t>quantum gates</a:t>
            </a:r>
            <a:r>
              <a:rPr lang="en-US"/>
              <a:t> but also on how </a:t>
            </a:r>
            <a:r>
              <a:rPr lang="en-US" b="1"/>
              <a:t>logical qubits</a:t>
            </a:r>
            <a:r>
              <a:rPr lang="en-US"/>
              <a:t> are mapped to </a:t>
            </a:r>
            <a:r>
              <a:rPr lang="en-US" b="1"/>
              <a:t>physical qubits</a:t>
            </a:r>
            <a:r>
              <a:rPr lang="en-US"/>
              <a:t> on the quantum device.</a:t>
            </a:r>
          </a:p>
          <a:p>
            <a:r>
              <a:rPr lang="en-US">
                <a:latin typeface="Arial"/>
                <a:cs typeface="Arial"/>
              </a:rPr>
              <a:t>Qubit mapping refers to </a:t>
            </a:r>
            <a:r>
              <a:rPr lang="en-US" b="1">
                <a:latin typeface="Arial"/>
                <a:cs typeface="Arial"/>
              </a:rPr>
              <a:t>assigning</a:t>
            </a:r>
            <a:r>
              <a:rPr lang="en-US">
                <a:latin typeface="Arial"/>
                <a:cs typeface="Arial"/>
              </a:rPr>
              <a:t> quantum circuit qubits to physical qubits on a quantum processor, ensuring that qubits which need to interact are connected, or </a:t>
            </a:r>
            <a:r>
              <a:rPr lang="en-US" b="1">
                <a:latin typeface="Arial"/>
                <a:cs typeface="Arial"/>
              </a:rPr>
              <a:t>minimizing swap operations</a:t>
            </a:r>
            <a:r>
              <a:rPr lang="en-US">
                <a:latin typeface="Arial"/>
                <a:cs typeface="Arial"/>
              </a:rPr>
              <a:t> if they are not directly connected.</a:t>
            </a:r>
          </a:p>
          <a:p>
            <a:r>
              <a:rPr lang="en-US">
                <a:latin typeface="Arial"/>
                <a:cs typeface="Arial"/>
              </a:rPr>
              <a:t>Paper references: </a:t>
            </a:r>
            <a:endParaRPr lang="en-US" sz="1800"/>
          </a:p>
          <a:p>
            <a:pPr marL="914400" lvl="1" indent="-457200">
              <a:buAutoNum type="romanLcPeriod"/>
            </a:pPr>
            <a:r>
              <a:rPr lang="en-US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  <a:hlinkClick r:id="rId2"/>
              </a:rPr>
              <a:t>https://ieeexplore.ieee.org/stamp/stamp.jsp?tp=&amp;arnumber=8382253</a:t>
            </a:r>
            <a:endParaRPr lang="en-US" sz="1800"/>
          </a:p>
          <a:p>
            <a:pPr marL="914400" lvl="1" indent="-457200">
              <a:buAutoNum type="romanLcPeriod"/>
            </a:pPr>
            <a:r>
              <a:rPr lang="en-US" sz="1800">
                <a:latin typeface="Arial"/>
                <a:cs typeface="Arial"/>
                <a:hlinkClick r:id="rId3"/>
              </a:rPr>
              <a:t>https://arxiv.org/pdf/2310.09826</a:t>
            </a:r>
            <a:endParaRPr lang="en-US" sz="1800">
              <a:hlinkClick r:id="rId3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E907-6017-7D4E-14F1-656F896C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56904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925A-87D8-CDDC-5DCE-1D247920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>
                <a:latin typeface="Arial"/>
                <a:cs typeface="Arial"/>
              </a:rPr>
              <a:t>Solving the Mapping Problem: Cirq &amp; </a:t>
            </a:r>
            <a:r>
              <a:rPr lang="en-US" b="0" err="1">
                <a:latin typeface="Arial"/>
                <a:cs typeface="Arial"/>
              </a:rPr>
              <a:t>PennyLane</a:t>
            </a:r>
            <a:r>
              <a:rPr lang="en-US" b="0">
                <a:latin typeface="Arial"/>
                <a:cs typeface="Arial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992C-859B-97F8-1442-EE4EA77F6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Cirq</a:t>
            </a:r>
            <a:r>
              <a:rPr lang="en-US"/>
              <a:t> and </a:t>
            </a:r>
            <a:r>
              <a:rPr lang="en-US" b="1" err="1"/>
              <a:t>PennyLane</a:t>
            </a:r>
            <a:r>
              <a:rPr lang="en-US"/>
              <a:t> both </a:t>
            </a:r>
            <a:r>
              <a:rPr lang="en-US" b="1"/>
              <a:t>automate</a:t>
            </a:r>
            <a:r>
              <a:rPr lang="en-US"/>
              <a:t> the qubit mapping process, making it easier for developers to focus on the </a:t>
            </a:r>
            <a:r>
              <a:rPr lang="en-US" b="1"/>
              <a:t>quantum algorithm</a:t>
            </a:r>
            <a:r>
              <a:rPr lang="en-US"/>
              <a:t> without manually optimizing the mapping.</a:t>
            </a:r>
          </a:p>
          <a:p>
            <a:r>
              <a:rPr lang="en-US" b="1">
                <a:latin typeface="Arial"/>
                <a:cs typeface="Arial"/>
              </a:rPr>
              <a:t>Cirq (from Google)</a:t>
            </a:r>
            <a:r>
              <a:rPr lang="en-US">
                <a:latin typeface="Arial"/>
                <a:cs typeface="Arial"/>
              </a:rPr>
              <a:t> offers tools like </a:t>
            </a:r>
            <a:r>
              <a:rPr lang="en-US" b="1" err="1">
                <a:latin typeface="Consolas"/>
                <a:cs typeface="Arial"/>
              </a:rPr>
              <a:t>cirq.optimize_for</a:t>
            </a:r>
            <a:r>
              <a:rPr lang="en-US">
                <a:latin typeface="Arial"/>
                <a:cs typeface="Arial"/>
              </a:rPr>
              <a:t> and </a:t>
            </a:r>
            <a:r>
              <a:rPr lang="en-US" b="1" err="1">
                <a:latin typeface="Consolas"/>
                <a:cs typeface="Arial"/>
              </a:rPr>
              <a:t>cirq.routing</a:t>
            </a:r>
            <a:r>
              <a:rPr lang="en-US">
                <a:latin typeface="Arial"/>
                <a:cs typeface="Arial"/>
              </a:rPr>
              <a:t> which can find the most efficient way to map logical qubits to physical qubits based on the </a:t>
            </a:r>
            <a:r>
              <a:rPr lang="en-US" b="1">
                <a:latin typeface="Arial"/>
                <a:cs typeface="Arial"/>
              </a:rPr>
              <a:t>connectivity of the quantum hardware</a:t>
            </a:r>
            <a:r>
              <a:rPr lang="en-US">
                <a:latin typeface="Arial"/>
                <a:cs typeface="Arial"/>
              </a:rPr>
              <a:t>.</a:t>
            </a:r>
          </a:p>
          <a:p>
            <a:r>
              <a:rPr lang="en-US" b="1" err="1">
                <a:latin typeface="Arial"/>
                <a:cs typeface="Arial"/>
              </a:rPr>
              <a:t>PennyLane</a:t>
            </a:r>
            <a:r>
              <a:rPr lang="en-US" b="1">
                <a:latin typeface="Arial"/>
                <a:cs typeface="Arial"/>
              </a:rPr>
              <a:t> (from Xanadu)</a:t>
            </a:r>
            <a:r>
              <a:rPr lang="en-US">
                <a:latin typeface="Arial"/>
                <a:cs typeface="Arial"/>
              </a:rPr>
              <a:t>, while more focused on hybrid quantum-classical workflows, also integrates tools for mapping qubits efficiently when running on various quantum hardware backends (including those from IBM, Google, and others). It uses optimization algorithms to reduce the </a:t>
            </a:r>
            <a:r>
              <a:rPr lang="en-US" b="1">
                <a:latin typeface="Arial"/>
                <a:cs typeface="Arial"/>
              </a:rPr>
              <a:t>number of swap operations</a:t>
            </a:r>
            <a:r>
              <a:rPr lang="en-US">
                <a:latin typeface="Arial"/>
                <a:cs typeface="Arial"/>
              </a:rPr>
              <a:t> required.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D378-58C6-92C0-B94D-920B3136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7499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55D9-03F4-DF51-B615-A9DFED40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QNN Example</a:t>
            </a:r>
            <a:endParaRPr lang="en-US"/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3F9DF36C-7A00-BD7C-A3BB-579AA1FE4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9074" y="1572567"/>
            <a:ext cx="4133850" cy="22669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8D87A-8A39-7F05-DBC2-F758DFDC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9FCD1-9059-A238-B48F-0EFF5B1F6FF4}"/>
              </a:ext>
            </a:extLst>
          </p:cNvPr>
          <p:cNvSpPr txBox="1"/>
          <p:nvPr/>
        </p:nvSpPr>
        <p:spPr>
          <a:xfrm>
            <a:off x="942813" y="4313694"/>
            <a:ext cx="104484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The code can be found here:</a:t>
            </a:r>
          </a:p>
          <a:p>
            <a:r>
              <a:rPr lang="en-US"/>
              <a:t> </a:t>
            </a:r>
            <a:r>
              <a:rPr lang="en-US">
                <a:ea typeface="+mn-lt"/>
                <a:cs typeface="+mn-lt"/>
                <a:hlinkClick r:id="rId3"/>
              </a:rPr>
              <a:t>https://colab.research.google.com/drive/134NdNGrTGoZmY2_ZEBXm6Weleu3o05w3?usp=sharing</a:t>
            </a:r>
            <a:endParaRPr lang="en-US">
              <a:ea typeface="+mn-lt"/>
              <a:cs typeface="+mn-l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157A-D32B-B28B-8A53-4A93EC06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The cost function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E33AF-D2DA-18BA-57FC-385A6EC3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3C5130-AF3B-9A93-7FD7-FEBF5F809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8" r="158" b="408"/>
          <a:stretch/>
        </p:blipFill>
        <p:spPr>
          <a:xfrm>
            <a:off x="1872226" y="2140192"/>
            <a:ext cx="8150538" cy="3146502"/>
          </a:xfrm>
        </p:spPr>
      </p:pic>
    </p:spTree>
    <p:extLst>
      <p:ext uri="{BB962C8B-B14F-4D97-AF65-F5344CB8AC3E}">
        <p14:creationId xmlns:p14="http://schemas.microsoft.com/office/powerpoint/2010/main" val="406045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C828-59AC-7C80-7427-3EAE124F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latin typeface="Arial"/>
                <a:cs typeface="Arial"/>
              </a:rPr>
              <a:t>Swap Penalty and Its Impact on Qubit Mapping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7C45-89C3-945D-43CC-3A9AFBEB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Arial"/>
                <a:cs typeface="Arial"/>
              </a:rPr>
              <a:t>Swap penalty</a:t>
            </a:r>
            <a:r>
              <a:rPr lang="en-US">
                <a:latin typeface="Arial"/>
                <a:cs typeface="Arial"/>
              </a:rPr>
              <a:t> refers to the additional cost (in terms of quantum operations) introduced when qubits that need to interact are not directly connected in the quantum hardware’s topology.</a:t>
            </a:r>
          </a:p>
          <a:p>
            <a:r>
              <a:rPr lang="en-US">
                <a:latin typeface="Arial"/>
                <a:cs typeface="Arial"/>
              </a:rPr>
              <a:t>In other words, the </a:t>
            </a:r>
            <a:r>
              <a:rPr lang="en-US" b="1">
                <a:latin typeface="Arial"/>
                <a:cs typeface="Arial"/>
              </a:rPr>
              <a:t>swap penalty</a:t>
            </a:r>
            <a:r>
              <a:rPr lang="en-US">
                <a:latin typeface="Arial"/>
                <a:cs typeface="Arial"/>
              </a:rPr>
              <a:t> increases when qubits that should interact must be swapped because they're not adjacent or connected directly.</a:t>
            </a:r>
          </a:p>
          <a:p>
            <a:r>
              <a:rPr lang="en-US">
                <a:latin typeface="Arial"/>
                <a:cs typeface="Arial"/>
              </a:rPr>
              <a:t>Let's assume a </a:t>
            </a:r>
            <a:r>
              <a:rPr lang="en-US" b="1">
                <a:latin typeface="Arial"/>
                <a:cs typeface="Arial"/>
              </a:rPr>
              <a:t>linear chain</a:t>
            </a:r>
            <a:r>
              <a:rPr lang="en-US">
                <a:latin typeface="Arial"/>
                <a:cs typeface="Arial"/>
              </a:rPr>
              <a:t> of physical qubits: 0 -- 1 – 2</a:t>
            </a:r>
          </a:p>
          <a:p>
            <a:r>
              <a:rPr lang="en-US">
                <a:latin typeface="Arial"/>
                <a:cs typeface="Arial"/>
              </a:rPr>
              <a:t>The </a:t>
            </a:r>
            <a:r>
              <a:rPr lang="en-US" b="1">
                <a:latin typeface="Arial"/>
                <a:cs typeface="Arial"/>
              </a:rPr>
              <a:t>swap penalty</a:t>
            </a:r>
            <a:r>
              <a:rPr lang="en-US">
                <a:latin typeface="Arial"/>
                <a:cs typeface="Arial"/>
              </a:rPr>
              <a:t> increases based on how far apart two qubits are in the physical topology when they need to interact. If qubits are </a:t>
            </a:r>
            <a:r>
              <a:rPr lang="en-US" b="1">
                <a:latin typeface="Arial"/>
                <a:cs typeface="Arial"/>
              </a:rPr>
              <a:t>not directly connected</a:t>
            </a:r>
            <a:r>
              <a:rPr lang="en-US">
                <a:latin typeface="Arial"/>
                <a:cs typeface="Arial"/>
              </a:rPr>
              <a:t>, the system must perform </a:t>
            </a:r>
            <a:r>
              <a:rPr lang="en-US" b="1">
                <a:latin typeface="Arial"/>
                <a:cs typeface="Arial"/>
              </a:rPr>
              <a:t>SWAP operations</a:t>
            </a:r>
            <a:r>
              <a:rPr lang="en-US">
                <a:latin typeface="Arial"/>
                <a:cs typeface="Arial"/>
              </a:rPr>
              <a:t> to facilitate interactions.</a:t>
            </a:r>
          </a:p>
          <a:p>
            <a:r>
              <a:rPr lang="en-US">
                <a:latin typeface="Arial"/>
                <a:cs typeface="Arial"/>
              </a:rPr>
              <a:t>The </a:t>
            </a:r>
            <a:r>
              <a:rPr lang="en-US" b="1" err="1">
                <a:latin typeface="Consolas"/>
                <a:cs typeface="Arial"/>
              </a:rPr>
              <a:t>swap_penalty</a:t>
            </a:r>
            <a:r>
              <a:rPr lang="en-US" b="1">
                <a:latin typeface="Consolas"/>
                <a:cs typeface="Arial"/>
              </a:rPr>
              <a:t>()</a:t>
            </a:r>
            <a:r>
              <a:rPr lang="en-US">
                <a:latin typeface="Arial"/>
                <a:cs typeface="Arial"/>
              </a:rPr>
              <a:t> function computes the penalty by checking the distance between qubits in the given mapping.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428B8-C1B3-94B8-06E4-539CB6AF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76479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62F6-F6A4-84DD-6B6D-FE338DCA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Swap Penalty Calculation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6283-F643-A180-0B90-EC88AF976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Different </a:t>
            </a:r>
            <a:r>
              <a:rPr lang="en-US" b="1"/>
              <a:t>logical-to-physical qubit mappings</a:t>
            </a:r>
            <a:r>
              <a:rPr lang="en-US"/>
              <a:t> lead to different swap penalties because of the physical connectivity. Here are three possible mappings:</a:t>
            </a:r>
          </a:p>
          <a:p>
            <a:r>
              <a:rPr lang="en-US" b="1"/>
              <a:t>Mapping 1</a:t>
            </a:r>
            <a:r>
              <a:rPr lang="en-US"/>
              <a:t>: Logical qubit 0 → Physical qubit 0, Logical qubit 1 → Physical qubit 1, Logical qubit 2 → Physical qubit 2 (Consecutive mapping).</a:t>
            </a:r>
          </a:p>
          <a:p>
            <a:r>
              <a:rPr lang="en-US" b="1"/>
              <a:t>Mapping 2</a:t>
            </a:r>
            <a:r>
              <a:rPr lang="en-US"/>
              <a:t>: Logical qubit 0 → Physical qubit 1, Logical qubit 1 → Physical qubit 2, Logical qubit 2 → Physical qubit 0 (Non-consecutive mapping).</a:t>
            </a:r>
          </a:p>
          <a:p>
            <a:r>
              <a:rPr lang="en-US" b="1"/>
              <a:t>Mapping 3</a:t>
            </a:r>
            <a:r>
              <a:rPr lang="en-US"/>
              <a:t>: Logical qubit 0 → Physical qubit 2, Logical qubit 1 → Physical qubit 0, Logical qubit 2 → Physical qubit 1 (Non-consecutive mapping).</a:t>
            </a:r>
          </a:p>
          <a:p>
            <a:r>
              <a:rPr lang="en-US"/>
              <a:t>The </a:t>
            </a:r>
            <a:r>
              <a:rPr lang="en-US" b="1"/>
              <a:t>swap penalty</a:t>
            </a:r>
            <a:r>
              <a:rPr lang="en-US"/>
              <a:t> will be </a:t>
            </a:r>
            <a:r>
              <a:rPr lang="en-US" b="1"/>
              <a:t>zero or minimal</a:t>
            </a:r>
            <a:r>
              <a:rPr lang="en-US"/>
              <a:t> for Mapping 1 because qubits are adjacent.</a:t>
            </a:r>
          </a:p>
          <a:p>
            <a:r>
              <a:rPr lang="en-US" b="1"/>
              <a:t>Mappings 2 and 3</a:t>
            </a:r>
            <a:r>
              <a:rPr lang="en-US"/>
              <a:t> will likely have </a:t>
            </a:r>
            <a:r>
              <a:rPr lang="en-US" b="1"/>
              <a:t>higher swap penalties</a:t>
            </a:r>
            <a:r>
              <a:rPr lang="en-US"/>
              <a:t> due to the </a:t>
            </a:r>
            <a:r>
              <a:rPr lang="en-US" b="1"/>
              <a:t>non-local interactions</a:t>
            </a:r>
            <a:r>
              <a:rPr lang="en-US"/>
              <a:t> (i.e., qubits that should interact are far apart and need swaps).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863BC-E1A3-FC2B-A6AE-B51E2686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7932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114D-6827-6A3C-5EB5-563F7EBB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>
                <a:latin typeface="Arial"/>
                <a:cs typeface="Arial"/>
              </a:rPr>
              <a:t>Minimizing the Cost Function for QML</a:t>
            </a:r>
            <a:endParaRPr lang="en-US">
              <a:latin typeface="Arial"/>
              <a:cs typeface="Arial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3E64D3-C710-D1A5-A02D-0F1B2526B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6420299"/>
              </p:ext>
            </p:extLst>
          </p:nvPr>
        </p:nvGraphicFramePr>
        <p:xfrm>
          <a:off x="542925" y="1120775"/>
          <a:ext cx="1110614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1468">
                  <a:extLst>
                    <a:ext uri="{9D8B030D-6E8A-4147-A177-3AD203B41FA5}">
                      <a16:colId xmlns:a16="http://schemas.microsoft.com/office/drawing/2014/main" val="3998696411"/>
                    </a:ext>
                  </a:extLst>
                </a:gridCol>
                <a:gridCol w="4803493">
                  <a:extLst>
                    <a:ext uri="{9D8B030D-6E8A-4147-A177-3AD203B41FA5}">
                      <a16:colId xmlns:a16="http://schemas.microsoft.com/office/drawing/2014/main" val="1748498719"/>
                    </a:ext>
                  </a:extLst>
                </a:gridCol>
                <a:gridCol w="3621184">
                  <a:extLst>
                    <a:ext uri="{9D8B030D-6E8A-4147-A177-3AD203B41FA5}">
                      <a16:colId xmlns:a16="http://schemas.microsoft.com/office/drawing/2014/main" val="350973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Mapping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Description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        Cost Function Value (MSE)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976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Mapping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Logical 0 → 0, Logical 1 → 1, Logical 2 →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1.2266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5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Mapping 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Logical 0 → 1, Logical 1 → 2, Logical 2 → 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2.2266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Mapping 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Logical 0 → 2, Logical 1 → 0, Logical 2 → 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Consolas"/>
                        </a:rPr>
                        <a:t>2.2266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02595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8DD2B-9DBF-6EBE-D5D2-976C10D3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5D262-6B0C-D1B9-CBA3-1D91F44BDAB7}"/>
              </a:ext>
            </a:extLst>
          </p:cNvPr>
          <p:cNvSpPr txBox="1"/>
          <p:nvPr/>
        </p:nvSpPr>
        <p:spPr>
          <a:xfrm>
            <a:off x="588379" y="3125164"/>
            <a:ext cx="11073113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Mapping 1</a:t>
            </a:r>
            <a:r>
              <a:rPr lang="en-US" dirty="0">
                <a:ea typeface="+mn-lt"/>
                <a:cs typeface="+mn-lt"/>
              </a:rPr>
              <a:t> has the </a:t>
            </a:r>
            <a:r>
              <a:rPr lang="en-US" b="1" dirty="0">
                <a:ea typeface="+mn-lt"/>
                <a:cs typeface="+mn-lt"/>
              </a:rPr>
              <a:t>lowest cost</a:t>
            </a:r>
            <a:r>
              <a:rPr lang="en-US" dirty="0">
                <a:ea typeface="+mn-lt"/>
                <a:cs typeface="+mn-lt"/>
              </a:rPr>
              <a:t>, meaning this mapping leads to the best performance in terms of minimizing the cost function (MSE).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Mappings 2 and 3</a:t>
            </a:r>
            <a:r>
              <a:rPr lang="en-US" dirty="0">
                <a:ea typeface="+mn-lt"/>
                <a:cs typeface="+mn-lt"/>
              </a:rPr>
              <a:t> show a </a:t>
            </a:r>
            <a:r>
              <a:rPr lang="en-US" b="1" dirty="0">
                <a:ea typeface="+mn-lt"/>
                <a:cs typeface="+mn-lt"/>
              </a:rPr>
              <a:t>higher cost</a:t>
            </a:r>
            <a:r>
              <a:rPr lang="en-US" dirty="0">
                <a:ea typeface="+mn-lt"/>
                <a:cs typeface="+mn-lt"/>
              </a:rPr>
              <a:t>, indicating that the prediction errors are larger, possibly due to non-local qubit interactions that increase the swap penalty.</a:t>
            </a:r>
            <a:endParaRPr lang="en-US" dirty="0"/>
          </a:p>
          <a:p>
            <a:pPr algn="l"/>
            <a:endParaRPr lang="en-US"/>
          </a:p>
          <a:p>
            <a:r>
              <a:rPr lang="en-US" dirty="0"/>
              <a:t>Please refer to the full code here: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https://colab.research.google.com/drive/134NdNGrTGoZmY2_ZEBXm6Weleu3o05w3?usp=sharing</a:t>
            </a:r>
          </a:p>
          <a:p>
            <a:endParaRPr lang="en-US">
              <a:ea typeface="+mn-lt"/>
              <a:cs typeface="+mn-lt"/>
            </a:endParaRPr>
          </a:p>
          <a:p>
            <a:pPr algn="ctr"/>
            <a:endParaRPr lang="en-US" sz="32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97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ABFB-FEC3-E2D6-AFCD-E66B202A3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Future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A1E0-D4EC-678D-C168-F3756F370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Understanding how CNN can be modeled using QAOA.</a:t>
            </a:r>
          </a:p>
          <a:p>
            <a:r>
              <a:rPr lang="en-US" dirty="0">
                <a:latin typeface="Arial"/>
                <a:cs typeface="Arial"/>
              </a:rPr>
              <a:t>Understanding some QML techniques.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Finding research scopes of QML.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A277C-853B-8700-D960-3628063A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B9F11-1EC3-A76C-1AAE-D65B72E74590}"/>
              </a:ext>
            </a:extLst>
          </p:cNvPr>
          <p:cNvSpPr txBox="1"/>
          <p:nvPr/>
        </p:nvSpPr>
        <p:spPr>
          <a:xfrm>
            <a:off x="547914" y="3839028"/>
            <a:ext cx="1111703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/>
              <a:t>Thank you!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6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1_Custom Design</vt:lpstr>
      <vt:lpstr>Impact of Qubit Mapping and Connectivity on Quantum Machine Learning Output  by Syed Emad Uddin Shubha 8 January, 2025</vt:lpstr>
      <vt:lpstr>Qubit Mapping in QML</vt:lpstr>
      <vt:lpstr>Solving the Mapping Problem: Cirq &amp; PennyLane </vt:lpstr>
      <vt:lpstr>QNN Example</vt:lpstr>
      <vt:lpstr>The cost function</vt:lpstr>
      <vt:lpstr>Swap Penalty and Its Impact on Qubit Mapping</vt:lpstr>
      <vt:lpstr>Swap Penalty Calculation</vt:lpstr>
      <vt:lpstr>Minimizing the Cost Function for QML</vt:lpstr>
      <vt:lpstr>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revision>29</cp:revision>
  <dcterms:created xsi:type="dcterms:W3CDTF">2024-11-20T04:21:08Z</dcterms:created>
  <dcterms:modified xsi:type="dcterms:W3CDTF">2025-01-09T07:58:21Z</dcterms:modified>
</cp:coreProperties>
</file>