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8"/>
  </p:notesMasterIdLst>
  <p:sldIdLst>
    <p:sldId id="256"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A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21" autoAdjust="0"/>
    <p:restoredTop sz="90504" autoAdjust="0"/>
  </p:normalViewPr>
  <p:slideViewPr>
    <p:cSldViewPr snapToGrid="0">
      <p:cViewPr varScale="1">
        <p:scale>
          <a:sx n="109" d="100"/>
          <a:sy n="109" d="100"/>
        </p:scale>
        <p:origin x="8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7775B3-ED76-476A-9905-090772E98060}" type="datetimeFigureOut">
              <a:rPr lang="en-US" smtClean="0"/>
              <a:t>4/29/25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A9620-00C7-4630-BD73-1BA7B7516839}" type="slidenum">
              <a:rPr lang="en-US" smtClean="0"/>
              <a:t>‹#›</a:t>
            </a:fld>
            <a:endParaRPr lang="en-US"/>
          </a:p>
        </p:txBody>
      </p:sp>
    </p:spTree>
    <p:extLst>
      <p:ext uri="{BB962C8B-B14F-4D97-AF65-F5344CB8AC3E}">
        <p14:creationId xmlns:p14="http://schemas.microsoft.com/office/powerpoint/2010/main" val="1781447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F2A9620-00C7-4630-BD73-1BA7B7516839}" type="slidenum">
              <a:rPr lang="en-US" smtClean="0"/>
              <a:t>1</a:t>
            </a:fld>
            <a:endParaRPr lang="en-US"/>
          </a:p>
        </p:txBody>
      </p:sp>
    </p:spTree>
    <p:extLst>
      <p:ext uri="{BB962C8B-B14F-4D97-AF65-F5344CB8AC3E}">
        <p14:creationId xmlns:p14="http://schemas.microsoft.com/office/powerpoint/2010/main" val="29077068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E7A4-46AA-57B0-B602-F06F37A51FF5}"/>
              </a:ext>
            </a:extLst>
          </p:cNvPr>
          <p:cNvSpPr>
            <a:spLocks noGrp="1"/>
          </p:cNvSpPr>
          <p:nvPr>
            <p:ph type="ctrTitle"/>
          </p:nvPr>
        </p:nvSpPr>
        <p:spPr>
          <a:xfrm>
            <a:off x="1524000" y="1122363"/>
            <a:ext cx="9144000" cy="2387600"/>
          </a:xfrm>
        </p:spPr>
        <p:txBody>
          <a:bodyPr anchor="b"/>
          <a:lstStyle>
            <a:lvl1pPr algn="ctr">
              <a:defRPr sz="4000">
                <a:solidFill>
                  <a:srgbClr val="7030A0"/>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16C4313-D19D-0861-EBA3-531C5DC8252B}"/>
              </a:ext>
            </a:extLst>
          </p:cNvPr>
          <p:cNvSpPr>
            <a:spLocks noGrp="1"/>
          </p:cNvSpPr>
          <p:nvPr>
            <p:ph type="subTitle" idx="1"/>
          </p:nvPr>
        </p:nvSpPr>
        <p:spPr>
          <a:xfrm>
            <a:off x="1524000" y="3602038"/>
            <a:ext cx="9144000" cy="1655762"/>
          </a:xfrm>
        </p:spPr>
        <p:txBody>
          <a:bodyPr/>
          <a:lstStyle>
            <a:lvl1pPr marL="0" indent="0" algn="ctr">
              <a:buNone/>
              <a:defRPr sz="2400">
                <a:solidFill>
                  <a:srgbClr val="FFC000"/>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F15D5EF1-1374-7DC7-9225-2AF1A3F09A2D}"/>
              </a:ext>
            </a:extLst>
          </p:cNvPr>
          <p:cNvSpPr/>
          <p:nvPr userDrawn="1"/>
        </p:nvSpPr>
        <p:spPr>
          <a:xfrm>
            <a:off x="51515" y="51515"/>
            <a:ext cx="12076091" cy="6735652"/>
          </a:xfrm>
          <a:prstGeom prst="rect">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FD8D3FD-3D40-2678-A90A-B73DEFFF3B7A}"/>
              </a:ext>
            </a:extLst>
          </p:cNvPr>
          <p:cNvSpPr/>
          <p:nvPr userDrawn="1"/>
        </p:nvSpPr>
        <p:spPr>
          <a:xfrm>
            <a:off x="115909" y="122348"/>
            <a:ext cx="11934423" cy="6566080"/>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pic>
        <p:nvPicPr>
          <p:cNvPr id="9" name="Picture 8" descr="A purple text on a black background&#10;&#10;Description automatically generated">
            <a:extLst>
              <a:ext uri="{FF2B5EF4-FFF2-40B4-BE49-F238E27FC236}">
                <a16:creationId xmlns:a16="http://schemas.microsoft.com/office/drawing/2014/main" id="{315FC1F8-8E40-9F5E-C50B-6A3C93E97D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124741"/>
            <a:ext cx="2454312" cy="1655762"/>
          </a:xfrm>
          <a:prstGeom prst="rect">
            <a:avLst/>
          </a:prstGeom>
        </p:spPr>
      </p:pic>
      <p:pic>
        <p:nvPicPr>
          <p:cNvPr id="10" name="Picture 9" descr="A purple text on a black background&#10;&#10;Description automatically generated">
            <a:extLst>
              <a:ext uri="{FF2B5EF4-FFF2-40B4-BE49-F238E27FC236}">
                <a16:creationId xmlns:a16="http://schemas.microsoft.com/office/drawing/2014/main" id="{4A7EB282-E817-EED6-D113-27711C36CBA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319753" y="30273"/>
            <a:ext cx="3846490" cy="1358384"/>
          </a:xfrm>
          <a:prstGeom prst="rect">
            <a:avLst/>
          </a:prstGeom>
        </p:spPr>
      </p:pic>
    </p:spTree>
    <p:extLst>
      <p:ext uri="{BB962C8B-B14F-4D97-AF65-F5344CB8AC3E}">
        <p14:creationId xmlns:p14="http://schemas.microsoft.com/office/powerpoint/2010/main" val="247529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1127-BBA8-53A2-5818-35CE27744F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CC5C3E-4C56-D41D-8C18-2536097743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6D3ADE0F-E402-50EE-65CD-E4C87F7CF6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791D4C-E686-F079-752D-D1C365AB161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5A310C9-5166-73A6-4326-9232D7D7E86B}"/>
              </a:ext>
            </a:extLst>
          </p:cNvPr>
          <p:cNvSpPr>
            <a:spLocks noGrp="1"/>
          </p:cNvSpPr>
          <p:nvPr>
            <p:ph type="ftr" sz="quarter" idx="11"/>
          </p:nvPr>
        </p:nvSpPr>
        <p:spPr/>
        <p:txBody>
          <a:bodyPr/>
          <a:lstStyle/>
          <a:p>
            <a:r>
              <a:rPr lang="en-US"/>
              <a:t>All Rights Reserved</a:t>
            </a:r>
          </a:p>
        </p:txBody>
      </p:sp>
      <p:sp>
        <p:nvSpPr>
          <p:cNvPr id="7" name="Slide Number Placeholder 6">
            <a:extLst>
              <a:ext uri="{FF2B5EF4-FFF2-40B4-BE49-F238E27FC236}">
                <a16:creationId xmlns:a16="http://schemas.microsoft.com/office/drawing/2014/main" id="{6A103646-DEBE-803C-B21A-7647C9D22626}"/>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1912590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2A13F-3405-69E3-0F9E-90DFEB8B89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776548-AB6E-C220-B6A7-33528E1056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3E095-8AD4-ADC8-E3FA-23688097577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B64CC54F-1EAE-B699-20D0-76738AC7E8DD}"/>
              </a:ext>
            </a:extLst>
          </p:cNvPr>
          <p:cNvSpPr>
            <a:spLocks noGrp="1"/>
          </p:cNvSpPr>
          <p:nvPr>
            <p:ph type="ftr" sz="quarter" idx="11"/>
          </p:nvPr>
        </p:nvSpPr>
        <p:spPr/>
        <p:txBody>
          <a:bodyPr/>
          <a:lstStyle/>
          <a:p>
            <a:r>
              <a:rPr lang="en-US"/>
              <a:t>All Rights Reserved</a:t>
            </a:r>
          </a:p>
        </p:txBody>
      </p:sp>
      <p:sp>
        <p:nvSpPr>
          <p:cNvPr id="6" name="Slide Number Placeholder 5">
            <a:extLst>
              <a:ext uri="{FF2B5EF4-FFF2-40B4-BE49-F238E27FC236}">
                <a16:creationId xmlns:a16="http://schemas.microsoft.com/office/drawing/2014/main" id="{2EA4EBEA-8CAF-C8F9-28D2-721474DE668C}"/>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1995288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59AE36-8161-49DF-1C0A-3E08C2FD93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954D036-24F8-2BFE-B4D7-54294A91D5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CBAB4-070C-95C7-A957-9EBA942C11A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84224A3-F986-6ED8-0B36-95A2F54E71D9}"/>
              </a:ext>
            </a:extLst>
          </p:cNvPr>
          <p:cNvSpPr>
            <a:spLocks noGrp="1"/>
          </p:cNvSpPr>
          <p:nvPr>
            <p:ph type="ftr" sz="quarter" idx="11"/>
          </p:nvPr>
        </p:nvSpPr>
        <p:spPr/>
        <p:txBody>
          <a:bodyPr/>
          <a:lstStyle/>
          <a:p>
            <a:r>
              <a:rPr lang="en-US"/>
              <a:t>All Rights Reserved</a:t>
            </a:r>
          </a:p>
        </p:txBody>
      </p:sp>
      <p:sp>
        <p:nvSpPr>
          <p:cNvPr id="6" name="Slide Number Placeholder 5">
            <a:extLst>
              <a:ext uri="{FF2B5EF4-FFF2-40B4-BE49-F238E27FC236}">
                <a16:creationId xmlns:a16="http://schemas.microsoft.com/office/drawing/2014/main" id="{7FFA2565-33B5-454C-DC22-CAB5D1419569}"/>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39980355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981FF3-745F-5466-A3DA-2F2D0FEDB60E}"/>
              </a:ext>
            </a:extLst>
          </p:cNvPr>
          <p:cNvSpPr>
            <a:spLocks noGrp="1"/>
          </p:cNvSpPr>
          <p:nvPr>
            <p:ph idx="1"/>
          </p:nvPr>
        </p:nvSpPr>
        <p:spPr>
          <a:xfrm>
            <a:off x="380498" y="1101007"/>
            <a:ext cx="11431004" cy="5120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9C2F9B-1F1F-E3E7-E651-E2442099792E}"/>
              </a:ext>
            </a:extLst>
          </p:cNvPr>
          <p:cNvSpPr>
            <a:spLocks noGrp="1"/>
          </p:cNvSpPr>
          <p:nvPr>
            <p:ph type="body" sz="quarter" idx="10" hasCustomPrompt="1"/>
          </p:nvPr>
        </p:nvSpPr>
        <p:spPr>
          <a:xfrm>
            <a:off x="414250" y="0"/>
            <a:ext cx="11397251" cy="793019"/>
          </a:xfrm>
        </p:spPr>
        <p:txBody>
          <a:bodyPr anchor="ctr">
            <a:noAutofit/>
          </a:bodyPr>
          <a:lstStyle>
            <a:lvl1pPr marL="0" indent="0">
              <a:buNone/>
              <a:defRPr sz="4000" b="1">
                <a:solidFill>
                  <a:srgbClr val="0021A5"/>
                </a:solidFill>
                <a:latin typeface="Georgia Pro" panose="02040502050405020303" pitchFamily="18" charset="0"/>
              </a:defRPr>
            </a:lvl1pPr>
          </a:lstStyle>
          <a:p>
            <a:pPr lvl="0"/>
            <a:r>
              <a:rPr lang="en-US"/>
              <a:t>Title</a:t>
            </a:r>
          </a:p>
        </p:txBody>
      </p:sp>
      <p:sp>
        <p:nvSpPr>
          <p:cNvPr id="4" name="Google Shape;29;p29">
            <a:extLst>
              <a:ext uri="{FF2B5EF4-FFF2-40B4-BE49-F238E27FC236}">
                <a16:creationId xmlns:a16="http://schemas.microsoft.com/office/drawing/2014/main" id="{3844B85C-E26E-7201-BFC6-B3B76A6BBE3F}"/>
              </a:ext>
            </a:extLst>
          </p:cNvPr>
          <p:cNvSpPr txBox="1">
            <a:spLocks noGrp="1"/>
          </p:cNvSpPr>
          <p:nvPr>
            <p:ph type="sldNum" idx="4"/>
          </p:nvPr>
        </p:nvSpPr>
        <p:spPr>
          <a:xfrm>
            <a:off x="11817426" y="6567394"/>
            <a:ext cx="198772" cy="194797"/>
          </a:xfrm>
          <a:prstGeom prst="rect">
            <a:avLst/>
          </a:prstGeom>
          <a:noFill/>
          <a:ln>
            <a:noFill/>
          </a:ln>
        </p:spPr>
        <p:txBody>
          <a:bodyPr spcFirstLastPara="1" wrap="square" lIns="0" tIns="0" rIns="0" bIns="0" anchor="t" anchorCtr="0">
            <a:spAutoFit/>
          </a:bodyPr>
          <a:lstStyle>
            <a:lvl1pPr marL="0" lvl="0" indent="0" algn="ctr">
              <a:spcBef>
                <a:spcPts val="0"/>
              </a:spcBef>
              <a:buNone/>
              <a:defRPr sz="1266" b="0" i="0" u="none" strike="noStrike" cap="none">
                <a:solidFill>
                  <a:srgbClr val="003893"/>
                </a:solidFill>
                <a:latin typeface="Gill Sans"/>
                <a:ea typeface="Gill Sans"/>
                <a:cs typeface="Gill Sans"/>
                <a:sym typeface="Gill Sans"/>
              </a:defRPr>
            </a:lvl1pPr>
            <a:lvl2pPr marL="0" lvl="1" indent="0" algn="ctr">
              <a:spcBef>
                <a:spcPts val="0"/>
              </a:spcBef>
              <a:buNone/>
              <a:defRPr sz="1266" b="0" i="0" u="none" strike="noStrike" cap="none">
                <a:solidFill>
                  <a:srgbClr val="003893"/>
                </a:solidFill>
                <a:latin typeface="Gill Sans"/>
                <a:ea typeface="Gill Sans"/>
                <a:cs typeface="Gill Sans"/>
                <a:sym typeface="Gill Sans"/>
              </a:defRPr>
            </a:lvl2pPr>
            <a:lvl3pPr marL="0" lvl="2" indent="0" algn="ctr">
              <a:spcBef>
                <a:spcPts val="0"/>
              </a:spcBef>
              <a:buNone/>
              <a:defRPr sz="1266" b="0" i="0" u="none" strike="noStrike" cap="none">
                <a:solidFill>
                  <a:srgbClr val="003893"/>
                </a:solidFill>
                <a:latin typeface="Gill Sans"/>
                <a:ea typeface="Gill Sans"/>
                <a:cs typeface="Gill Sans"/>
                <a:sym typeface="Gill Sans"/>
              </a:defRPr>
            </a:lvl3pPr>
            <a:lvl4pPr marL="0" lvl="3" indent="0" algn="ctr">
              <a:spcBef>
                <a:spcPts val="0"/>
              </a:spcBef>
              <a:buNone/>
              <a:defRPr sz="1266" b="0" i="0" u="none" strike="noStrike" cap="none">
                <a:solidFill>
                  <a:srgbClr val="003893"/>
                </a:solidFill>
                <a:latin typeface="Gill Sans"/>
                <a:ea typeface="Gill Sans"/>
                <a:cs typeface="Gill Sans"/>
                <a:sym typeface="Gill Sans"/>
              </a:defRPr>
            </a:lvl4pPr>
            <a:lvl5pPr marL="0" lvl="4" indent="0" algn="ctr">
              <a:spcBef>
                <a:spcPts val="0"/>
              </a:spcBef>
              <a:buNone/>
              <a:defRPr sz="1266" b="0" i="0" u="none" strike="noStrike" cap="none">
                <a:solidFill>
                  <a:srgbClr val="003893"/>
                </a:solidFill>
                <a:latin typeface="Gill Sans"/>
                <a:ea typeface="Gill Sans"/>
                <a:cs typeface="Gill Sans"/>
                <a:sym typeface="Gill Sans"/>
              </a:defRPr>
            </a:lvl5pPr>
            <a:lvl6pPr marL="0" lvl="5" indent="0" algn="ctr">
              <a:spcBef>
                <a:spcPts val="0"/>
              </a:spcBef>
              <a:buNone/>
              <a:defRPr sz="1266" b="0" i="0" u="none" strike="noStrike" cap="none">
                <a:solidFill>
                  <a:srgbClr val="003893"/>
                </a:solidFill>
                <a:latin typeface="Gill Sans"/>
                <a:ea typeface="Gill Sans"/>
                <a:cs typeface="Gill Sans"/>
                <a:sym typeface="Gill Sans"/>
              </a:defRPr>
            </a:lvl6pPr>
            <a:lvl7pPr marL="0" lvl="6" indent="0" algn="ctr">
              <a:spcBef>
                <a:spcPts val="0"/>
              </a:spcBef>
              <a:buNone/>
              <a:defRPr sz="1266" b="0" i="0" u="none" strike="noStrike" cap="none">
                <a:solidFill>
                  <a:srgbClr val="003893"/>
                </a:solidFill>
                <a:latin typeface="Gill Sans"/>
                <a:ea typeface="Gill Sans"/>
                <a:cs typeface="Gill Sans"/>
                <a:sym typeface="Gill Sans"/>
              </a:defRPr>
            </a:lvl7pPr>
            <a:lvl8pPr marL="0" lvl="7" indent="0" algn="ctr">
              <a:spcBef>
                <a:spcPts val="0"/>
              </a:spcBef>
              <a:buNone/>
              <a:defRPr sz="1266" b="0" i="0" u="none" strike="noStrike" cap="none">
                <a:solidFill>
                  <a:srgbClr val="003893"/>
                </a:solidFill>
                <a:latin typeface="Gill Sans"/>
                <a:ea typeface="Gill Sans"/>
                <a:cs typeface="Gill Sans"/>
                <a:sym typeface="Gill Sans"/>
              </a:defRPr>
            </a:lvl8pPr>
            <a:lvl9pPr marL="0" lvl="8" indent="0" algn="ctr">
              <a:spcBef>
                <a:spcPts val="0"/>
              </a:spcBef>
              <a:buNone/>
              <a:defRPr sz="1266" b="0" i="0" u="none" strike="noStrike" cap="none">
                <a:solidFill>
                  <a:srgbClr val="00389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cxnSp>
        <p:nvCxnSpPr>
          <p:cNvPr id="7" name="Straight Connector 6">
            <a:extLst>
              <a:ext uri="{FF2B5EF4-FFF2-40B4-BE49-F238E27FC236}">
                <a16:creationId xmlns:a16="http://schemas.microsoft.com/office/drawing/2014/main" id="{5AC11CB5-4935-4921-19A6-80ED3C5646C2}"/>
              </a:ext>
            </a:extLst>
          </p:cNvPr>
          <p:cNvCxnSpPr/>
          <p:nvPr userDrawn="1"/>
        </p:nvCxnSpPr>
        <p:spPr>
          <a:xfrm>
            <a:off x="414250" y="793019"/>
            <a:ext cx="1139725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6" name="Google Shape;29;p29">
            <a:extLst>
              <a:ext uri="{FF2B5EF4-FFF2-40B4-BE49-F238E27FC236}">
                <a16:creationId xmlns:a16="http://schemas.microsoft.com/office/drawing/2014/main" id="{EE64C932-26F6-B721-927C-3FFC58E654D7}"/>
              </a:ext>
            </a:extLst>
          </p:cNvPr>
          <p:cNvSpPr txBox="1">
            <a:spLocks/>
          </p:cNvSpPr>
          <p:nvPr userDrawn="1"/>
        </p:nvSpPr>
        <p:spPr>
          <a:xfrm>
            <a:off x="4653899" y="6567393"/>
            <a:ext cx="2804009" cy="194797"/>
          </a:xfrm>
          <a:prstGeom prst="rect">
            <a:avLst/>
          </a:prstGeom>
          <a:noFill/>
          <a:ln>
            <a:noFill/>
          </a:ln>
        </p:spPr>
        <p:txBody>
          <a:bodyPr spcFirstLastPara="1" wrap="square" lIns="0" tIns="0" rIns="0" bIns="0" anchor="t" anchorCtr="0">
            <a:spAutoFit/>
          </a:bodyPr>
          <a:lstStyle>
            <a:defPPr>
              <a:defRPr lang="en-US"/>
            </a:defPPr>
            <a:lvl1pPr marL="0" lvl="0"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1pPr>
            <a:lvl2pPr marL="0" lvl="1"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2pPr>
            <a:lvl3pPr marL="0" lvl="2"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3pPr>
            <a:lvl4pPr marL="0" lvl="3"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4pPr>
            <a:lvl5pPr marL="0" lvl="4"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5pPr>
            <a:lvl6pPr marL="0" lvl="5"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6pPr>
            <a:lvl7pPr marL="0" lvl="6"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7pPr>
            <a:lvl8pPr marL="0" lvl="7"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8pPr>
            <a:lvl9pPr marL="0" lvl="8"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9pPr>
          </a:lstStyle>
          <a:p>
            <a:r>
              <a:rPr lang="en-US"/>
              <a:t>Louisiana State University | Jan 19, 2024 </a:t>
            </a:r>
          </a:p>
        </p:txBody>
      </p:sp>
    </p:spTree>
    <p:extLst>
      <p:ext uri="{BB962C8B-B14F-4D97-AF65-F5344CB8AC3E}">
        <p14:creationId xmlns:p14="http://schemas.microsoft.com/office/powerpoint/2010/main" val="27431391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sp>
        <p:nvSpPr>
          <p:cNvPr id="2" name="Google Shape;29;p29">
            <a:extLst>
              <a:ext uri="{FF2B5EF4-FFF2-40B4-BE49-F238E27FC236}">
                <a16:creationId xmlns:a16="http://schemas.microsoft.com/office/drawing/2014/main" id="{13AB7310-6CAC-DF58-6CCA-CBD63557DFA5}"/>
              </a:ext>
            </a:extLst>
          </p:cNvPr>
          <p:cNvSpPr txBox="1">
            <a:spLocks noGrp="1"/>
          </p:cNvSpPr>
          <p:nvPr>
            <p:ph type="sldNum" idx="4"/>
          </p:nvPr>
        </p:nvSpPr>
        <p:spPr>
          <a:xfrm>
            <a:off x="11817426" y="6586398"/>
            <a:ext cx="198772" cy="194797"/>
          </a:xfrm>
          <a:prstGeom prst="rect">
            <a:avLst/>
          </a:prstGeom>
          <a:noFill/>
          <a:ln>
            <a:noFill/>
          </a:ln>
        </p:spPr>
        <p:txBody>
          <a:bodyPr spcFirstLastPara="1" wrap="square" lIns="0" tIns="0" rIns="0" bIns="0" anchor="t" anchorCtr="0">
            <a:spAutoFit/>
          </a:bodyPr>
          <a:lstStyle>
            <a:lvl1pPr marL="0" lvl="0" indent="0" algn="ctr">
              <a:spcBef>
                <a:spcPts val="0"/>
              </a:spcBef>
              <a:buNone/>
              <a:defRPr sz="1266" b="0" i="0" u="none" strike="noStrike" cap="none">
                <a:solidFill>
                  <a:srgbClr val="003893"/>
                </a:solidFill>
                <a:latin typeface="Gill Sans"/>
                <a:ea typeface="Gill Sans"/>
                <a:cs typeface="Gill Sans"/>
                <a:sym typeface="Gill Sans"/>
              </a:defRPr>
            </a:lvl1pPr>
            <a:lvl2pPr marL="0" lvl="1" indent="0" algn="ctr">
              <a:spcBef>
                <a:spcPts val="0"/>
              </a:spcBef>
              <a:buNone/>
              <a:defRPr sz="1266" b="0" i="0" u="none" strike="noStrike" cap="none">
                <a:solidFill>
                  <a:srgbClr val="003893"/>
                </a:solidFill>
                <a:latin typeface="Gill Sans"/>
                <a:ea typeface="Gill Sans"/>
                <a:cs typeface="Gill Sans"/>
                <a:sym typeface="Gill Sans"/>
              </a:defRPr>
            </a:lvl2pPr>
            <a:lvl3pPr marL="0" lvl="2" indent="0" algn="ctr">
              <a:spcBef>
                <a:spcPts val="0"/>
              </a:spcBef>
              <a:buNone/>
              <a:defRPr sz="1266" b="0" i="0" u="none" strike="noStrike" cap="none">
                <a:solidFill>
                  <a:srgbClr val="003893"/>
                </a:solidFill>
                <a:latin typeface="Gill Sans"/>
                <a:ea typeface="Gill Sans"/>
                <a:cs typeface="Gill Sans"/>
                <a:sym typeface="Gill Sans"/>
              </a:defRPr>
            </a:lvl3pPr>
            <a:lvl4pPr marL="0" lvl="3" indent="0" algn="ctr">
              <a:spcBef>
                <a:spcPts val="0"/>
              </a:spcBef>
              <a:buNone/>
              <a:defRPr sz="1266" b="0" i="0" u="none" strike="noStrike" cap="none">
                <a:solidFill>
                  <a:srgbClr val="003893"/>
                </a:solidFill>
                <a:latin typeface="Gill Sans"/>
                <a:ea typeface="Gill Sans"/>
                <a:cs typeface="Gill Sans"/>
                <a:sym typeface="Gill Sans"/>
              </a:defRPr>
            </a:lvl4pPr>
            <a:lvl5pPr marL="0" lvl="4" indent="0" algn="ctr">
              <a:spcBef>
                <a:spcPts val="0"/>
              </a:spcBef>
              <a:buNone/>
              <a:defRPr sz="1266" b="0" i="0" u="none" strike="noStrike" cap="none">
                <a:solidFill>
                  <a:srgbClr val="003893"/>
                </a:solidFill>
                <a:latin typeface="Gill Sans"/>
                <a:ea typeface="Gill Sans"/>
                <a:cs typeface="Gill Sans"/>
                <a:sym typeface="Gill Sans"/>
              </a:defRPr>
            </a:lvl5pPr>
            <a:lvl6pPr marL="0" lvl="5" indent="0" algn="ctr">
              <a:spcBef>
                <a:spcPts val="0"/>
              </a:spcBef>
              <a:buNone/>
              <a:defRPr sz="1266" b="0" i="0" u="none" strike="noStrike" cap="none">
                <a:solidFill>
                  <a:srgbClr val="003893"/>
                </a:solidFill>
                <a:latin typeface="Gill Sans"/>
                <a:ea typeface="Gill Sans"/>
                <a:cs typeface="Gill Sans"/>
                <a:sym typeface="Gill Sans"/>
              </a:defRPr>
            </a:lvl6pPr>
            <a:lvl7pPr marL="0" lvl="6" indent="0" algn="ctr">
              <a:spcBef>
                <a:spcPts val="0"/>
              </a:spcBef>
              <a:buNone/>
              <a:defRPr sz="1266" b="0" i="0" u="none" strike="noStrike" cap="none">
                <a:solidFill>
                  <a:srgbClr val="003893"/>
                </a:solidFill>
                <a:latin typeface="Gill Sans"/>
                <a:ea typeface="Gill Sans"/>
                <a:cs typeface="Gill Sans"/>
                <a:sym typeface="Gill Sans"/>
              </a:defRPr>
            </a:lvl7pPr>
            <a:lvl8pPr marL="0" lvl="7" indent="0" algn="ctr">
              <a:spcBef>
                <a:spcPts val="0"/>
              </a:spcBef>
              <a:buNone/>
              <a:defRPr sz="1266" b="0" i="0" u="none" strike="noStrike" cap="none">
                <a:solidFill>
                  <a:srgbClr val="003893"/>
                </a:solidFill>
                <a:latin typeface="Gill Sans"/>
                <a:ea typeface="Gill Sans"/>
                <a:cs typeface="Gill Sans"/>
                <a:sym typeface="Gill Sans"/>
              </a:defRPr>
            </a:lvl8pPr>
            <a:lvl9pPr marL="0" lvl="8" indent="0" algn="ctr">
              <a:spcBef>
                <a:spcPts val="0"/>
              </a:spcBef>
              <a:buNone/>
              <a:defRPr sz="1266" b="0" i="0" u="none" strike="noStrike" cap="none">
                <a:solidFill>
                  <a:srgbClr val="00389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11" name="Content Placeholder 2">
            <a:extLst>
              <a:ext uri="{FF2B5EF4-FFF2-40B4-BE49-F238E27FC236}">
                <a16:creationId xmlns:a16="http://schemas.microsoft.com/office/drawing/2014/main" id="{56BA414E-5C8E-05A4-ECAC-987D099EEA82}"/>
              </a:ext>
            </a:extLst>
          </p:cNvPr>
          <p:cNvSpPr>
            <a:spLocks noGrp="1"/>
          </p:cNvSpPr>
          <p:nvPr>
            <p:ph idx="1"/>
          </p:nvPr>
        </p:nvSpPr>
        <p:spPr>
          <a:xfrm>
            <a:off x="380498" y="1101007"/>
            <a:ext cx="11431004" cy="51131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Text Placeholder 4">
            <a:extLst>
              <a:ext uri="{FF2B5EF4-FFF2-40B4-BE49-F238E27FC236}">
                <a16:creationId xmlns:a16="http://schemas.microsoft.com/office/drawing/2014/main" id="{1208DA2E-9C4E-5333-02AD-C12F23892701}"/>
              </a:ext>
            </a:extLst>
          </p:cNvPr>
          <p:cNvSpPr>
            <a:spLocks noGrp="1"/>
          </p:cNvSpPr>
          <p:nvPr>
            <p:ph type="body" sz="quarter" idx="10" hasCustomPrompt="1"/>
          </p:nvPr>
        </p:nvSpPr>
        <p:spPr>
          <a:xfrm>
            <a:off x="414250" y="0"/>
            <a:ext cx="11397251" cy="793019"/>
          </a:xfrm>
        </p:spPr>
        <p:txBody>
          <a:bodyPr anchor="ctr">
            <a:noAutofit/>
          </a:bodyPr>
          <a:lstStyle>
            <a:lvl1pPr marL="0" indent="0">
              <a:buNone/>
              <a:defRPr sz="3600" b="1">
                <a:solidFill>
                  <a:srgbClr val="0021A5"/>
                </a:solidFill>
                <a:latin typeface="Georgia Pro" panose="02040502050405020303" pitchFamily="18" charset="0"/>
              </a:defRPr>
            </a:lvl1pPr>
          </a:lstStyle>
          <a:p>
            <a:pPr lvl="0"/>
            <a:r>
              <a:rPr lang="en-US"/>
              <a:t>Title</a:t>
            </a:r>
          </a:p>
        </p:txBody>
      </p:sp>
      <p:cxnSp>
        <p:nvCxnSpPr>
          <p:cNvPr id="13" name="Straight Connector 12">
            <a:extLst>
              <a:ext uri="{FF2B5EF4-FFF2-40B4-BE49-F238E27FC236}">
                <a16:creationId xmlns:a16="http://schemas.microsoft.com/office/drawing/2014/main" id="{39F7A9E4-655F-6A6D-8886-52F286BED963}"/>
              </a:ext>
            </a:extLst>
          </p:cNvPr>
          <p:cNvCxnSpPr/>
          <p:nvPr userDrawn="1"/>
        </p:nvCxnSpPr>
        <p:spPr>
          <a:xfrm>
            <a:off x="414250" y="793019"/>
            <a:ext cx="11397251" cy="0"/>
          </a:xfrm>
          <a:prstGeom prst="line">
            <a:avLst/>
          </a:prstGeom>
          <a:ln w="28575"/>
        </p:spPr>
        <p:style>
          <a:lnRef idx="1">
            <a:schemeClr val="accent2"/>
          </a:lnRef>
          <a:fillRef idx="0">
            <a:schemeClr val="accent2"/>
          </a:fillRef>
          <a:effectRef idx="0">
            <a:schemeClr val="accent2"/>
          </a:effectRef>
          <a:fontRef idx="minor">
            <a:schemeClr val="tx1"/>
          </a:fontRef>
        </p:style>
      </p:cxnSp>
      <p:sp>
        <p:nvSpPr>
          <p:cNvPr id="5" name="Google Shape;29;p29">
            <a:extLst>
              <a:ext uri="{FF2B5EF4-FFF2-40B4-BE49-F238E27FC236}">
                <a16:creationId xmlns:a16="http://schemas.microsoft.com/office/drawing/2014/main" id="{3BD6DAC8-E708-644B-8429-59ADC2B65C62}"/>
              </a:ext>
            </a:extLst>
          </p:cNvPr>
          <p:cNvSpPr txBox="1">
            <a:spLocks/>
          </p:cNvSpPr>
          <p:nvPr userDrawn="1"/>
        </p:nvSpPr>
        <p:spPr>
          <a:xfrm>
            <a:off x="4693995" y="6586397"/>
            <a:ext cx="2804009" cy="194797"/>
          </a:xfrm>
          <a:prstGeom prst="rect">
            <a:avLst/>
          </a:prstGeom>
          <a:noFill/>
          <a:ln>
            <a:noFill/>
          </a:ln>
        </p:spPr>
        <p:txBody>
          <a:bodyPr spcFirstLastPara="1" wrap="square" lIns="0" tIns="0" rIns="0" bIns="0" anchor="t" anchorCtr="0">
            <a:spAutoFit/>
          </a:bodyPr>
          <a:lstStyle>
            <a:defPPr>
              <a:defRPr lang="en-US"/>
            </a:defPPr>
            <a:lvl1pPr marL="0" lvl="0"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1pPr>
            <a:lvl2pPr marL="0" lvl="1"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2pPr>
            <a:lvl3pPr marL="0" lvl="2"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3pPr>
            <a:lvl4pPr marL="0" lvl="3"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4pPr>
            <a:lvl5pPr marL="0" lvl="4"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5pPr>
            <a:lvl6pPr marL="0" lvl="5"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6pPr>
            <a:lvl7pPr marL="0" lvl="6"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7pPr>
            <a:lvl8pPr marL="0" lvl="7"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8pPr>
            <a:lvl9pPr marL="0" lvl="8" indent="0" algn="ctr" defTabSz="914400" rtl="0" eaLnBrk="1" latinLnBrk="0" hangingPunct="1">
              <a:spcBef>
                <a:spcPts val="0"/>
              </a:spcBef>
              <a:buNone/>
              <a:defRPr sz="1266" b="0" i="0" u="none" strike="noStrike" kern="1200" cap="none">
                <a:solidFill>
                  <a:srgbClr val="003893"/>
                </a:solidFill>
                <a:latin typeface="Gill Sans"/>
                <a:ea typeface="Gill Sans"/>
                <a:cs typeface="Gill Sans"/>
                <a:sym typeface="Gill Sans"/>
              </a:defRPr>
            </a:lvl9pPr>
          </a:lstStyle>
          <a:p>
            <a:r>
              <a:rPr lang="en-US"/>
              <a:t>Louisiana State University | Jan 19, 2024 </a:t>
            </a:r>
          </a:p>
        </p:txBody>
      </p:sp>
    </p:spTree>
    <p:extLst>
      <p:ext uri="{BB962C8B-B14F-4D97-AF65-F5344CB8AC3E}">
        <p14:creationId xmlns:p14="http://schemas.microsoft.com/office/powerpoint/2010/main" val="21004760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2_Two Content">
    <p:spTree>
      <p:nvGrpSpPr>
        <p:cNvPr id="1" name=""/>
        <p:cNvGrpSpPr/>
        <p:nvPr/>
      </p:nvGrpSpPr>
      <p:grpSpPr>
        <a:xfrm>
          <a:off x="0" y="0"/>
          <a:ext cx="0" cy="0"/>
          <a:chOff x="0" y="0"/>
          <a:chExt cx="0" cy="0"/>
        </a:xfrm>
      </p:grpSpPr>
      <p:sp>
        <p:nvSpPr>
          <p:cNvPr id="2" name="Google Shape;29;p29">
            <a:extLst>
              <a:ext uri="{FF2B5EF4-FFF2-40B4-BE49-F238E27FC236}">
                <a16:creationId xmlns:a16="http://schemas.microsoft.com/office/drawing/2014/main" id="{13AB7310-6CAC-DF58-6CCA-CBD63557DFA5}"/>
              </a:ext>
            </a:extLst>
          </p:cNvPr>
          <p:cNvSpPr txBox="1">
            <a:spLocks noGrp="1"/>
          </p:cNvSpPr>
          <p:nvPr>
            <p:ph type="sldNum" idx="4"/>
          </p:nvPr>
        </p:nvSpPr>
        <p:spPr>
          <a:xfrm>
            <a:off x="11817426" y="6567394"/>
            <a:ext cx="198772" cy="194797"/>
          </a:xfrm>
          <a:prstGeom prst="rect">
            <a:avLst/>
          </a:prstGeom>
          <a:noFill/>
          <a:ln>
            <a:noFill/>
          </a:ln>
        </p:spPr>
        <p:txBody>
          <a:bodyPr spcFirstLastPara="1" wrap="square" lIns="0" tIns="0" rIns="0" bIns="0" anchor="t" anchorCtr="0">
            <a:spAutoFit/>
          </a:bodyPr>
          <a:lstStyle>
            <a:lvl1pPr marL="0" lvl="0" indent="0" algn="ctr">
              <a:spcBef>
                <a:spcPts val="0"/>
              </a:spcBef>
              <a:buNone/>
              <a:defRPr sz="1266" b="0" i="0" u="none" strike="noStrike" cap="none">
                <a:solidFill>
                  <a:srgbClr val="003893"/>
                </a:solidFill>
                <a:latin typeface="Gill Sans"/>
                <a:ea typeface="Gill Sans"/>
                <a:cs typeface="Gill Sans"/>
                <a:sym typeface="Gill Sans"/>
              </a:defRPr>
            </a:lvl1pPr>
            <a:lvl2pPr marL="0" lvl="1" indent="0" algn="ctr">
              <a:spcBef>
                <a:spcPts val="0"/>
              </a:spcBef>
              <a:buNone/>
              <a:defRPr sz="1266" b="0" i="0" u="none" strike="noStrike" cap="none">
                <a:solidFill>
                  <a:srgbClr val="003893"/>
                </a:solidFill>
                <a:latin typeface="Gill Sans"/>
                <a:ea typeface="Gill Sans"/>
                <a:cs typeface="Gill Sans"/>
                <a:sym typeface="Gill Sans"/>
              </a:defRPr>
            </a:lvl2pPr>
            <a:lvl3pPr marL="0" lvl="2" indent="0" algn="ctr">
              <a:spcBef>
                <a:spcPts val="0"/>
              </a:spcBef>
              <a:buNone/>
              <a:defRPr sz="1266" b="0" i="0" u="none" strike="noStrike" cap="none">
                <a:solidFill>
                  <a:srgbClr val="003893"/>
                </a:solidFill>
                <a:latin typeface="Gill Sans"/>
                <a:ea typeface="Gill Sans"/>
                <a:cs typeface="Gill Sans"/>
                <a:sym typeface="Gill Sans"/>
              </a:defRPr>
            </a:lvl3pPr>
            <a:lvl4pPr marL="0" lvl="3" indent="0" algn="ctr">
              <a:spcBef>
                <a:spcPts val="0"/>
              </a:spcBef>
              <a:buNone/>
              <a:defRPr sz="1266" b="0" i="0" u="none" strike="noStrike" cap="none">
                <a:solidFill>
                  <a:srgbClr val="003893"/>
                </a:solidFill>
                <a:latin typeface="Gill Sans"/>
                <a:ea typeface="Gill Sans"/>
                <a:cs typeface="Gill Sans"/>
                <a:sym typeface="Gill Sans"/>
              </a:defRPr>
            </a:lvl4pPr>
            <a:lvl5pPr marL="0" lvl="4" indent="0" algn="ctr">
              <a:spcBef>
                <a:spcPts val="0"/>
              </a:spcBef>
              <a:buNone/>
              <a:defRPr sz="1266" b="0" i="0" u="none" strike="noStrike" cap="none">
                <a:solidFill>
                  <a:srgbClr val="003893"/>
                </a:solidFill>
                <a:latin typeface="Gill Sans"/>
                <a:ea typeface="Gill Sans"/>
                <a:cs typeface="Gill Sans"/>
                <a:sym typeface="Gill Sans"/>
              </a:defRPr>
            </a:lvl5pPr>
            <a:lvl6pPr marL="0" lvl="5" indent="0" algn="ctr">
              <a:spcBef>
                <a:spcPts val="0"/>
              </a:spcBef>
              <a:buNone/>
              <a:defRPr sz="1266" b="0" i="0" u="none" strike="noStrike" cap="none">
                <a:solidFill>
                  <a:srgbClr val="003893"/>
                </a:solidFill>
                <a:latin typeface="Gill Sans"/>
                <a:ea typeface="Gill Sans"/>
                <a:cs typeface="Gill Sans"/>
                <a:sym typeface="Gill Sans"/>
              </a:defRPr>
            </a:lvl6pPr>
            <a:lvl7pPr marL="0" lvl="6" indent="0" algn="ctr">
              <a:spcBef>
                <a:spcPts val="0"/>
              </a:spcBef>
              <a:buNone/>
              <a:defRPr sz="1266" b="0" i="0" u="none" strike="noStrike" cap="none">
                <a:solidFill>
                  <a:srgbClr val="003893"/>
                </a:solidFill>
                <a:latin typeface="Gill Sans"/>
                <a:ea typeface="Gill Sans"/>
                <a:cs typeface="Gill Sans"/>
                <a:sym typeface="Gill Sans"/>
              </a:defRPr>
            </a:lvl7pPr>
            <a:lvl8pPr marL="0" lvl="7" indent="0" algn="ctr">
              <a:spcBef>
                <a:spcPts val="0"/>
              </a:spcBef>
              <a:buNone/>
              <a:defRPr sz="1266" b="0" i="0" u="none" strike="noStrike" cap="none">
                <a:solidFill>
                  <a:srgbClr val="003893"/>
                </a:solidFill>
                <a:latin typeface="Gill Sans"/>
                <a:ea typeface="Gill Sans"/>
                <a:cs typeface="Gill Sans"/>
                <a:sym typeface="Gill Sans"/>
              </a:defRPr>
            </a:lvl8pPr>
            <a:lvl9pPr marL="0" lvl="8" indent="0" algn="ctr">
              <a:spcBef>
                <a:spcPts val="0"/>
              </a:spcBef>
              <a:buNone/>
              <a:defRPr sz="1266" b="0" i="0" u="none" strike="noStrike" cap="none">
                <a:solidFill>
                  <a:srgbClr val="00389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
        <p:nvSpPr>
          <p:cNvPr id="5" name="Text Placeholder 4">
            <a:extLst>
              <a:ext uri="{FF2B5EF4-FFF2-40B4-BE49-F238E27FC236}">
                <a16:creationId xmlns:a16="http://schemas.microsoft.com/office/drawing/2014/main" id="{1640445C-068B-1C32-C5CB-7E4CE33FBF2F}"/>
              </a:ext>
            </a:extLst>
          </p:cNvPr>
          <p:cNvSpPr>
            <a:spLocks noGrp="1"/>
          </p:cNvSpPr>
          <p:nvPr>
            <p:ph type="body" sz="quarter" idx="10" hasCustomPrompt="1"/>
          </p:nvPr>
        </p:nvSpPr>
        <p:spPr>
          <a:xfrm>
            <a:off x="414250" y="0"/>
            <a:ext cx="11397251" cy="793019"/>
          </a:xfrm>
        </p:spPr>
        <p:txBody>
          <a:bodyPr anchor="ctr">
            <a:noAutofit/>
          </a:bodyPr>
          <a:lstStyle>
            <a:lvl1pPr marL="0" indent="0">
              <a:buNone/>
              <a:defRPr sz="4000" b="1">
                <a:solidFill>
                  <a:srgbClr val="0021A5"/>
                </a:solidFill>
                <a:latin typeface="Georgia Pro" panose="02040502050405020303" pitchFamily="18" charset="0"/>
              </a:defRPr>
            </a:lvl1pPr>
          </a:lstStyle>
          <a:p>
            <a:pPr lvl="0"/>
            <a:r>
              <a:rPr lang="en-US"/>
              <a:t>Title</a:t>
            </a:r>
          </a:p>
        </p:txBody>
      </p:sp>
      <p:sp>
        <p:nvSpPr>
          <p:cNvPr id="7" name="Content Placeholder 2">
            <a:extLst>
              <a:ext uri="{FF2B5EF4-FFF2-40B4-BE49-F238E27FC236}">
                <a16:creationId xmlns:a16="http://schemas.microsoft.com/office/drawing/2014/main" id="{2B5308C1-9876-6C0E-31FA-C4DEB03BC708}"/>
              </a:ext>
            </a:extLst>
          </p:cNvPr>
          <p:cNvSpPr>
            <a:spLocks noGrp="1"/>
          </p:cNvSpPr>
          <p:nvPr>
            <p:ph sz="half" idx="1"/>
          </p:nvPr>
        </p:nvSpPr>
        <p:spPr>
          <a:xfrm>
            <a:off x="415506" y="1098055"/>
            <a:ext cx="5486400" cy="4351338"/>
          </a:xfrm>
        </p:spPr>
        <p:txBody>
          <a:bodyPr/>
          <a:lstStyle>
            <a:lvl1pPr>
              <a:defRPr>
                <a:latin typeface="Georgia" panose="02040502050405020303" pitchFamily="18" charset="0"/>
                <a:cs typeface="Gautami" panose="020B0502040204020203" pitchFamily="34" charset="0"/>
              </a:defRPr>
            </a:lvl1pPr>
            <a:lvl2pPr>
              <a:defRPr>
                <a:latin typeface="Georgia" panose="02040502050405020303" pitchFamily="18" charset="0"/>
                <a:cs typeface="Gautami" panose="020B0502040204020203" pitchFamily="34" charset="0"/>
              </a:defRPr>
            </a:lvl2pPr>
            <a:lvl3pPr>
              <a:defRPr>
                <a:latin typeface="Georgia" panose="02040502050405020303" pitchFamily="18" charset="0"/>
                <a:cs typeface="Gautami" panose="020B0502040204020203" pitchFamily="34" charset="0"/>
              </a:defRPr>
            </a:lvl3pPr>
            <a:lvl4pPr>
              <a:defRPr>
                <a:latin typeface="Georgia" panose="02040502050405020303" pitchFamily="18" charset="0"/>
                <a:cs typeface="Gautami" panose="020B0502040204020203" pitchFamily="34" charset="0"/>
              </a:defRPr>
            </a:lvl4pPr>
            <a:lvl5pPr>
              <a:defRPr>
                <a:latin typeface="Georgia" panose="02040502050405020303" pitchFamily="18" charset="0"/>
                <a:cs typeface="Gautami" panose="020B05020402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3">
            <a:extLst>
              <a:ext uri="{FF2B5EF4-FFF2-40B4-BE49-F238E27FC236}">
                <a16:creationId xmlns:a16="http://schemas.microsoft.com/office/drawing/2014/main" id="{1BD1B237-7993-4B6B-32A2-87F08CE31C01}"/>
              </a:ext>
            </a:extLst>
          </p:cNvPr>
          <p:cNvSpPr>
            <a:spLocks noGrp="1"/>
          </p:cNvSpPr>
          <p:nvPr>
            <p:ph sz="half" idx="2"/>
          </p:nvPr>
        </p:nvSpPr>
        <p:spPr>
          <a:xfrm>
            <a:off x="6289437" y="1098055"/>
            <a:ext cx="5486400" cy="4351338"/>
          </a:xfrm>
        </p:spPr>
        <p:txBody>
          <a:bodyPr/>
          <a:lstStyle>
            <a:lvl1pPr>
              <a:defRPr>
                <a:latin typeface="Georgia" panose="02040502050405020303" pitchFamily="18" charset="0"/>
              </a:defRPr>
            </a:lvl1pPr>
            <a:lvl2pPr>
              <a:defRPr>
                <a:latin typeface="Georgia" panose="02040502050405020303" pitchFamily="18" charset="0"/>
              </a:defRPr>
            </a:lvl2pPr>
            <a:lvl3pPr>
              <a:defRPr>
                <a:latin typeface="Georgia" panose="02040502050405020303" pitchFamily="18" charset="0"/>
              </a:defRPr>
            </a:lvl3pPr>
            <a:lvl4pPr>
              <a:defRPr>
                <a:latin typeface="Georgia" panose="02040502050405020303" pitchFamily="18" charset="0"/>
              </a:defRPr>
            </a:lvl4pPr>
            <a:lvl5pPr>
              <a:defRPr>
                <a:latin typeface="Georgia" panose="02040502050405020303"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C44FE01C-6E3E-7B08-EE66-B90EA1A1E649}"/>
              </a:ext>
            </a:extLst>
          </p:cNvPr>
          <p:cNvCxnSpPr/>
          <p:nvPr userDrawn="1"/>
        </p:nvCxnSpPr>
        <p:spPr>
          <a:xfrm>
            <a:off x="414250" y="793019"/>
            <a:ext cx="11397251"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51319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EB93-4E3A-4B74-D818-FA1E9854F60B}"/>
              </a:ext>
            </a:extLst>
          </p:cNvPr>
          <p:cNvSpPr>
            <a:spLocks noGrp="1"/>
          </p:cNvSpPr>
          <p:nvPr>
            <p:ph type="title"/>
          </p:nvPr>
        </p:nvSpPr>
        <p:spPr>
          <a:xfrm>
            <a:off x="542840" y="136525"/>
            <a:ext cx="11106319" cy="776287"/>
          </a:xfrm>
        </p:spPr>
        <p:txBody>
          <a:bodyPr/>
          <a:lstStyle>
            <a:lvl1pPr>
              <a:defRPr sz="4000" b="1">
                <a:solidFill>
                  <a:srgbClr val="7030A0"/>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0F83C3D-BEA5-B523-43AB-6E183A36BE87}"/>
              </a:ext>
            </a:extLst>
          </p:cNvPr>
          <p:cNvSpPr>
            <a:spLocks noGrp="1"/>
          </p:cNvSpPr>
          <p:nvPr>
            <p:ph idx="1"/>
          </p:nvPr>
        </p:nvSpPr>
        <p:spPr>
          <a:xfrm>
            <a:off x="542840" y="1120747"/>
            <a:ext cx="11106318" cy="5056216"/>
          </a:xfrm>
        </p:spPr>
        <p:txBody>
          <a:bodyPr>
            <a:normAutofit/>
          </a:bodyPr>
          <a:lstStyle>
            <a:lvl1pPr>
              <a:defRPr sz="24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400">
                <a:latin typeface="Arial" panose="020B0604020202020204" pitchFamily="34" charset="0"/>
                <a:cs typeface="Arial" panose="020B0604020202020204" pitchFamily="34" charset="0"/>
              </a:defRPr>
            </a:lvl4pPr>
            <a:lvl5pPr>
              <a:defRPr sz="2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F6A3825-8189-F020-841E-2938C0B9413B}"/>
              </a:ext>
            </a:extLst>
          </p:cNvPr>
          <p:cNvSpPr>
            <a:spLocks noGrp="1"/>
          </p:cNvSpPr>
          <p:nvPr>
            <p:ph type="ftr" sz="quarter" idx="11"/>
          </p:nvPr>
        </p:nvSpPr>
        <p:spPr>
          <a:xfrm>
            <a:off x="3896990" y="6353476"/>
            <a:ext cx="4114800" cy="365125"/>
          </a:xfrm>
        </p:spPr>
        <p:txBody>
          <a:bodyPr/>
          <a:lstStyle>
            <a:lvl1pPr>
              <a:defRPr>
                <a:latin typeface="Arial" panose="020B0604020202020204" pitchFamily="34" charset="0"/>
                <a:cs typeface="Arial" panose="020B0604020202020204" pitchFamily="34" charset="0"/>
              </a:defRPr>
            </a:lvl1pPr>
          </a:lstStyle>
          <a:p>
            <a:r>
              <a:rPr lang="en-US" dirty="0"/>
              <a:t>All Rights Reserved</a:t>
            </a:r>
          </a:p>
        </p:txBody>
      </p:sp>
      <p:sp>
        <p:nvSpPr>
          <p:cNvPr id="6" name="Slide Number Placeholder 5">
            <a:extLst>
              <a:ext uri="{FF2B5EF4-FFF2-40B4-BE49-F238E27FC236}">
                <a16:creationId xmlns:a16="http://schemas.microsoft.com/office/drawing/2014/main" id="{169BE04B-4DCC-31AB-BFE3-F9A7D9B35C83}"/>
              </a:ext>
            </a:extLst>
          </p:cNvPr>
          <p:cNvSpPr>
            <a:spLocks noGrp="1"/>
          </p:cNvSpPr>
          <p:nvPr>
            <p:ph type="sldNum" sz="quarter" idx="12"/>
          </p:nvPr>
        </p:nvSpPr>
        <p:spPr>
          <a:xfrm>
            <a:off x="8905958" y="6353477"/>
            <a:ext cx="2743200" cy="365125"/>
          </a:xfrm>
        </p:spPr>
        <p:txBody>
          <a:bodyPr/>
          <a:lstStyle>
            <a:lvl1pPr>
              <a:defRPr/>
            </a:lvl1pPr>
          </a:lstStyle>
          <a:p>
            <a:fld id="{4F9F4FA5-2D54-4A0F-8406-A32420A3A3B3}" type="slidenum">
              <a:rPr lang="en-US" smtClean="0"/>
              <a:pPr/>
              <a:t>‹#›</a:t>
            </a:fld>
            <a:endParaRPr lang="en-US" dirty="0"/>
          </a:p>
        </p:txBody>
      </p:sp>
      <p:pic>
        <p:nvPicPr>
          <p:cNvPr id="7" name="Picture 6" descr="A purple text on a black background&#10;&#10;Description automatically generated">
            <a:extLst>
              <a:ext uri="{FF2B5EF4-FFF2-40B4-BE49-F238E27FC236}">
                <a16:creationId xmlns:a16="http://schemas.microsoft.com/office/drawing/2014/main" id="{3872EAF6-74DB-4F90-BE89-4A22A92B85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9175" y="6150845"/>
            <a:ext cx="1072195" cy="723339"/>
          </a:xfrm>
          <a:prstGeom prst="rect">
            <a:avLst/>
          </a:prstGeom>
        </p:spPr>
      </p:pic>
      <p:cxnSp>
        <p:nvCxnSpPr>
          <p:cNvPr id="9" name="Straight Connector 8">
            <a:extLst>
              <a:ext uri="{FF2B5EF4-FFF2-40B4-BE49-F238E27FC236}">
                <a16:creationId xmlns:a16="http://schemas.microsoft.com/office/drawing/2014/main" id="{822936A1-F240-1037-2B31-AA3908179529}"/>
              </a:ext>
            </a:extLst>
          </p:cNvPr>
          <p:cNvCxnSpPr/>
          <p:nvPr userDrawn="1"/>
        </p:nvCxnSpPr>
        <p:spPr>
          <a:xfrm>
            <a:off x="546886" y="886078"/>
            <a:ext cx="11106318" cy="0"/>
          </a:xfrm>
          <a:prstGeom prst="line">
            <a:avLst/>
          </a:prstGeom>
          <a:ln w="57150">
            <a:solidFill>
              <a:srgbClr val="7030A0"/>
            </a:solidFill>
          </a:ln>
        </p:spPr>
        <p:style>
          <a:lnRef idx="2">
            <a:schemeClr val="accent5"/>
          </a:lnRef>
          <a:fillRef idx="0">
            <a:schemeClr val="accent5"/>
          </a:fillRef>
          <a:effectRef idx="1">
            <a:schemeClr val="accent5"/>
          </a:effectRef>
          <a:fontRef idx="minor">
            <a:schemeClr val="tx1"/>
          </a:fontRef>
        </p:style>
      </p:cxnSp>
      <p:cxnSp>
        <p:nvCxnSpPr>
          <p:cNvPr id="10" name="Straight Connector 9">
            <a:extLst>
              <a:ext uri="{FF2B5EF4-FFF2-40B4-BE49-F238E27FC236}">
                <a16:creationId xmlns:a16="http://schemas.microsoft.com/office/drawing/2014/main" id="{16187106-16F8-72E8-771F-7ECB8B86875F}"/>
              </a:ext>
            </a:extLst>
          </p:cNvPr>
          <p:cNvCxnSpPr>
            <a:cxnSpLocks/>
          </p:cNvCxnSpPr>
          <p:nvPr userDrawn="1"/>
        </p:nvCxnSpPr>
        <p:spPr>
          <a:xfrm flipV="1">
            <a:off x="542840" y="6150845"/>
            <a:ext cx="11106318" cy="12631"/>
          </a:xfrm>
          <a:prstGeom prst="line">
            <a:avLst/>
          </a:prstGeom>
          <a:ln w="57150">
            <a:solidFill>
              <a:srgbClr val="7030A0"/>
            </a:solidFill>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66828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FEB93-4E3A-4B74-D818-FA1E9854F60B}"/>
              </a:ext>
            </a:extLst>
          </p:cNvPr>
          <p:cNvSpPr>
            <a:spLocks noGrp="1"/>
          </p:cNvSpPr>
          <p:nvPr>
            <p:ph type="title"/>
          </p:nvPr>
        </p:nvSpPr>
        <p:spPr>
          <a:xfrm>
            <a:off x="542840" y="136525"/>
            <a:ext cx="11106319" cy="776287"/>
          </a:xfrm>
        </p:spPr>
        <p:txBody>
          <a:bodyPr/>
          <a:lstStyle>
            <a:lvl1pPr>
              <a:defRPr sz="4000">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7F6A3825-8189-F020-841E-2938C0B9413B}"/>
              </a:ext>
            </a:extLst>
          </p:cNvPr>
          <p:cNvSpPr>
            <a:spLocks noGrp="1"/>
          </p:cNvSpPr>
          <p:nvPr>
            <p:ph type="ftr" sz="quarter" idx="11"/>
          </p:nvPr>
        </p:nvSpPr>
        <p:spPr>
          <a:xfrm>
            <a:off x="3896990" y="6353476"/>
            <a:ext cx="4114800" cy="365125"/>
          </a:xfrm>
        </p:spPr>
        <p:txBody>
          <a:bodyPr/>
          <a:lstStyle>
            <a:lvl1pPr>
              <a:defRPr>
                <a:latin typeface="Arial" panose="020B0604020202020204" pitchFamily="34" charset="0"/>
                <a:cs typeface="Arial" panose="020B0604020202020204" pitchFamily="34" charset="0"/>
              </a:defRPr>
            </a:lvl1pPr>
          </a:lstStyle>
          <a:p>
            <a:r>
              <a:rPr lang="en-US" dirty="0"/>
              <a:t>All Rights Reserved</a:t>
            </a:r>
          </a:p>
        </p:txBody>
      </p:sp>
      <p:sp>
        <p:nvSpPr>
          <p:cNvPr id="6" name="Slide Number Placeholder 5">
            <a:extLst>
              <a:ext uri="{FF2B5EF4-FFF2-40B4-BE49-F238E27FC236}">
                <a16:creationId xmlns:a16="http://schemas.microsoft.com/office/drawing/2014/main" id="{169BE04B-4DCC-31AB-BFE3-F9A7D9B35C83}"/>
              </a:ext>
            </a:extLst>
          </p:cNvPr>
          <p:cNvSpPr>
            <a:spLocks noGrp="1"/>
          </p:cNvSpPr>
          <p:nvPr>
            <p:ph type="sldNum" sz="quarter" idx="12"/>
          </p:nvPr>
        </p:nvSpPr>
        <p:spPr>
          <a:xfrm>
            <a:off x="8905958" y="6353477"/>
            <a:ext cx="2743200" cy="365125"/>
          </a:xfrm>
        </p:spPr>
        <p:txBody>
          <a:bodyPr/>
          <a:lstStyle/>
          <a:p>
            <a:fld id="{CB9F9A50-25B8-487E-850F-C864250571EC}" type="slidenum">
              <a:rPr lang="en-US" smtClean="0"/>
              <a:t>‹#›</a:t>
            </a:fld>
            <a:endParaRPr lang="en-US" dirty="0"/>
          </a:p>
        </p:txBody>
      </p:sp>
      <p:pic>
        <p:nvPicPr>
          <p:cNvPr id="7" name="Picture 6" descr="A purple text on a black background&#10;&#10;Description automatically generated">
            <a:extLst>
              <a:ext uri="{FF2B5EF4-FFF2-40B4-BE49-F238E27FC236}">
                <a16:creationId xmlns:a16="http://schemas.microsoft.com/office/drawing/2014/main" id="{3872EAF6-74DB-4F90-BE89-4A22A92B85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79175" y="6150845"/>
            <a:ext cx="1072195" cy="723339"/>
          </a:xfrm>
          <a:prstGeom prst="rect">
            <a:avLst/>
          </a:prstGeom>
        </p:spPr>
      </p:pic>
      <p:cxnSp>
        <p:nvCxnSpPr>
          <p:cNvPr id="9" name="Straight Connector 8">
            <a:extLst>
              <a:ext uri="{FF2B5EF4-FFF2-40B4-BE49-F238E27FC236}">
                <a16:creationId xmlns:a16="http://schemas.microsoft.com/office/drawing/2014/main" id="{822936A1-F240-1037-2B31-AA3908179529}"/>
              </a:ext>
            </a:extLst>
          </p:cNvPr>
          <p:cNvCxnSpPr/>
          <p:nvPr userDrawn="1"/>
        </p:nvCxnSpPr>
        <p:spPr>
          <a:xfrm>
            <a:off x="546886" y="886078"/>
            <a:ext cx="11106318" cy="0"/>
          </a:xfrm>
          <a:prstGeom prst="line">
            <a:avLst/>
          </a:prstGeom>
          <a:ln w="57150">
            <a:solidFill>
              <a:srgbClr val="7030A0"/>
            </a:solidFill>
          </a:ln>
        </p:spPr>
        <p:style>
          <a:lnRef idx="2">
            <a:schemeClr val="accent5"/>
          </a:lnRef>
          <a:fillRef idx="0">
            <a:schemeClr val="accent5"/>
          </a:fillRef>
          <a:effectRef idx="1">
            <a:schemeClr val="accent5"/>
          </a:effectRef>
          <a:fontRef idx="minor">
            <a:schemeClr val="tx1"/>
          </a:fontRef>
        </p:style>
      </p:cxnSp>
      <p:cxnSp>
        <p:nvCxnSpPr>
          <p:cNvPr id="10" name="Straight Connector 9">
            <a:extLst>
              <a:ext uri="{FF2B5EF4-FFF2-40B4-BE49-F238E27FC236}">
                <a16:creationId xmlns:a16="http://schemas.microsoft.com/office/drawing/2014/main" id="{16187106-16F8-72E8-771F-7ECB8B86875F}"/>
              </a:ext>
            </a:extLst>
          </p:cNvPr>
          <p:cNvCxnSpPr>
            <a:cxnSpLocks/>
          </p:cNvCxnSpPr>
          <p:nvPr userDrawn="1"/>
        </p:nvCxnSpPr>
        <p:spPr>
          <a:xfrm flipV="1">
            <a:off x="542840" y="6150845"/>
            <a:ext cx="11106318" cy="12631"/>
          </a:xfrm>
          <a:prstGeom prst="line">
            <a:avLst/>
          </a:prstGeom>
          <a:ln w="57150">
            <a:solidFill>
              <a:srgbClr val="7030A0"/>
            </a:solidFill>
          </a:ln>
        </p:spPr>
        <p:style>
          <a:lnRef idx="2">
            <a:schemeClr val="accent5"/>
          </a:lnRef>
          <a:fillRef idx="0">
            <a:schemeClr val="accent5"/>
          </a:fillRef>
          <a:effectRef idx="1">
            <a:schemeClr val="accent5"/>
          </a:effectRef>
          <a:fontRef idx="minor">
            <a:schemeClr val="tx1"/>
          </a:fontRef>
        </p:style>
      </p:cxnSp>
      <p:sp>
        <p:nvSpPr>
          <p:cNvPr id="11" name="Content Placeholder 2">
            <a:extLst>
              <a:ext uri="{FF2B5EF4-FFF2-40B4-BE49-F238E27FC236}">
                <a16:creationId xmlns:a16="http://schemas.microsoft.com/office/drawing/2014/main" id="{C48C241A-1C68-578C-4157-D0B1C0AD244E}"/>
              </a:ext>
            </a:extLst>
          </p:cNvPr>
          <p:cNvSpPr>
            <a:spLocks noGrp="1"/>
          </p:cNvSpPr>
          <p:nvPr>
            <p:ph sz="half" idx="1"/>
          </p:nvPr>
        </p:nvSpPr>
        <p:spPr>
          <a:xfrm>
            <a:off x="542840" y="1020467"/>
            <a:ext cx="5446612" cy="4987375"/>
          </a:xfrm>
        </p:spPr>
        <p:txBody>
          <a:bodyPr>
            <a:normAutofit/>
          </a:bodyPr>
          <a:lstStyle>
            <a:lvl1pPr>
              <a:defRPr sz="24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400">
                <a:latin typeface="Arial" panose="020B0604020202020204" pitchFamily="34" charset="0"/>
                <a:cs typeface="Arial" panose="020B0604020202020204" pitchFamily="34" charset="0"/>
              </a:defRPr>
            </a:lvl4pPr>
            <a:lvl5pPr>
              <a:defRPr sz="2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3">
            <a:extLst>
              <a:ext uri="{FF2B5EF4-FFF2-40B4-BE49-F238E27FC236}">
                <a16:creationId xmlns:a16="http://schemas.microsoft.com/office/drawing/2014/main" id="{D76B5A53-DC19-A6A4-E072-54A3D90B84F7}"/>
              </a:ext>
            </a:extLst>
          </p:cNvPr>
          <p:cNvSpPr>
            <a:spLocks noGrp="1"/>
          </p:cNvSpPr>
          <p:nvPr>
            <p:ph sz="half" idx="2"/>
          </p:nvPr>
        </p:nvSpPr>
        <p:spPr>
          <a:xfrm>
            <a:off x="6202544" y="1020468"/>
            <a:ext cx="5446613" cy="4987374"/>
          </a:xfrm>
        </p:spPr>
        <p:txBody>
          <a:bodyPr>
            <a:normAutofit/>
          </a:bodyPr>
          <a:lstStyle>
            <a:lvl1pPr>
              <a:defRPr sz="24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400">
                <a:latin typeface="Arial" panose="020B0604020202020204" pitchFamily="34" charset="0"/>
                <a:cs typeface="Arial" panose="020B0604020202020204" pitchFamily="34" charset="0"/>
              </a:defRPr>
            </a:lvl3pPr>
            <a:lvl4pPr>
              <a:defRPr sz="2400">
                <a:latin typeface="Arial" panose="020B0604020202020204" pitchFamily="34" charset="0"/>
                <a:cs typeface="Arial" panose="020B0604020202020204" pitchFamily="34" charset="0"/>
              </a:defRPr>
            </a:lvl4pPr>
            <a:lvl5pPr>
              <a:defRPr sz="24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5107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28DB-C7CA-66D2-2557-A9408239F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D5C5CE-4390-A873-461A-928F93B71F2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4AE029-40CA-E227-84FA-760503ABDA1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34667FEF-C245-1470-2FDF-9C411644E31C}"/>
              </a:ext>
            </a:extLst>
          </p:cNvPr>
          <p:cNvSpPr>
            <a:spLocks noGrp="1"/>
          </p:cNvSpPr>
          <p:nvPr>
            <p:ph type="ftr" sz="quarter" idx="11"/>
          </p:nvPr>
        </p:nvSpPr>
        <p:spPr/>
        <p:txBody>
          <a:bodyPr/>
          <a:lstStyle/>
          <a:p>
            <a:r>
              <a:rPr lang="en-US"/>
              <a:t>All Rights Reserved</a:t>
            </a:r>
          </a:p>
        </p:txBody>
      </p:sp>
      <p:sp>
        <p:nvSpPr>
          <p:cNvPr id="6" name="Slide Number Placeholder 5">
            <a:extLst>
              <a:ext uri="{FF2B5EF4-FFF2-40B4-BE49-F238E27FC236}">
                <a16:creationId xmlns:a16="http://schemas.microsoft.com/office/drawing/2014/main" id="{420FE76E-6DC2-DD8A-CBB8-8A838DCFD24A}"/>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4252411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D39A6-AEC8-1BF2-7F30-F775708732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E08C23-2DF3-8C30-E53D-82344B080B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226C27-E935-85AC-39DD-E9EE0FC558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1A98662-1169-CDED-47E2-76DE191DA18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8C071D0E-3155-31D4-4F3E-18BDF8867588}"/>
              </a:ext>
            </a:extLst>
          </p:cNvPr>
          <p:cNvSpPr>
            <a:spLocks noGrp="1"/>
          </p:cNvSpPr>
          <p:nvPr>
            <p:ph type="ftr" sz="quarter" idx="11"/>
          </p:nvPr>
        </p:nvSpPr>
        <p:spPr/>
        <p:txBody>
          <a:bodyPr/>
          <a:lstStyle/>
          <a:p>
            <a:r>
              <a:rPr lang="en-US"/>
              <a:t>All Rights Reserved</a:t>
            </a:r>
          </a:p>
        </p:txBody>
      </p:sp>
      <p:sp>
        <p:nvSpPr>
          <p:cNvPr id="7" name="Slide Number Placeholder 6">
            <a:extLst>
              <a:ext uri="{FF2B5EF4-FFF2-40B4-BE49-F238E27FC236}">
                <a16:creationId xmlns:a16="http://schemas.microsoft.com/office/drawing/2014/main" id="{A1918842-80B6-FABF-D89D-F410C807552F}"/>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83229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4225A-07FB-860D-3EAE-275FDB68BF4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697E97-C618-27EB-11EB-9CF5C9FA9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F2033C3-AFAC-DF01-A5F6-BD8FEFEC67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DC853C-D908-4E47-D79B-BB1A3C07E1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A23B787-19F5-01EC-6B8C-699BA25819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AD2F860-87B7-DEA2-3954-105A776AA7B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334C269-E849-04A0-EF13-1BB2328E0EDF}"/>
              </a:ext>
            </a:extLst>
          </p:cNvPr>
          <p:cNvSpPr>
            <a:spLocks noGrp="1"/>
          </p:cNvSpPr>
          <p:nvPr>
            <p:ph type="ftr" sz="quarter" idx="11"/>
          </p:nvPr>
        </p:nvSpPr>
        <p:spPr/>
        <p:txBody>
          <a:bodyPr/>
          <a:lstStyle/>
          <a:p>
            <a:r>
              <a:rPr lang="en-US"/>
              <a:t>All Rights Reserved</a:t>
            </a:r>
          </a:p>
        </p:txBody>
      </p:sp>
      <p:sp>
        <p:nvSpPr>
          <p:cNvPr id="9" name="Slide Number Placeholder 8">
            <a:extLst>
              <a:ext uri="{FF2B5EF4-FFF2-40B4-BE49-F238E27FC236}">
                <a16:creationId xmlns:a16="http://schemas.microsoft.com/office/drawing/2014/main" id="{2A18BA50-BA63-41CD-86A9-C495E6C82D54}"/>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2145619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0BB51-AB42-5CCB-F1C6-6201F8782A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6B2CFB-3F36-E200-A15F-B214BD01F487}"/>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A71F3AA7-36B7-FB33-CC88-C3425AEBD537}"/>
              </a:ext>
            </a:extLst>
          </p:cNvPr>
          <p:cNvSpPr>
            <a:spLocks noGrp="1"/>
          </p:cNvSpPr>
          <p:nvPr>
            <p:ph type="ftr" sz="quarter" idx="11"/>
          </p:nvPr>
        </p:nvSpPr>
        <p:spPr/>
        <p:txBody>
          <a:bodyPr/>
          <a:lstStyle/>
          <a:p>
            <a:r>
              <a:rPr lang="en-US"/>
              <a:t>All Rights Reserved</a:t>
            </a:r>
          </a:p>
        </p:txBody>
      </p:sp>
      <p:sp>
        <p:nvSpPr>
          <p:cNvPr id="5" name="Slide Number Placeholder 4">
            <a:extLst>
              <a:ext uri="{FF2B5EF4-FFF2-40B4-BE49-F238E27FC236}">
                <a16:creationId xmlns:a16="http://schemas.microsoft.com/office/drawing/2014/main" id="{8AF17EDF-4858-1E39-0424-9E2438BCD50A}"/>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39813971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9F7915-9DEC-C828-1E7C-7FD5CF9E3B43}"/>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C7AF827C-8CD1-B1EA-2ED8-3244A0587649}"/>
              </a:ext>
            </a:extLst>
          </p:cNvPr>
          <p:cNvSpPr>
            <a:spLocks noGrp="1"/>
          </p:cNvSpPr>
          <p:nvPr>
            <p:ph type="ftr" sz="quarter" idx="11"/>
          </p:nvPr>
        </p:nvSpPr>
        <p:spPr/>
        <p:txBody>
          <a:bodyPr/>
          <a:lstStyle/>
          <a:p>
            <a:r>
              <a:rPr lang="en-US"/>
              <a:t>All Rights Reserved</a:t>
            </a:r>
          </a:p>
        </p:txBody>
      </p:sp>
      <p:sp>
        <p:nvSpPr>
          <p:cNvPr id="4" name="Slide Number Placeholder 3">
            <a:extLst>
              <a:ext uri="{FF2B5EF4-FFF2-40B4-BE49-F238E27FC236}">
                <a16:creationId xmlns:a16="http://schemas.microsoft.com/office/drawing/2014/main" id="{6ACEC4AA-4014-4297-820C-AE9314273EDC}"/>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1055124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AF74-5D11-166D-4355-74A4C3E70B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D196B5-BCB2-58F7-F31F-DFB07C67ED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E1BD09-1219-AFFC-1F56-E387A00514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03F5B1-4653-01FC-5335-78E7A7EC2A1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B9C8A0D7-37A2-9146-1133-0370F5FA5DF6}"/>
              </a:ext>
            </a:extLst>
          </p:cNvPr>
          <p:cNvSpPr>
            <a:spLocks noGrp="1"/>
          </p:cNvSpPr>
          <p:nvPr>
            <p:ph type="ftr" sz="quarter" idx="11"/>
          </p:nvPr>
        </p:nvSpPr>
        <p:spPr/>
        <p:txBody>
          <a:bodyPr/>
          <a:lstStyle/>
          <a:p>
            <a:r>
              <a:rPr lang="en-US"/>
              <a:t>All Rights Reserved</a:t>
            </a:r>
          </a:p>
        </p:txBody>
      </p:sp>
      <p:sp>
        <p:nvSpPr>
          <p:cNvPr id="7" name="Slide Number Placeholder 6">
            <a:extLst>
              <a:ext uri="{FF2B5EF4-FFF2-40B4-BE49-F238E27FC236}">
                <a16:creationId xmlns:a16="http://schemas.microsoft.com/office/drawing/2014/main" id="{A2B3FF7B-BCE1-3AB8-DD98-9D053DB46D07}"/>
              </a:ext>
            </a:extLst>
          </p:cNvPr>
          <p:cNvSpPr>
            <a:spLocks noGrp="1"/>
          </p:cNvSpPr>
          <p:nvPr>
            <p:ph type="sldNum" sz="quarter" idx="12"/>
          </p:nvPr>
        </p:nvSpPr>
        <p:spPr/>
        <p:txBody>
          <a:bodyPr/>
          <a:lstStyle/>
          <a:p>
            <a:fld id="{CB9F9A50-25B8-487E-850F-C864250571EC}" type="slidenum">
              <a:rPr lang="en-US" smtClean="0"/>
              <a:t>‹#›</a:t>
            </a:fld>
            <a:endParaRPr lang="en-US"/>
          </a:p>
        </p:txBody>
      </p:sp>
    </p:spTree>
    <p:extLst>
      <p:ext uri="{BB962C8B-B14F-4D97-AF65-F5344CB8AC3E}">
        <p14:creationId xmlns:p14="http://schemas.microsoft.com/office/powerpoint/2010/main" val="375096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ECF54A-0763-A783-673F-5AE69A573E8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339BC1-26A3-63CF-6189-85A5E1A6C3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EDD2A-DC0E-8D67-7D24-A3342E8E7B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US"/>
          </a:p>
        </p:txBody>
      </p:sp>
      <p:sp>
        <p:nvSpPr>
          <p:cNvPr id="5" name="Footer Placeholder 4">
            <a:extLst>
              <a:ext uri="{FF2B5EF4-FFF2-40B4-BE49-F238E27FC236}">
                <a16:creationId xmlns:a16="http://schemas.microsoft.com/office/drawing/2014/main" id="{07CFB1CA-3559-054D-7019-7213E9BA50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All Rights Reserved</a:t>
            </a:r>
          </a:p>
        </p:txBody>
      </p:sp>
      <p:sp>
        <p:nvSpPr>
          <p:cNvPr id="6" name="Slide Number Placeholder 5">
            <a:extLst>
              <a:ext uri="{FF2B5EF4-FFF2-40B4-BE49-F238E27FC236}">
                <a16:creationId xmlns:a16="http://schemas.microsoft.com/office/drawing/2014/main" id="{FFDFEA04-9F89-5D40-E37F-094451ED90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9F9A50-25B8-487E-850F-C864250571EC}" type="slidenum">
              <a:rPr lang="en-US" smtClean="0"/>
              <a:t>‹#›</a:t>
            </a:fld>
            <a:endParaRPr lang="en-US"/>
          </a:p>
        </p:txBody>
      </p:sp>
    </p:spTree>
    <p:extLst>
      <p:ext uri="{BB962C8B-B14F-4D97-AF65-F5344CB8AC3E}">
        <p14:creationId xmlns:p14="http://schemas.microsoft.com/office/powerpoint/2010/main" val="1284157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4F0598A-E408-B122-D280-68E6147ADD57}"/>
              </a:ext>
            </a:extLst>
          </p:cNvPr>
          <p:cNvSpPr>
            <a:spLocks noGrp="1"/>
          </p:cNvSpPr>
          <p:nvPr>
            <p:ph type="body" idx="1"/>
          </p:nvPr>
        </p:nvSpPr>
        <p:spPr>
          <a:xfrm>
            <a:off x="380498" y="1101007"/>
            <a:ext cx="11431004" cy="47735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3" name="Content Placeholder 5" descr="Text&#10;&#10;Description automatically generated">
            <a:extLst>
              <a:ext uri="{FF2B5EF4-FFF2-40B4-BE49-F238E27FC236}">
                <a16:creationId xmlns:a16="http://schemas.microsoft.com/office/drawing/2014/main" id="{C641E918-C0C1-6590-F578-D06FA2B5A0D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9272" y="6168525"/>
            <a:ext cx="2237845" cy="636303"/>
          </a:xfrm>
          <a:prstGeom prst="rect">
            <a:avLst/>
          </a:prstGeom>
        </p:spPr>
      </p:pic>
      <p:sp>
        <p:nvSpPr>
          <p:cNvPr id="15" name="TextBox 14">
            <a:extLst>
              <a:ext uri="{FF2B5EF4-FFF2-40B4-BE49-F238E27FC236}">
                <a16:creationId xmlns:a16="http://schemas.microsoft.com/office/drawing/2014/main" id="{68E8FB05-8B69-6847-B428-360DBD486A77}"/>
              </a:ext>
            </a:extLst>
          </p:cNvPr>
          <p:cNvSpPr txBox="1"/>
          <p:nvPr/>
        </p:nvSpPr>
        <p:spPr>
          <a:xfrm>
            <a:off x="3048000" y="6486677"/>
            <a:ext cx="6096000" cy="246221"/>
          </a:xfrm>
          <a:prstGeom prst="rect">
            <a:avLst/>
          </a:prstGeom>
          <a:noFill/>
        </p:spPr>
        <p:txBody>
          <a:bodyPr wrap="square">
            <a:spAutoFit/>
          </a:bodyPr>
          <a:lstStyle/>
          <a:p>
            <a:pPr algn="ctr"/>
            <a:r>
              <a:rPr lang="en-US" sz="1000">
                <a:solidFill>
                  <a:schemeClr val="accent1">
                    <a:lumMod val="50000"/>
                  </a:schemeClr>
                </a:solidFill>
                <a:latin typeface="Georgia Pro" panose="02040502050405020303" pitchFamily="18" charset="0"/>
              </a:rPr>
              <a:t>ALL RIGHTS RESERVED </a:t>
            </a:r>
            <a:endParaRPr lang="en-US" sz="1000"/>
          </a:p>
        </p:txBody>
      </p:sp>
      <p:cxnSp>
        <p:nvCxnSpPr>
          <p:cNvPr id="16" name="Straight Connector 15">
            <a:extLst>
              <a:ext uri="{FF2B5EF4-FFF2-40B4-BE49-F238E27FC236}">
                <a16:creationId xmlns:a16="http://schemas.microsoft.com/office/drawing/2014/main" id="{5E908704-14B3-9439-3265-709FF9427F8F}"/>
              </a:ext>
            </a:extLst>
          </p:cNvPr>
          <p:cNvCxnSpPr>
            <a:cxnSpLocks/>
          </p:cNvCxnSpPr>
          <p:nvPr/>
        </p:nvCxnSpPr>
        <p:spPr>
          <a:xfrm>
            <a:off x="380498" y="817207"/>
            <a:ext cx="11431004" cy="0"/>
          </a:xfrm>
          <a:prstGeom prst="line">
            <a:avLst/>
          </a:prstGeom>
          <a:ln w="76200">
            <a:solidFill>
              <a:srgbClr val="FA4616"/>
            </a:solidFill>
          </a:ln>
        </p:spPr>
        <p:style>
          <a:lnRef idx="1">
            <a:schemeClr val="accent1"/>
          </a:lnRef>
          <a:fillRef idx="0">
            <a:schemeClr val="accent1"/>
          </a:fillRef>
          <a:effectRef idx="0">
            <a:schemeClr val="accent1"/>
          </a:effectRef>
          <a:fontRef idx="minor">
            <a:schemeClr val="tx1"/>
          </a:fontRef>
        </p:style>
      </p:cxnSp>
      <p:cxnSp>
        <p:nvCxnSpPr>
          <p:cNvPr id="2" name="Straight Connector 1">
            <a:extLst>
              <a:ext uri="{FF2B5EF4-FFF2-40B4-BE49-F238E27FC236}">
                <a16:creationId xmlns:a16="http://schemas.microsoft.com/office/drawing/2014/main" id="{FE1CE957-AAE7-D64E-F581-1F886FCA66FB}"/>
              </a:ext>
            </a:extLst>
          </p:cNvPr>
          <p:cNvCxnSpPr>
            <a:cxnSpLocks/>
          </p:cNvCxnSpPr>
          <p:nvPr/>
        </p:nvCxnSpPr>
        <p:spPr>
          <a:xfrm>
            <a:off x="381000" y="6047767"/>
            <a:ext cx="11430000" cy="0"/>
          </a:xfrm>
          <a:prstGeom prst="line">
            <a:avLst/>
          </a:prstGeom>
          <a:ln w="76200">
            <a:solidFill>
              <a:srgbClr val="0021A5"/>
            </a:solidFill>
          </a:ln>
        </p:spPr>
        <p:style>
          <a:lnRef idx="1">
            <a:schemeClr val="accent1"/>
          </a:lnRef>
          <a:fillRef idx="0">
            <a:schemeClr val="accent1"/>
          </a:fillRef>
          <a:effectRef idx="0">
            <a:schemeClr val="accent1"/>
          </a:effectRef>
          <a:fontRef idx="minor">
            <a:schemeClr val="tx1"/>
          </a:fontRef>
        </p:style>
      </p:cxnSp>
      <p:pic>
        <p:nvPicPr>
          <p:cNvPr id="4" name="Picture 3" descr="Logo&#10;&#10;Description automatically generated">
            <a:extLst>
              <a:ext uri="{FF2B5EF4-FFF2-40B4-BE49-F238E27FC236}">
                <a16:creationId xmlns:a16="http://schemas.microsoft.com/office/drawing/2014/main" id="{C3BE680C-33E5-84DD-5C01-795CB5102ED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894202" y="6134332"/>
            <a:ext cx="791567" cy="704688"/>
          </a:xfrm>
          <a:prstGeom prst="rect">
            <a:avLst/>
          </a:prstGeom>
        </p:spPr>
      </p:pic>
      <p:sp>
        <p:nvSpPr>
          <p:cNvPr id="5" name="Google Shape;29;p29">
            <a:extLst>
              <a:ext uri="{FF2B5EF4-FFF2-40B4-BE49-F238E27FC236}">
                <a16:creationId xmlns:a16="http://schemas.microsoft.com/office/drawing/2014/main" id="{85B7E80C-BC9E-B0EB-77E1-232892EC3639}"/>
              </a:ext>
            </a:extLst>
          </p:cNvPr>
          <p:cNvSpPr txBox="1">
            <a:spLocks noGrp="1"/>
          </p:cNvSpPr>
          <p:nvPr>
            <p:ph type="sldNum" idx="4"/>
          </p:nvPr>
        </p:nvSpPr>
        <p:spPr>
          <a:xfrm>
            <a:off x="11817426" y="6567394"/>
            <a:ext cx="198772" cy="194797"/>
          </a:xfrm>
          <a:prstGeom prst="rect">
            <a:avLst/>
          </a:prstGeom>
          <a:noFill/>
          <a:ln>
            <a:noFill/>
          </a:ln>
        </p:spPr>
        <p:txBody>
          <a:bodyPr spcFirstLastPara="1" wrap="square" lIns="0" tIns="0" rIns="0" bIns="0" anchor="t" anchorCtr="0">
            <a:spAutoFit/>
          </a:bodyPr>
          <a:lstStyle>
            <a:lvl1pPr marL="0" lvl="0" indent="0" algn="ctr">
              <a:spcBef>
                <a:spcPts val="0"/>
              </a:spcBef>
              <a:buNone/>
              <a:defRPr sz="1266" b="0" i="0" u="none" strike="noStrike" cap="none">
                <a:solidFill>
                  <a:srgbClr val="003893"/>
                </a:solidFill>
                <a:latin typeface="Gill Sans"/>
                <a:ea typeface="Gill Sans"/>
                <a:cs typeface="Gill Sans"/>
                <a:sym typeface="Gill Sans"/>
              </a:defRPr>
            </a:lvl1pPr>
            <a:lvl2pPr marL="0" lvl="1" indent="0" algn="ctr">
              <a:spcBef>
                <a:spcPts val="0"/>
              </a:spcBef>
              <a:buNone/>
              <a:defRPr sz="1266" b="0" i="0" u="none" strike="noStrike" cap="none">
                <a:solidFill>
                  <a:srgbClr val="003893"/>
                </a:solidFill>
                <a:latin typeface="Gill Sans"/>
                <a:ea typeface="Gill Sans"/>
                <a:cs typeface="Gill Sans"/>
                <a:sym typeface="Gill Sans"/>
              </a:defRPr>
            </a:lvl2pPr>
            <a:lvl3pPr marL="0" lvl="2" indent="0" algn="ctr">
              <a:spcBef>
                <a:spcPts val="0"/>
              </a:spcBef>
              <a:buNone/>
              <a:defRPr sz="1266" b="0" i="0" u="none" strike="noStrike" cap="none">
                <a:solidFill>
                  <a:srgbClr val="003893"/>
                </a:solidFill>
                <a:latin typeface="Gill Sans"/>
                <a:ea typeface="Gill Sans"/>
                <a:cs typeface="Gill Sans"/>
                <a:sym typeface="Gill Sans"/>
              </a:defRPr>
            </a:lvl3pPr>
            <a:lvl4pPr marL="0" lvl="3" indent="0" algn="ctr">
              <a:spcBef>
                <a:spcPts val="0"/>
              </a:spcBef>
              <a:buNone/>
              <a:defRPr sz="1266" b="0" i="0" u="none" strike="noStrike" cap="none">
                <a:solidFill>
                  <a:srgbClr val="003893"/>
                </a:solidFill>
                <a:latin typeface="Gill Sans"/>
                <a:ea typeface="Gill Sans"/>
                <a:cs typeface="Gill Sans"/>
                <a:sym typeface="Gill Sans"/>
              </a:defRPr>
            </a:lvl4pPr>
            <a:lvl5pPr marL="0" lvl="4" indent="0" algn="ctr">
              <a:spcBef>
                <a:spcPts val="0"/>
              </a:spcBef>
              <a:buNone/>
              <a:defRPr sz="1266" b="0" i="0" u="none" strike="noStrike" cap="none">
                <a:solidFill>
                  <a:srgbClr val="003893"/>
                </a:solidFill>
                <a:latin typeface="Gill Sans"/>
                <a:ea typeface="Gill Sans"/>
                <a:cs typeface="Gill Sans"/>
                <a:sym typeface="Gill Sans"/>
              </a:defRPr>
            </a:lvl5pPr>
            <a:lvl6pPr marL="0" lvl="5" indent="0" algn="ctr">
              <a:spcBef>
                <a:spcPts val="0"/>
              </a:spcBef>
              <a:buNone/>
              <a:defRPr sz="1266" b="0" i="0" u="none" strike="noStrike" cap="none">
                <a:solidFill>
                  <a:srgbClr val="003893"/>
                </a:solidFill>
                <a:latin typeface="Gill Sans"/>
                <a:ea typeface="Gill Sans"/>
                <a:cs typeface="Gill Sans"/>
                <a:sym typeface="Gill Sans"/>
              </a:defRPr>
            </a:lvl6pPr>
            <a:lvl7pPr marL="0" lvl="6" indent="0" algn="ctr">
              <a:spcBef>
                <a:spcPts val="0"/>
              </a:spcBef>
              <a:buNone/>
              <a:defRPr sz="1266" b="0" i="0" u="none" strike="noStrike" cap="none">
                <a:solidFill>
                  <a:srgbClr val="003893"/>
                </a:solidFill>
                <a:latin typeface="Gill Sans"/>
                <a:ea typeface="Gill Sans"/>
                <a:cs typeface="Gill Sans"/>
                <a:sym typeface="Gill Sans"/>
              </a:defRPr>
            </a:lvl7pPr>
            <a:lvl8pPr marL="0" lvl="7" indent="0" algn="ctr">
              <a:spcBef>
                <a:spcPts val="0"/>
              </a:spcBef>
              <a:buNone/>
              <a:defRPr sz="1266" b="0" i="0" u="none" strike="noStrike" cap="none">
                <a:solidFill>
                  <a:srgbClr val="003893"/>
                </a:solidFill>
                <a:latin typeface="Gill Sans"/>
                <a:ea typeface="Gill Sans"/>
                <a:cs typeface="Gill Sans"/>
                <a:sym typeface="Gill Sans"/>
              </a:defRPr>
            </a:lvl8pPr>
            <a:lvl9pPr marL="0" lvl="8" indent="0" algn="ctr">
              <a:spcBef>
                <a:spcPts val="0"/>
              </a:spcBef>
              <a:buNone/>
              <a:defRPr sz="1266" b="0" i="0" u="none" strike="noStrike" cap="none">
                <a:solidFill>
                  <a:srgbClr val="003893"/>
                </a:solidFill>
                <a:latin typeface="Gill Sans"/>
                <a:ea typeface="Gill Sans"/>
                <a:cs typeface="Gill Sans"/>
                <a:sym typeface="Gill Sans"/>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85668858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5"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eorgia" panose="02040502050405020303"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eorgia" panose="02040502050405020303"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eorgia" panose="02040502050405020303"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eorgia" panose="02040502050405020303"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ottaaronson.com/" TargetMode="External"/><Relationship Id="rId2" Type="http://schemas.openxmlformats.org/officeDocument/2006/relationships/hyperlink" Target="https://hsinyuan-huang.github.io/" TargetMode="External"/><Relationship Id="rId1" Type="http://schemas.openxmlformats.org/officeDocument/2006/relationships/slideLayout" Target="../slideLayouts/slideLayout2.xml"/><Relationship Id="rId5" Type="http://schemas.openxmlformats.org/officeDocument/2006/relationships/hyperlink" Target="https://quantumpositioned.com/best-quantum-computing-conferences/" TargetMode="External"/><Relationship Id="rId4" Type="http://schemas.openxmlformats.org/officeDocument/2006/relationships/hyperlink" Target="https://ewintang.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6251B-D1A4-CFB9-DFE4-A0A754DA0F7F}"/>
              </a:ext>
            </a:extLst>
          </p:cNvPr>
          <p:cNvSpPr>
            <a:spLocks noGrp="1"/>
          </p:cNvSpPr>
          <p:nvPr>
            <p:ph type="ctrTitle"/>
          </p:nvPr>
        </p:nvSpPr>
        <p:spPr/>
        <p:txBody>
          <a:bodyPr>
            <a:normAutofit/>
          </a:bodyPr>
          <a:lstStyle/>
          <a:p>
            <a:r>
              <a:rPr lang="en-US" sz="4800" dirty="0">
                <a:latin typeface="Arial"/>
                <a:cs typeface="Arial"/>
              </a:rPr>
              <a:t>29</a:t>
            </a:r>
            <a:r>
              <a:rPr lang="en-US" sz="4800" baseline="30000" dirty="0">
                <a:latin typeface="Arial"/>
                <a:cs typeface="Arial"/>
              </a:rPr>
              <a:t>th</a:t>
            </a:r>
            <a:r>
              <a:rPr lang="en-US" sz="4800" dirty="0">
                <a:latin typeface="Arial"/>
                <a:cs typeface="Arial"/>
              </a:rPr>
              <a:t> April 2025</a:t>
            </a:r>
            <a:endParaRPr lang="en-US" dirty="0"/>
          </a:p>
        </p:txBody>
      </p:sp>
      <p:sp>
        <p:nvSpPr>
          <p:cNvPr id="3" name="Subtitle 2">
            <a:extLst>
              <a:ext uri="{FF2B5EF4-FFF2-40B4-BE49-F238E27FC236}">
                <a16:creationId xmlns:a16="http://schemas.microsoft.com/office/drawing/2014/main" id="{507DEDD0-CE9E-0220-39CD-8FFFD85F556C}"/>
              </a:ext>
            </a:extLst>
          </p:cNvPr>
          <p:cNvSpPr>
            <a:spLocks noGrp="1"/>
          </p:cNvSpPr>
          <p:nvPr>
            <p:ph type="subTitle" idx="1"/>
          </p:nvPr>
        </p:nvSpPr>
        <p:spPr>
          <a:xfrm>
            <a:off x="1524000" y="3897289"/>
            <a:ext cx="9144000" cy="2387600"/>
          </a:xfrm>
        </p:spPr>
        <p:txBody>
          <a:bodyPr>
            <a:normAutofit/>
          </a:bodyPr>
          <a:lstStyle/>
          <a:p>
            <a:r>
              <a:rPr lang="en-US" sz="1800" b="1" dirty="0">
                <a:solidFill>
                  <a:srgbClr val="D6A300"/>
                </a:solidFill>
              </a:rPr>
              <a:t> </a:t>
            </a:r>
            <a:r>
              <a:rPr lang="en-US" b="1" dirty="0">
                <a:solidFill>
                  <a:srgbClr val="D6A300"/>
                </a:solidFill>
              </a:rPr>
              <a:t>Syed Emad Uddin Shubha</a:t>
            </a:r>
          </a:p>
          <a:p>
            <a:r>
              <a:rPr lang="en-US" b="1" dirty="0">
                <a:solidFill>
                  <a:srgbClr val="D6A300"/>
                </a:solidFill>
              </a:rPr>
              <a:t>CS Graduate Student, Louisiana State University</a:t>
            </a:r>
            <a:r>
              <a:rPr lang="en-US" sz="2800" b="1" dirty="0">
                <a:solidFill>
                  <a:srgbClr val="D6A300"/>
                </a:solidFill>
              </a:rPr>
              <a:t> </a:t>
            </a:r>
          </a:p>
        </p:txBody>
      </p:sp>
      <p:sp>
        <p:nvSpPr>
          <p:cNvPr id="4" name="Rectangle 3">
            <a:extLst>
              <a:ext uri="{FF2B5EF4-FFF2-40B4-BE49-F238E27FC236}">
                <a16:creationId xmlns:a16="http://schemas.microsoft.com/office/drawing/2014/main" id="{6BD201A1-6C69-A3DB-BF64-2C31EB64C373}"/>
              </a:ext>
            </a:extLst>
          </p:cNvPr>
          <p:cNvSpPr/>
          <p:nvPr/>
        </p:nvSpPr>
        <p:spPr>
          <a:xfrm>
            <a:off x="51515" y="51515"/>
            <a:ext cx="12076091" cy="6735652"/>
          </a:xfrm>
          <a:prstGeom prst="rect">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8E4B5AAD-40B7-AE4F-52B1-E51986A0C098}"/>
              </a:ext>
            </a:extLst>
          </p:cNvPr>
          <p:cNvSpPr/>
          <p:nvPr/>
        </p:nvSpPr>
        <p:spPr>
          <a:xfrm>
            <a:off x="115909" y="122348"/>
            <a:ext cx="11934423" cy="6566080"/>
          </a:xfrm>
          <a:prstGeom prst="rect">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FF00"/>
              </a:highlight>
            </a:endParaRPr>
          </a:p>
        </p:txBody>
      </p:sp>
      <p:pic>
        <p:nvPicPr>
          <p:cNvPr id="7" name="Picture 6" descr="A purple text on a black background&#10;&#10;Description automatically generated">
            <a:extLst>
              <a:ext uri="{FF2B5EF4-FFF2-40B4-BE49-F238E27FC236}">
                <a16:creationId xmlns:a16="http://schemas.microsoft.com/office/drawing/2014/main" id="{25E012AE-7F55-E858-BADA-E4B2902546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24741"/>
            <a:ext cx="2454312" cy="1655762"/>
          </a:xfrm>
          <a:prstGeom prst="rect">
            <a:avLst/>
          </a:prstGeom>
        </p:spPr>
      </p:pic>
      <p:pic>
        <p:nvPicPr>
          <p:cNvPr id="9" name="Picture 8" descr="A purple text on a black background&#10;&#10;Description automatically generated">
            <a:extLst>
              <a:ext uri="{FF2B5EF4-FFF2-40B4-BE49-F238E27FC236}">
                <a16:creationId xmlns:a16="http://schemas.microsoft.com/office/drawing/2014/main" id="{BBCD2A8A-A824-AB25-0C58-1B286E7CBE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9753" y="30273"/>
            <a:ext cx="3846490" cy="1358384"/>
          </a:xfrm>
          <a:prstGeom prst="rect">
            <a:avLst/>
          </a:prstGeom>
        </p:spPr>
      </p:pic>
      <p:pic>
        <p:nvPicPr>
          <p:cNvPr id="14" name="Picture 13">
            <a:extLst>
              <a:ext uri="{FF2B5EF4-FFF2-40B4-BE49-F238E27FC236}">
                <a16:creationId xmlns:a16="http://schemas.microsoft.com/office/drawing/2014/main" id="{9F85E8AE-74ED-998C-0C47-497C4E98B9AB}"/>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660414" y="5688107"/>
            <a:ext cx="2454312" cy="974826"/>
          </a:xfrm>
          <a:prstGeom prst="rect">
            <a:avLst/>
          </a:prstGeom>
        </p:spPr>
      </p:pic>
      <p:pic>
        <p:nvPicPr>
          <p:cNvPr id="22" name="Picture 21" descr="A screen shot of a computer&#10;&#10;Description automatically generated">
            <a:extLst>
              <a:ext uri="{FF2B5EF4-FFF2-40B4-BE49-F238E27FC236}">
                <a16:creationId xmlns:a16="http://schemas.microsoft.com/office/drawing/2014/main" id="{19E4AC2F-2B8D-A985-145D-30BEDF033F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214" y="206247"/>
            <a:ext cx="1722707" cy="1545771"/>
          </a:xfrm>
          <a:prstGeom prst="rect">
            <a:avLst/>
          </a:prstGeom>
        </p:spPr>
      </p:pic>
    </p:spTree>
    <p:extLst>
      <p:ext uri="{BB962C8B-B14F-4D97-AF65-F5344CB8AC3E}">
        <p14:creationId xmlns:p14="http://schemas.microsoft.com/office/powerpoint/2010/main" val="216009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Trojan Attack on BB84 - Motivation</a:t>
            </a:r>
          </a:p>
        </p:txBody>
      </p:sp>
      <p:sp>
        <p:nvSpPr>
          <p:cNvPr id="3" name="Content Placeholder 2"/>
          <p:cNvSpPr>
            <a:spLocks noGrp="1"/>
          </p:cNvSpPr>
          <p:nvPr>
            <p:ph idx="1"/>
          </p:nvPr>
        </p:nvSpPr>
        <p:spPr/>
        <p:txBody>
          <a:bodyPr/>
          <a:lstStyle/>
          <a:p>
            <a:pPr algn="ctr">
              <a:buNone/>
            </a:pPr>
            <a:r>
              <a:rPr lang="en-US" sz="2800" b="1" dirty="0">
                <a:solidFill>
                  <a:srgbClr val="000000"/>
                </a:solidFill>
                <a:effectLst/>
                <a:latin typeface="Helvetica" pitchFamily="2" charset="0"/>
              </a:rPr>
              <a:t>Imperfect preparation and Trojan attack on the</a:t>
            </a:r>
          </a:p>
          <a:p>
            <a:pPr marL="0" indent="0" algn="ctr">
              <a:buNone/>
            </a:pPr>
            <a:r>
              <a:rPr lang="en-US" sz="2800" b="1" dirty="0">
                <a:solidFill>
                  <a:srgbClr val="000000"/>
                </a:solidFill>
                <a:effectLst/>
                <a:latin typeface="Helvetica" pitchFamily="2" charset="0"/>
              </a:rPr>
              <a:t>phase modulator in the decoy-state BB84 protocol</a:t>
            </a:r>
          </a:p>
          <a:p>
            <a:endParaRPr dirty="0"/>
          </a:p>
          <a:p>
            <a:pPr>
              <a:spcAft>
                <a:spcPts val="1000"/>
              </a:spcAft>
              <a:defRPr sz="2000"/>
            </a:pPr>
            <a:r>
              <a:rPr dirty="0"/>
              <a:t>Analyze Trojan horse attacks targeting Alice's phase modulator (PM).</a:t>
            </a:r>
          </a:p>
          <a:p>
            <a:pPr>
              <a:spcAft>
                <a:spcPts val="1000"/>
              </a:spcAft>
              <a:defRPr sz="2000"/>
            </a:pPr>
            <a:r>
              <a:rPr dirty="0"/>
              <a:t>Model realistic leakage in QKD settings.</a:t>
            </a:r>
          </a:p>
          <a:p>
            <a:pPr>
              <a:spcAft>
                <a:spcPts val="1000"/>
              </a:spcAft>
              <a:defRPr sz="2000"/>
            </a:pPr>
            <a:r>
              <a:rPr dirty="0"/>
              <a:t>Preserve security in imperfect device scenarios.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Trojan Attack on BB84 - Summary</a:t>
            </a:r>
            <a:endParaRPr dirty="0"/>
          </a:p>
        </p:txBody>
      </p:sp>
      <p:sp>
        <p:nvSpPr>
          <p:cNvPr id="3" name="Content Placeholder 2"/>
          <p:cNvSpPr>
            <a:spLocks noGrp="1"/>
          </p:cNvSpPr>
          <p:nvPr>
            <p:ph idx="1"/>
          </p:nvPr>
        </p:nvSpPr>
        <p:spPr/>
        <p:txBody>
          <a:bodyPr/>
          <a:lstStyle/>
          <a:p>
            <a:pPr>
              <a:spcAft>
                <a:spcPts val="1000"/>
              </a:spcAft>
              <a:defRPr sz="2000"/>
            </a:pPr>
            <a:r>
              <a:rPr lang="en-US" dirty="0"/>
              <a:t>Decoy-State BB84: varying pulse intensities to detect photon number splitting attacks.</a:t>
            </a:r>
          </a:p>
          <a:p>
            <a:pPr>
              <a:spcAft>
                <a:spcPts val="1000"/>
              </a:spcAft>
              <a:defRPr sz="2000"/>
            </a:pPr>
            <a:r>
              <a:rPr lang="en-US" dirty="0"/>
              <a:t>Device-Independent QKD (DI-QKD): security based on Bell violation, no device trust needed.</a:t>
            </a:r>
          </a:p>
          <a:p>
            <a:pPr>
              <a:spcAft>
                <a:spcPts val="1000"/>
              </a:spcAft>
              <a:defRPr sz="2000"/>
            </a:pPr>
            <a:r>
              <a:rPr lang="en-US" dirty="0"/>
              <a:t>Homodyne/heterodyne detection models for Eve's measurements.</a:t>
            </a:r>
          </a:p>
          <a:p>
            <a:pPr marL="0" indent="0">
              <a:buNone/>
            </a:pPr>
            <a:endParaRPr lang="en-US" b="1" dirty="0"/>
          </a:p>
          <a:p>
            <a:pPr marL="0" indent="0">
              <a:buNone/>
            </a:pPr>
            <a:r>
              <a:rPr lang="en-US" b="1" dirty="0"/>
              <a:t>What they did:</a:t>
            </a:r>
          </a:p>
          <a:p>
            <a:pPr>
              <a:spcAft>
                <a:spcPts val="1000"/>
              </a:spcAft>
              <a:defRPr sz="2000"/>
            </a:pPr>
            <a:r>
              <a:rPr lang="en-US" dirty="0"/>
              <a:t>Modeled Trojan attack with arbitrary probe states.</a:t>
            </a:r>
          </a:p>
          <a:p>
            <a:pPr>
              <a:spcAft>
                <a:spcPts val="1000"/>
              </a:spcAft>
              <a:defRPr sz="2000"/>
            </a:pPr>
            <a:r>
              <a:rPr lang="en-US" dirty="0"/>
              <a:t>Introduced effective worst-case emission model.</a:t>
            </a:r>
          </a:p>
          <a:p>
            <a:pPr>
              <a:spcAft>
                <a:spcPts val="1000"/>
              </a:spcAft>
              <a:defRPr sz="2000"/>
            </a:pPr>
            <a:r>
              <a:rPr lang="en-US" dirty="0"/>
              <a:t>Applied finite-key analysis using Chernoff bounds.</a:t>
            </a:r>
          </a:p>
          <a:p>
            <a:pPr>
              <a:spcAft>
                <a:spcPts val="1000"/>
              </a:spcAft>
              <a:defRPr sz="2000"/>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Trojan Attack on BB84 - Modelling</a:t>
            </a:r>
            <a:endParaRP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𝜙</m:t>
                        </m:r>
                        <m:r>
                          <a:rPr lang="en-US" b="0" i="1" smtClean="0">
                            <a:latin typeface="Cambria Math" panose="02040503050406030204" pitchFamily="18" charset="0"/>
                          </a:rPr>
                          <m:t>)</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𝜃</m:t>
                                </m:r>
                              </m:num>
                              <m:den>
                                <m:r>
                                  <a:rPr lang="en-US" b="0" i="1" smtClean="0">
                                    <a:latin typeface="Cambria Math" panose="02040503050406030204" pitchFamily="18" charset="0"/>
                                  </a:rPr>
                                  <m:t>2</m:t>
                                </m:r>
                              </m:den>
                            </m:f>
                          </m:e>
                        </m:d>
                      </m:e>
                    </m:func>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𝑖</m:t>
                        </m:r>
                        <m:r>
                          <a:rPr lang="en-US" b="0" i="1" smtClean="0">
                            <a:latin typeface="Cambria Math" panose="02040503050406030204" pitchFamily="18" charset="0"/>
                          </a:rPr>
                          <m:t>𝜙</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𝜃</m:t>
                                </m:r>
                              </m:num>
                              <m:den>
                                <m:r>
                                  <a:rPr lang="en-US" b="0" i="1" smtClean="0">
                                    <a:latin typeface="Cambria Math" panose="02040503050406030204" pitchFamily="18" charset="0"/>
                                  </a:rPr>
                                  <m:t>2</m:t>
                                </m:r>
                              </m:den>
                            </m:f>
                          </m:e>
                        </m:d>
                      </m:e>
                    </m:func>
                    <m:r>
                      <a:rPr lang="en-US" b="0" i="1" smtClean="0">
                        <a:latin typeface="Cambria Math" panose="02040503050406030204" pitchFamily="18" charset="0"/>
                      </a:rPr>
                      <m:t>|1⟩</m:t>
                    </m:r>
                  </m:oMath>
                </a14:m>
                <a:endParaRPr lang="en-US" dirty="0"/>
              </a:p>
              <a:p>
                <a:r>
                  <a:rPr lang="en-US" dirty="0"/>
                  <a:t>In BB84,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oMath>
                </a14:m>
                <a:r>
                  <a:rPr lang="en-US" dirty="0"/>
                  <a:t> and </a:t>
                </a:r>
                <a14:m>
                  <m:oMath xmlns:m="http://schemas.openxmlformats.org/officeDocument/2006/math">
                    <m:r>
                      <a:rPr lang="en-US" b="0" i="1" smtClean="0">
                        <a:latin typeface="Cambria Math" panose="02040503050406030204" pitchFamily="18" charset="0"/>
                      </a:rPr>
                      <m:t>𝜙</m:t>
                    </m:r>
                    <m:r>
                      <a:rPr lang="en-US" b="0" i="1" smtClean="0">
                        <a:latin typeface="Cambria Math" panose="02040503050406030204" pitchFamily="18" charset="0"/>
                      </a:rPr>
                      <m:t>=0,</m:t>
                    </m:r>
                    <m:r>
                      <a:rPr lang="en-US" b="0" i="1" smtClean="0">
                        <a:latin typeface="Cambria Math" panose="02040503050406030204" pitchFamily="18" charset="0"/>
                      </a:rPr>
                      <m:t>𝜋</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𝜋</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r>
                          <a:rPr lang="en-US" b="0" i="1" smtClean="0">
                            <a:latin typeface="Cambria Math" panose="02040503050406030204" pitchFamily="18" charset="0"/>
                          </a:rPr>
                          <m:t>𝜋</m:t>
                        </m:r>
                      </m:num>
                      <m:den>
                        <m:r>
                          <a:rPr lang="en-US" b="0" i="1" smtClean="0">
                            <a:latin typeface="Cambria Math" panose="02040503050406030204" pitchFamily="18" charset="0"/>
                          </a:rPr>
                          <m:t>2</m:t>
                        </m:r>
                      </m:den>
                    </m:f>
                  </m:oMath>
                </a14:m>
                <a:r>
                  <a:rPr lang="en-US" dirty="0"/>
                  <a:t> are chosen (X,Y basis)</a:t>
                </a:r>
              </a:p>
              <a:p>
                <a:r>
                  <a:rPr lang="en-US" dirty="0"/>
                  <a:t>Say,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𝜓</m:t>
                        </m:r>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𝜙</m:t>
                        </m:r>
                        <m:r>
                          <a:rPr lang="en-US" b="0" i="1" smtClean="0">
                            <a:latin typeface="Cambria Math" panose="02040503050406030204" pitchFamily="18" charset="0"/>
                          </a:rPr>
                          <m:t>)</m:t>
                        </m:r>
                      </m:e>
                    </m:d>
                    <m:r>
                      <a:rPr lang="en-US" b="0" i="1" smtClean="0">
                        <a:latin typeface="Cambria Math" panose="02040503050406030204" pitchFamily="18" charset="0"/>
                      </a:rPr>
                      <m:t>=</m:t>
                    </m:r>
                    <m:r>
                      <a:rPr lang="en-US" b="0" i="1" smtClean="0">
                        <a:latin typeface="Cambria Math" panose="02040503050406030204" pitchFamily="18" charset="0"/>
                      </a:rPr>
                      <m:t>𝑈</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r>
                          <a:rPr lang="en-US" b="0" i="1" smtClean="0">
                            <a:latin typeface="Cambria Math" panose="02040503050406030204" pitchFamily="18" charset="0"/>
                          </a:rPr>
                          <m:t>,</m:t>
                        </m:r>
                        <m:r>
                          <a:rPr lang="en-US" b="0" i="1" smtClean="0">
                            <a:latin typeface="Cambria Math" panose="02040503050406030204" pitchFamily="18" charset="0"/>
                          </a:rPr>
                          <m:t>𝜙</m:t>
                        </m:r>
                      </m:e>
                    </m:d>
                    <m:r>
                      <a:rPr lang="en-US" b="0" i="1" smtClean="0">
                        <a:latin typeface="Cambria Math" panose="02040503050406030204" pitchFamily="18" charset="0"/>
                      </a:rPr>
                      <m:t>|0⟩</m:t>
                    </m:r>
                  </m:oMath>
                </a14:m>
                <a:endParaRPr lang="en-US" dirty="0"/>
              </a:p>
              <a:p>
                <a:r>
                  <a:rPr lang="en-US" dirty="0"/>
                  <a:t>Attacker can insert some of his own state and might guess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r>
                      <a:rPr lang="en-US" i="1">
                        <a:latin typeface="Cambria Math" panose="02040503050406030204" pitchFamily="18" charset="0"/>
                      </a:rPr>
                      <m:t>𝜙</m:t>
                    </m:r>
                    <m:r>
                      <a:rPr lang="en-US" i="1">
                        <a:latin typeface="Cambria Math" panose="02040503050406030204" pitchFamily="18" charset="0"/>
                      </a:rPr>
                      <m:t>)</m:t>
                    </m:r>
                  </m:oMath>
                </a14:m>
                <a:r>
                  <a:rPr lang="en-US" dirty="0"/>
                  <a: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𝑜𝑢𝑡</m:t>
                        </m:r>
                      </m:sub>
                    </m:sSub>
                  </m:oMath>
                </a14:m>
                <a:r>
                  <a:rPr lang="en-US" dirty="0"/>
                  <a:t>= average photon number leakage.</a:t>
                </a:r>
              </a:p>
              <a:p>
                <a:r>
                  <a:rPr lang="en-US" dirty="0"/>
                  <a:t>They provided a bound using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𝑜𝑢𝑡</m:t>
                        </m:r>
                      </m:sub>
                    </m:sSub>
                  </m:oMath>
                </a14:m>
                <a:r>
                  <a:rPr lang="en-US" dirty="0"/>
                  <a:t>.</a:t>
                </a:r>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85"/>
                </a:stretch>
              </a:blipFill>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178AB-1ACB-FFFA-1696-05A6BCE509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0F2EDA-646A-3E1B-BE36-9EA9F363D7E2}"/>
              </a:ext>
            </a:extLst>
          </p:cNvPr>
          <p:cNvSpPr>
            <a:spLocks noGrp="1"/>
          </p:cNvSpPr>
          <p:nvPr>
            <p:ph type="title"/>
          </p:nvPr>
        </p:nvSpPr>
        <p:spPr/>
        <p:txBody>
          <a:bodyPr/>
          <a:lstStyle/>
          <a:p>
            <a:r>
              <a:rPr lang="en-US" dirty="0"/>
              <a:t>Trojan Attack on BB84 - Limitation</a:t>
            </a:r>
            <a:endParaRPr dirty="0"/>
          </a:p>
        </p:txBody>
      </p:sp>
      <p:sp>
        <p:nvSpPr>
          <p:cNvPr id="3" name="Content Placeholder 2">
            <a:extLst>
              <a:ext uri="{FF2B5EF4-FFF2-40B4-BE49-F238E27FC236}">
                <a16:creationId xmlns:a16="http://schemas.microsoft.com/office/drawing/2014/main" id="{CB22B578-DAED-FA4D-52C9-8A23E855BB48}"/>
              </a:ext>
            </a:extLst>
          </p:cNvPr>
          <p:cNvSpPr>
            <a:spLocks noGrp="1"/>
          </p:cNvSpPr>
          <p:nvPr>
            <p:ph idx="1"/>
          </p:nvPr>
        </p:nvSpPr>
        <p:spPr/>
        <p:txBody>
          <a:bodyPr/>
          <a:lstStyle/>
          <a:p>
            <a:endParaRPr dirty="0"/>
          </a:p>
          <a:p>
            <a:pPr>
              <a:spcAft>
                <a:spcPts val="1000"/>
              </a:spcAft>
              <a:defRPr sz="2000"/>
            </a:pPr>
            <a:r>
              <a:rPr dirty="0"/>
              <a:t>Assumes very small leakage: relies on perfect isolators/filters.</a:t>
            </a:r>
          </a:p>
          <a:p>
            <a:pPr>
              <a:spcAft>
                <a:spcPts val="1000"/>
              </a:spcAft>
              <a:defRPr sz="2000"/>
            </a:pPr>
            <a:r>
              <a:rPr dirty="0"/>
              <a:t>Passive protections might be insufficient against stronger attacks.</a:t>
            </a:r>
          </a:p>
          <a:p>
            <a:pPr>
              <a:spcAft>
                <a:spcPts val="1000"/>
              </a:spcAft>
              <a:defRPr sz="2000"/>
            </a:pPr>
            <a:r>
              <a:rPr dirty="0"/>
              <a:t>Decoy states defend PNS attacks, not Trojan probing directly.</a:t>
            </a:r>
          </a:p>
          <a:p>
            <a:pPr>
              <a:spcAft>
                <a:spcPts val="1000"/>
              </a:spcAft>
              <a:defRPr sz="2000"/>
            </a:pPr>
            <a:r>
              <a:rPr dirty="0"/>
              <a:t>DI-QKD would fundamentally solve the issue but is currently impractical.</a:t>
            </a:r>
          </a:p>
        </p:txBody>
      </p:sp>
    </p:spTree>
    <p:extLst>
      <p:ext uri="{BB962C8B-B14F-4D97-AF65-F5344CB8AC3E}">
        <p14:creationId xmlns:p14="http://schemas.microsoft.com/office/powerpoint/2010/main" val="3044344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06E7F-6142-04B9-C490-6886FC006DDE}"/>
              </a:ext>
            </a:extLst>
          </p:cNvPr>
          <p:cNvSpPr>
            <a:spLocks noGrp="1"/>
          </p:cNvSpPr>
          <p:nvPr>
            <p:ph type="title"/>
          </p:nvPr>
        </p:nvSpPr>
        <p:spPr/>
        <p:txBody>
          <a:bodyPr/>
          <a:lstStyle/>
          <a:p>
            <a:r>
              <a:rPr lang="en-US" dirty="0"/>
              <a:t>Future Plan</a:t>
            </a:r>
          </a:p>
        </p:txBody>
      </p:sp>
      <p:sp>
        <p:nvSpPr>
          <p:cNvPr id="3" name="Content Placeholder 2">
            <a:extLst>
              <a:ext uri="{FF2B5EF4-FFF2-40B4-BE49-F238E27FC236}">
                <a16:creationId xmlns:a16="http://schemas.microsoft.com/office/drawing/2014/main" id="{E4BDD9AC-CA45-3DAB-A0D6-D97E458BBABE}"/>
              </a:ext>
            </a:extLst>
          </p:cNvPr>
          <p:cNvSpPr>
            <a:spLocks noGrp="1"/>
          </p:cNvSpPr>
          <p:nvPr>
            <p:ph idx="1"/>
          </p:nvPr>
        </p:nvSpPr>
        <p:spPr/>
        <p:txBody>
          <a:bodyPr/>
          <a:lstStyle/>
          <a:p>
            <a:r>
              <a:rPr lang="en-US" b="1" dirty="0"/>
              <a:t>Context Switching: </a:t>
            </a:r>
            <a:r>
              <a:rPr lang="en-US" dirty="0"/>
              <a:t>Designing an efficient compiler so that the number of CNOT can never cross a certain value. Now what we need to look for is, if someone can take advantage of circuit ‘barrier’ in their code. We also need to know if such compiler already exist or not. </a:t>
            </a:r>
          </a:p>
          <a:p>
            <a:endParaRPr lang="en-US" dirty="0"/>
          </a:p>
          <a:p>
            <a:r>
              <a:rPr lang="en-US" b="1" dirty="0"/>
              <a:t>Tomography: </a:t>
            </a:r>
            <a:r>
              <a:rPr lang="en-US" dirty="0"/>
              <a:t>Gotta read Shadow Tomography paper. </a:t>
            </a:r>
          </a:p>
          <a:p>
            <a:endParaRPr lang="en-US" dirty="0"/>
          </a:p>
          <a:p>
            <a:r>
              <a:rPr lang="en-US" dirty="0"/>
              <a:t>Device Independent Quantum Key Distribution, if Non-Contextual Inequalities can be used. But we need a solid usage of DI-QKD in security.</a:t>
            </a:r>
          </a:p>
        </p:txBody>
      </p:sp>
      <p:sp>
        <p:nvSpPr>
          <p:cNvPr id="4" name="Footer Placeholder 3">
            <a:extLst>
              <a:ext uri="{FF2B5EF4-FFF2-40B4-BE49-F238E27FC236}">
                <a16:creationId xmlns:a16="http://schemas.microsoft.com/office/drawing/2014/main" id="{44C93CC7-C6DA-DE1F-F2D9-FE39E6788C15}"/>
              </a:ext>
            </a:extLst>
          </p:cNvPr>
          <p:cNvSpPr>
            <a:spLocks noGrp="1"/>
          </p:cNvSpPr>
          <p:nvPr>
            <p:ph type="ftr" sz="quarter" idx="11"/>
          </p:nvPr>
        </p:nvSpPr>
        <p:spPr/>
        <p:txBody>
          <a:bodyPr/>
          <a:lstStyle/>
          <a:p>
            <a:r>
              <a:rPr lang="en-US"/>
              <a:t>All Rights Reserved</a:t>
            </a:r>
            <a:endParaRPr lang="en-US" dirty="0"/>
          </a:p>
        </p:txBody>
      </p:sp>
    </p:spTree>
    <p:extLst>
      <p:ext uri="{BB962C8B-B14F-4D97-AF65-F5344CB8AC3E}">
        <p14:creationId xmlns:p14="http://schemas.microsoft.com/office/powerpoint/2010/main" val="2226746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177F-470B-702D-A80C-67D07E14A095}"/>
              </a:ext>
            </a:extLst>
          </p:cNvPr>
          <p:cNvSpPr>
            <a:spLocks noGrp="1"/>
          </p:cNvSpPr>
          <p:nvPr>
            <p:ph type="title"/>
          </p:nvPr>
        </p:nvSpPr>
        <p:spPr/>
        <p:txBody>
          <a:bodyPr/>
          <a:lstStyle/>
          <a:p>
            <a:r>
              <a:rPr lang="en-US" dirty="0"/>
              <a:t>People and Conferences to follow </a:t>
            </a:r>
          </a:p>
        </p:txBody>
      </p:sp>
      <p:sp>
        <p:nvSpPr>
          <p:cNvPr id="3" name="Content Placeholder 2">
            <a:extLst>
              <a:ext uri="{FF2B5EF4-FFF2-40B4-BE49-F238E27FC236}">
                <a16:creationId xmlns:a16="http://schemas.microsoft.com/office/drawing/2014/main" id="{807EC051-2A3F-78A3-1155-EEDD8DC0C1B6}"/>
              </a:ext>
            </a:extLst>
          </p:cNvPr>
          <p:cNvSpPr>
            <a:spLocks noGrp="1"/>
          </p:cNvSpPr>
          <p:nvPr>
            <p:ph idx="1"/>
          </p:nvPr>
        </p:nvSpPr>
        <p:spPr/>
        <p:txBody>
          <a:bodyPr/>
          <a:lstStyle/>
          <a:p>
            <a:r>
              <a:rPr lang="en-US" dirty="0"/>
              <a:t>Robert Huang: </a:t>
            </a:r>
            <a:r>
              <a:rPr lang="en-US" dirty="0">
                <a:hlinkClick r:id="rId2"/>
              </a:rPr>
              <a:t>https://hsinyuan-huang.github.io</a:t>
            </a:r>
            <a:endParaRPr lang="en-US" dirty="0"/>
          </a:p>
          <a:p>
            <a:r>
              <a:rPr lang="en-US" dirty="0"/>
              <a:t>Scott Aaronson: </a:t>
            </a:r>
            <a:r>
              <a:rPr lang="en-US" dirty="0">
                <a:hlinkClick r:id="rId3"/>
              </a:rPr>
              <a:t>https://www.scottaaronson.com</a:t>
            </a:r>
            <a:endParaRPr lang="en-US" dirty="0"/>
          </a:p>
          <a:p>
            <a:r>
              <a:rPr lang="en-US" b="0" i="0" u="none" strike="noStrike" dirty="0">
                <a:solidFill>
                  <a:srgbClr val="222222"/>
                </a:solidFill>
                <a:effectLst/>
                <a:latin typeface="Arial" panose="020B0604020202020204" pitchFamily="34" charset="0"/>
              </a:rPr>
              <a:t>Ewin Tang: </a:t>
            </a:r>
            <a:r>
              <a:rPr lang="en-US" b="0" i="0" u="none" strike="noStrike" dirty="0">
                <a:solidFill>
                  <a:srgbClr val="222222"/>
                </a:solidFill>
                <a:effectLst/>
                <a:latin typeface="Arial" panose="020B0604020202020204" pitchFamily="34" charset="0"/>
                <a:hlinkClick r:id="rId4"/>
              </a:rPr>
              <a:t>https://ewintang.com</a:t>
            </a:r>
            <a:endParaRPr lang="en-US" b="0" i="0" u="none" strike="noStrike" dirty="0">
              <a:solidFill>
                <a:srgbClr val="222222"/>
              </a:solidFill>
              <a:effectLst/>
              <a:latin typeface="Arial" panose="020B0604020202020204" pitchFamily="34" charset="0"/>
            </a:endParaRPr>
          </a:p>
          <a:p>
            <a:endParaRPr lang="en-US" dirty="0"/>
          </a:p>
          <a:p>
            <a:r>
              <a:rPr lang="en-US" b="1" dirty="0"/>
              <a:t>QIP:</a:t>
            </a:r>
          </a:p>
          <a:p>
            <a:pPr marL="0" indent="0">
              <a:buNone/>
            </a:pPr>
            <a:r>
              <a:rPr lang="en-US" b="0" i="0" u="none" strike="noStrike" dirty="0">
                <a:solidFill>
                  <a:srgbClr val="000000"/>
                </a:solidFill>
                <a:effectLst/>
                <a:latin typeface="-webkit-standard"/>
              </a:rPr>
              <a:t>QIP doesn't publish proceedings; it showcases impactful research (potentially already published elsewhere) and authors retain rights to publish later. Presenting at QIP (as talk or poster) is about sharing significant findings with experts, not formal QIP publication.</a:t>
            </a:r>
          </a:p>
          <a:p>
            <a:pPr marL="0" indent="0">
              <a:buNone/>
            </a:pPr>
            <a:endParaRPr lang="en-US" dirty="0">
              <a:solidFill>
                <a:srgbClr val="000000"/>
              </a:solidFill>
              <a:latin typeface="-webkit-standard"/>
            </a:endParaRPr>
          </a:p>
          <a:p>
            <a:pPr marL="0" indent="0">
              <a:buNone/>
            </a:pPr>
            <a:r>
              <a:rPr lang="en-US" b="1" dirty="0">
                <a:solidFill>
                  <a:srgbClr val="000000"/>
                </a:solidFill>
                <a:latin typeface="-webkit-standard"/>
              </a:rPr>
              <a:t>Here are some good conference for quantum computing:</a:t>
            </a:r>
            <a:br>
              <a:rPr lang="en-US" dirty="0">
                <a:solidFill>
                  <a:srgbClr val="000000"/>
                </a:solidFill>
                <a:latin typeface="-webkit-standard"/>
              </a:rPr>
            </a:br>
            <a:r>
              <a:rPr lang="en-US" dirty="0">
                <a:solidFill>
                  <a:srgbClr val="000000"/>
                </a:solidFill>
                <a:latin typeface="-webkit-standard"/>
                <a:hlinkClick r:id="rId5"/>
              </a:rPr>
              <a:t>https://quantumpositioned.com/best-quantum-computing-conferences/</a:t>
            </a:r>
            <a:endParaRPr lang="en-US" dirty="0">
              <a:solidFill>
                <a:srgbClr val="000000"/>
              </a:solidFill>
              <a:latin typeface="-webkit-standard"/>
            </a:endParaRPr>
          </a:p>
          <a:p>
            <a:pPr marL="0" indent="0">
              <a:buNone/>
            </a:pPr>
            <a:endParaRPr lang="en-US" dirty="0"/>
          </a:p>
        </p:txBody>
      </p:sp>
      <p:sp>
        <p:nvSpPr>
          <p:cNvPr id="4" name="Footer Placeholder 3">
            <a:extLst>
              <a:ext uri="{FF2B5EF4-FFF2-40B4-BE49-F238E27FC236}">
                <a16:creationId xmlns:a16="http://schemas.microsoft.com/office/drawing/2014/main" id="{CBB98563-947E-6DE7-3ED3-D5C4CF27C330}"/>
              </a:ext>
            </a:extLst>
          </p:cNvPr>
          <p:cNvSpPr>
            <a:spLocks noGrp="1"/>
          </p:cNvSpPr>
          <p:nvPr>
            <p:ph type="ftr" sz="quarter" idx="11"/>
          </p:nvPr>
        </p:nvSpPr>
        <p:spPr/>
        <p:txBody>
          <a:bodyPr/>
          <a:lstStyle/>
          <a:p>
            <a:r>
              <a:rPr lang="en-US"/>
              <a:t>All Rights Reserved</a:t>
            </a:r>
            <a:endParaRPr lang="en-US" dirty="0"/>
          </a:p>
        </p:txBody>
      </p:sp>
    </p:spTree>
    <p:extLst>
      <p:ext uri="{BB962C8B-B14F-4D97-AF65-F5344CB8AC3E}">
        <p14:creationId xmlns:p14="http://schemas.microsoft.com/office/powerpoint/2010/main" val="3752412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Context Switching - Motivation</a:t>
            </a:r>
          </a:p>
        </p:txBody>
      </p:sp>
      <p:sp>
        <p:nvSpPr>
          <p:cNvPr id="3" name="Content Placeholder 2"/>
          <p:cNvSpPr>
            <a:spLocks noGrp="1"/>
          </p:cNvSpPr>
          <p:nvPr>
            <p:ph idx="1"/>
          </p:nvPr>
        </p:nvSpPr>
        <p:spPr/>
        <p:txBody>
          <a:bodyPr/>
          <a:lstStyle/>
          <a:p>
            <a:pPr algn="ctr">
              <a:buNone/>
            </a:pPr>
            <a:r>
              <a:rPr lang="en-US" sz="3200" dirty="0">
                <a:solidFill>
                  <a:srgbClr val="000000"/>
                </a:solidFill>
                <a:effectLst/>
                <a:latin typeface="Helvetica" pitchFamily="2" charset="0"/>
              </a:rPr>
              <a:t>Context Switching for Secure Multi-programming of Near-Term Quantum Computers</a:t>
            </a:r>
            <a:endParaRPr lang="en-US" dirty="0">
              <a:solidFill>
                <a:srgbClr val="000000"/>
              </a:solidFill>
              <a:effectLst/>
              <a:latin typeface="Helvetica" pitchFamily="2" charset="0"/>
            </a:endParaRPr>
          </a:p>
          <a:p>
            <a:endParaRPr dirty="0"/>
          </a:p>
          <a:p>
            <a:pPr>
              <a:spcAft>
                <a:spcPts val="1000"/>
              </a:spcAft>
              <a:defRPr sz="2000"/>
            </a:pPr>
            <a:r>
              <a:rPr dirty="0"/>
              <a:t>Quantum processors are increasingly shared among multiple users.</a:t>
            </a:r>
            <a:endParaRPr lang="en-US" dirty="0"/>
          </a:p>
          <a:p>
            <a:pPr>
              <a:spcAft>
                <a:spcPts val="1000"/>
              </a:spcAft>
              <a:defRPr sz="2000"/>
            </a:pPr>
            <a:r>
              <a:rPr lang="en-US" dirty="0"/>
              <a:t>Context: Which users’ job are currently executed together.</a:t>
            </a:r>
            <a:endParaRPr dirty="0"/>
          </a:p>
          <a:p>
            <a:pPr>
              <a:spcAft>
                <a:spcPts val="1000"/>
              </a:spcAft>
              <a:defRPr sz="2000"/>
            </a:pPr>
            <a:r>
              <a:rPr dirty="0"/>
              <a:t>Crosstalk between concurrent quantum programs can degrade fidelity.</a:t>
            </a:r>
          </a:p>
          <a:p>
            <a:pPr>
              <a:spcAft>
                <a:spcPts val="1000"/>
              </a:spcAft>
              <a:defRPr sz="2000"/>
            </a:pPr>
            <a:r>
              <a:rPr dirty="0"/>
              <a:t>Attackers can exploit crosstalk without hardware knowledge (Zero Knowledge Tampering Attack - ZKTA).</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Switching - Summary</a:t>
            </a:r>
            <a:endParaRPr dirty="0"/>
          </a:p>
        </p:txBody>
      </p:sp>
      <p:sp>
        <p:nvSpPr>
          <p:cNvPr id="3" name="Content Placeholder 2"/>
          <p:cNvSpPr>
            <a:spLocks noGrp="1"/>
          </p:cNvSpPr>
          <p:nvPr>
            <p:ph idx="1"/>
          </p:nvPr>
        </p:nvSpPr>
        <p:spPr/>
        <p:txBody>
          <a:bodyPr/>
          <a:lstStyle/>
          <a:p>
            <a:pPr marL="0" indent="0">
              <a:buNone/>
            </a:pPr>
            <a:r>
              <a:rPr lang="en-US" b="1" dirty="0"/>
              <a:t>What they did:</a:t>
            </a:r>
            <a:endParaRPr b="1" dirty="0"/>
          </a:p>
          <a:p>
            <a:pPr>
              <a:spcAft>
                <a:spcPts val="1000"/>
              </a:spcAft>
              <a:defRPr sz="2000"/>
            </a:pPr>
            <a:r>
              <a:rPr dirty="0"/>
              <a:t>Proposed QONTEXTS: randomized context switching among co-running programs.</a:t>
            </a:r>
          </a:p>
          <a:p>
            <a:pPr>
              <a:spcAft>
                <a:spcPts val="1000"/>
              </a:spcAft>
              <a:defRPr sz="2000"/>
            </a:pPr>
            <a:r>
              <a:rPr dirty="0"/>
              <a:t>Statistical modeling of attack success probability.</a:t>
            </a:r>
          </a:p>
          <a:p>
            <a:pPr>
              <a:spcAft>
                <a:spcPts val="1000"/>
              </a:spcAft>
              <a:defRPr sz="2000"/>
            </a:pPr>
            <a:r>
              <a:rPr dirty="0"/>
              <a:t>Detection of anomalies using Hellinger distance.</a:t>
            </a:r>
            <a:endParaRPr lang="en-US" dirty="0"/>
          </a:p>
          <a:p>
            <a:pPr>
              <a:spcAft>
                <a:spcPts val="1000"/>
              </a:spcAft>
              <a:defRPr sz="2000"/>
            </a:pPr>
            <a:endParaRPr lang="en-US" dirty="0"/>
          </a:p>
          <a:p>
            <a:pPr marL="0" indent="0">
              <a:spcAft>
                <a:spcPts val="1000"/>
              </a:spcAft>
              <a:buNone/>
              <a:defRPr sz="2000"/>
            </a:pPr>
            <a:r>
              <a:rPr lang="en-US" b="1" dirty="0"/>
              <a:t>Tools:</a:t>
            </a:r>
          </a:p>
          <a:p>
            <a:pPr>
              <a:spcAft>
                <a:spcPts val="1000"/>
              </a:spcAft>
              <a:defRPr sz="2000"/>
            </a:pPr>
            <a:r>
              <a:rPr lang="en-US" dirty="0"/>
              <a:t>They assumed superconducting hardware.</a:t>
            </a:r>
          </a:p>
          <a:p>
            <a:pPr>
              <a:spcAft>
                <a:spcPts val="1000"/>
              </a:spcAft>
              <a:defRPr sz="2000"/>
            </a:pPr>
            <a:r>
              <a:rPr lang="en-US" dirty="0"/>
              <a:t>Provided numerical simulations.</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Switching - Modelling</a:t>
            </a:r>
            <a:endParaRPr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a:spcAft>
                    <a:spcPts val="1000"/>
                  </a:spcAft>
                  <a:defRPr sz="2000"/>
                </a:pPr>
                <a:r>
                  <a:rPr lang="en-US" dirty="0"/>
                  <a:t>Victim’s fidelity degradation:</a:t>
                </a:r>
              </a:p>
              <a:p>
                <a:pPr marL="0" indent="0">
                  <a:spcAft>
                    <a:spcPts val="1000"/>
                  </a:spcAft>
                  <a:buNone/>
                  <a:defRPr sz="2000"/>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𝜖</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𝑖𝑗</m:t>
                              </m:r>
                            </m:sub>
                          </m:sSub>
                        </m:e>
                      </m:nary>
                    </m:oMath>
                  </m:oMathPara>
                </a14:m>
                <a:endParaRPr lang="en-US" dirty="0"/>
              </a:p>
              <a:p>
                <a:pPr>
                  <a:spcAft>
                    <a:spcPts val="1000"/>
                  </a:spcAft>
                  <a:defRPr sz="2000"/>
                </a:pPr>
                <a:r>
                  <a:rPr lang="en-US" dirty="0"/>
                  <a:t>Probability of cross talk by each CNOT =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m:t>
                        </m:r>
                      </m:sub>
                    </m:sSub>
                  </m:oMath>
                </a14:m>
                <a:endParaRPr lang="en-US" dirty="0"/>
              </a:p>
              <a:p>
                <a:pPr>
                  <a:spcAft>
                    <a:spcPts val="1000"/>
                  </a:spcAft>
                  <a:defRPr sz="2000"/>
                </a:pPr>
                <a:r>
                  <a:rPr lang="en-US" dirty="0"/>
                  <a:t>Firing </a:t>
                </a:r>
                <a14:m>
                  <m:oMath xmlns:m="http://schemas.openxmlformats.org/officeDocument/2006/math">
                    <m:r>
                      <a:rPr lang="en-US" b="0" i="1" smtClean="0">
                        <a:latin typeface="Cambria Math" panose="02040503050406030204" pitchFamily="18" charset="0"/>
                      </a:rPr>
                      <m:t>𝑘</m:t>
                    </m:r>
                  </m:oMath>
                </a14:m>
                <a:r>
                  <a:rPr lang="en-US" dirty="0"/>
                  <a:t> CNOT, the probability of success becomes,</a:t>
                </a:r>
              </a:p>
              <a:p>
                <a:pPr marL="0" indent="0">
                  <a:spcAft>
                    <a:spcPts val="1000"/>
                  </a:spcAft>
                  <a:buNone/>
                  <a:defRPr sz="2000"/>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𝑐</m:t>
                                  </m:r>
                                </m:sub>
                              </m:sSub>
                            </m:e>
                          </m:d>
                        </m:e>
                        <m:sup>
                          <m:r>
                            <a:rPr lang="en-US" b="0" i="1" smtClean="0">
                              <a:latin typeface="Cambria Math" panose="02040503050406030204" pitchFamily="18" charset="0"/>
                            </a:rPr>
                            <m:t>𝑘</m:t>
                          </m:r>
                        </m:sup>
                      </m:sSup>
                    </m:oMath>
                  </m:oMathPara>
                </a14:m>
                <a:endParaRPr lang="en-US" dirty="0"/>
              </a:p>
              <a:p>
                <a:pPr>
                  <a:spcAft>
                    <a:spcPts val="1000"/>
                  </a:spcAft>
                  <a:defRPr sz="2000"/>
                </a:pPr>
                <a:r>
                  <a:rPr lang="en-US" dirty="0"/>
                  <a:t>Hellinger distance:</a:t>
                </a:r>
              </a:p>
              <a:p>
                <a:pPr marL="0" indent="0">
                  <a:spcAft>
                    <a:spcPts val="1000"/>
                  </a:spcAft>
                  <a:buNone/>
                  <a:defRPr sz="2000"/>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𝑄</m:t>
                          </m:r>
                        </m:e>
                      </m:d>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1−</m:t>
                          </m:r>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𝑥</m:t>
                              </m:r>
                            </m:sub>
                            <m:sup/>
                            <m:e>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𝑄</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rad>
                            </m:e>
                          </m:nary>
                        </m:e>
                      </m:rad>
                    </m:oMath>
                  </m:oMathPara>
                </a14:m>
                <a:endParaRPr lang="en-US" dirty="0"/>
              </a:p>
              <a:p>
                <a:pPr marL="0" indent="0">
                  <a:spcAft>
                    <a:spcPts val="1000"/>
                  </a:spcAft>
                  <a:buNone/>
                  <a:defRPr sz="2000"/>
                </a:pPr>
                <a:r>
                  <a:rPr lang="en-US" dirty="0"/>
                  <a:t>P = Expected distribution, Q= Observed distribution</a:t>
                </a:r>
              </a:p>
              <a:p>
                <a:pPr marL="0" indent="0">
                  <a:spcAft>
                    <a:spcPts val="1000"/>
                  </a:spcAft>
                  <a:buNone/>
                  <a:defRPr sz="2000"/>
                </a:pPr>
                <a:endParaRP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1" t="-14286" b="-10276"/>
                </a:stretch>
              </a:blipFill>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Context Switching - </a:t>
            </a:r>
            <a:r>
              <a:rPr dirty="0"/>
              <a:t>Limitations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r>
                  <a:rPr lang="en-US" sz="2200" dirty="0"/>
                  <a:t>Author assumed </a:t>
                </a:r>
                <a14:m>
                  <m:oMath xmlns:m="http://schemas.openxmlformats.org/officeDocument/2006/math">
                    <m:r>
                      <a:rPr lang="en-US" sz="2200" b="0" i="1" smtClean="0">
                        <a:latin typeface="Cambria Math" panose="02040503050406030204" pitchFamily="18" charset="0"/>
                      </a:rPr>
                      <m:t>𝑘</m:t>
                    </m:r>
                  </m:oMath>
                </a14:m>
                <a:r>
                  <a:rPr lang="en-US" sz="2200" dirty="0"/>
                  <a:t> could be chosen as large as possible. – But no! This is an unrealistic attacker model, ignores qubit allocation and concurrency constraints.</a:t>
                </a:r>
              </a:p>
              <a:p>
                <a:endParaRPr lang="en-US" sz="2200" dirty="0"/>
              </a:p>
              <a:p>
                <a:pPr>
                  <a:spcAft>
                    <a:spcPts val="1000"/>
                  </a:spcAft>
                  <a:defRPr sz="2000"/>
                </a:pPr>
                <a:r>
                  <a:rPr lang="en-US" sz="2200" dirty="0"/>
                  <a:t>Not everyone knows the intended distribution, thus Hellinger Distance may not work.</a:t>
                </a:r>
              </a:p>
              <a:p>
                <a:pPr>
                  <a:spcAft>
                    <a:spcPts val="1000"/>
                  </a:spcAft>
                  <a:defRPr sz="2000"/>
                </a:pPr>
                <a:r>
                  <a:rPr lang="en-US" sz="2200" dirty="0"/>
                  <a:t>Similar attacks (i.e., SWAP injection) has been previously studied. This problem is less severe and easily manageable by proper qubit allocation and intelligent </a:t>
                </a:r>
                <a:r>
                  <a:rPr lang="en-US" sz="2200" dirty="0" err="1"/>
                  <a:t>transpiler</a:t>
                </a:r>
                <a:r>
                  <a:rPr lang="en-US" sz="2200" dirty="0"/>
                  <a:t>.</a:t>
                </a:r>
                <a:endParaRPr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71" t="-1253" r="-1256"/>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Guess, SWAP, Repeat - Motivation</a:t>
            </a:r>
          </a:p>
        </p:txBody>
      </p:sp>
      <p:sp>
        <p:nvSpPr>
          <p:cNvPr id="3" name="Content Placeholder 2"/>
          <p:cNvSpPr>
            <a:spLocks noGrp="1"/>
          </p:cNvSpPr>
          <p:nvPr>
            <p:ph idx="1"/>
          </p:nvPr>
        </p:nvSpPr>
        <p:spPr/>
        <p:txBody>
          <a:bodyPr/>
          <a:lstStyle/>
          <a:p>
            <a:pPr algn="ctr">
              <a:buNone/>
            </a:pPr>
            <a:r>
              <a:rPr lang="en-US" sz="3600" b="1" dirty="0">
                <a:solidFill>
                  <a:srgbClr val="000000"/>
                </a:solidFill>
                <a:effectLst/>
                <a:latin typeface="Helvetica" pitchFamily="2" charset="0"/>
              </a:rPr>
              <a:t>Guess, SWAP, Repeat — Capturing Quantum Snapshots in Classical Memory</a:t>
            </a:r>
            <a:endParaRPr lang="en-US" b="1" dirty="0">
              <a:solidFill>
                <a:srgbClr val="000000"/>
              </a:solidFill>
              <a:effectLst/>
              <a:latin typeface="Helvetica" pitchFamily="2" charset="0"/>
            </a:endParaRPr>
          </a:p>
          <a:p>
            <a:pPr marL="0" indent="0">
              <a:buNone/>
            </a:pPr>
            <a:endParaRPr dirty="0"/>
          </a:p>
          <a:p>
            <a:pPr>
              <a:spcAft>
                <a:spcPts val="1000"/>
              </a:spcAft>
              <a:defRPr sz="2000"/>
            </a:pPr>
            <a:r>
              <a:rPr dirty="0"/>
              <a:t>Capture quantum snapshots without full state tomography.</a:t>
            </a:r>
          </a:p>
          <a:p>
            <a:pPr>
              <a:spcAft>
                <a:spcPts val="1000"/>
              </a:spcAft>
              <a:defRPr sz="2000"/>
            </a:pPr>
            <a:r>
              <a:rPr dirty="0"/>
              <a:t>Enable non-destructive learning of unknown quantum states.</a:t>
            </a:r>
          </a:p>
          <a:p>
            <a:pPr>
              <a:spcAft>
                <a:spcPts val="1000"/>
              </a:spcAft>
              <a:defRPr sz="2000"/>
            </a:pPr>
            <a:r>
              <a:rPr dirty="0"/>
              <a:t>Reduce resource requirements for state reconstruction.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SWAP, Repeat – Summary</a:t>
            </a:r>
            <a:endParaRPr dirty="0"/>
          </a:p>
        </p:txBody>
      </p:sp>
      <p:sp>
        <p:nvSpPr>
          <p:cNvPr id="3" name="Content Placeholder 2"/>
          <p:cNvSpPr>
            <a:spLocks noGrp="1"/>
          </p:cNvSpPr>
          <p:nvPr>
            <p:ph idx="1"/>
          </p:nvPr>
        </p:nvSpPr>
        <p:spPr/>
        <p:txBody>
          <a:bodyPr/>
          <a:lstStyle/>
          <a:p>
            <a:pPr marL="0" indent="0">
              <a:buNone/>
            </a:pPr>
            <a:r>
              <a:rPr lang="en-US" b="1" dirty="0"/>
              <a:t>What They Did:</a:t>
            </a:r>
            <a:endParaRPr b="1" dirty="0"/>
          </a:p>
          <a:p>
            <a:pPr>
              <a:spcAft>
                <a:spcPts val="1000"/>
              </a:spcAft>
              <a:defRPr sz="2000"/>
            </a:pPr>
            <a:r>
              <a:rPr dirty="0"/>
              <a:t>Used SWAP test fidelity as feedback for ML models.</a:t>
            </a:r>
          </a:p>
          <a:p>
            <a:pPr>
              <a:spcAft>
                <a:spcPts val="1000"/>
              </a:spcAft>
              <a:defRPr sz="2000"/>
            </a:pPr>
            <a:r>
              <a:rPr dirty="0"/>
              <a:t>Applied gradient descent and evolutionary algorithms.</a:t>
            </a:r>
          </a:p>
          <a:p>
            <a:pPr>
              <a:spcAft>
                <a:spcPts val="1000"/>
              </a:spcAft>
              <a:defRPr sz="2000"/>
            </a:pPr>
            <a:r>
              <a:rPr dirty="0"/>
              <a:t>Built ensemble of guessed states through optimization.</a:t>
            </a:r>
            <a:endParaRPr lang="en-US" dirty="0"/>
          </a:p>
          <a:p>
            <a:pPr>
              <a:spcAft>
                <a:spcPts val="1000"/>
              </a:spcAft>
              <a:defRPr sz="2000"/>
            </a:pPr>
            <a:endParaRPr lang="en-US" dirty="0"/>
          </a:p>
          <a:p>
            <a:pPr marL="0" indent="0">
              <a:spcAft>
                <a:spcPts val="1000"/>
              </a:spcAft>
              <a:buNone/>
              <a:defRPr sz="2000"/>
            </a:pPr>
            <a:r>
              <a:rPr lang="en-US" b="1" dirty="0"/>
              <a:t>Method:</a:t>
            </a:r>
          </a:p>
          <a:p>
            <a:pPr>
              <a:spcAft>
                <a:spcPts val="1000"/>
              </a:spcAft>
              <a:defRPr sz="2000"/>
            </a:pPr>
            <a:r>
              <a:rPr lang="en-US" dirty="0"/>
              <a:t>SWAP Test to estimate fidelity.</a:t>
            </a:r>
          </a:p>
          <a:p>
            <a:pPr>
              <a:spcAft>
                <a:spcPts val="1000"/>
              </a:spcAft>
              <a:defRPr sz="2000"/>
            </a:pPr>
            <a:r>
              <a:rPr lang="en-US" dirty="0"/>
              <a:t>Machine learning optimization over parameter space.</a:t>
            </a:r>
          </a:p>
          <a:p>
            <a:pPr>
              <a:spcAft>
                <a:spcPts val="1000"/>
              </a:spcAft>
              <a:defRPr sz="2000"/>
            </a:pPr>
            <a:r>
              <a:rPr lang="en-US" dirty="0"/>
              <a:t>Multiple shots for ensemble averaging.</a:t>
            </a:r>
          </a:p>
          <a:p>
            <a:pPr marL="0" indent="0">
              <a:spcAft>
                <a:spcPts val="1000"/>
              </a:spcAft>
              <a:buNone/>
              <a:defRPr sz="2000"/>
            </a:pPr>
            <a:endParaRPr lang="en-US" dirty="0"/>
          </a:p>
          <a:p>
            <a:pPr marL="0" indent="0">
              <a:spcAft>
                <a:spcPts val="1000"/>
              </a:spcAft>
              <a:buNone/>
              <a:defRPr sz="2000"/>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SWAP, Repeat – Modelling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r>
                  <a:rPr lang="en-US" dirty="0"/>
                  <a:t>Fidelity,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𝜓</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𝜃</m:t>
                                    </m:r>
                                  </m:sub>
                                </m:sSub>
                              </m:e>
                            </m:d>
                          </m:e>
                        </m:d>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−1</m:t>
                    </m:r>
                  </m:oMath>
                </a14:m>
                <a:endParaRPr lang="en-US" b="0" dirty="0"/>
              </a:p>
              <a:p>
                <a:r>
                  <a:rPr lang="en-US" dirty="0"/>
                  <a:t>Here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(0)</m:t>
                    </m:r>
                  </m:oMath>
                </a14:m>
                <a:r>
                  <a:rPr lang="en-US" dirty="0"/>
                  <a:t> is the probability of ancilla qubit measuring in state </a:t>
                </a:r>
                <a14:m>
                  <m:oMath xmlns:m="http://schemas.openxmlformats.org/officeDocument/2006/math">
                    <m:r>
                      <a:rPr lang="en-US" b="0" i="1" smtClean="0">
                        <a:latin typeface="Cambria Math" panose="02040503050406030204" pitchFamily="18" charset="0"/>
                      </a:rPr>
                      <m:t>|0⟩</m:t>
                    </m:r>
                  </m:oMath>
                </a14:m>
                <a:r>
                  <a:rPr lang="en-US" dirty="0"/>
                  <a:t>  </a:t>
                </a:r>
              </a:p>
              <a:p>
                <a:r>
                  <a:rPr lang="en-US" dirty="0"/>
                  <a:t>Method:</a:t>
                </a:r>
              </a:p>
              <a:p>
                <a:pPr>
                  <a:buFontTx/>
                  <a:buChar char="-"/>
                </a:pPr>
                <a:r>
                  <a:rPr lang="en-US" dirty="0"/>
                  <a:t>Guess </a:t>
                </a:r>
                <a14:m>
                  <m:oMath xmlns:m="http://schemas.openxmlformats.org/officeDocument/2006/math">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𝜃</m:t>
                            </m:r>
                          </m:sub>
                        </m:sSub>
                      </m:e>
                    </m:d>
                  </m:oMath>
                </a14:m>
                <a:endParaRPr lang="en-US" dirty="0"/>
              </a:p>
              <a:p>
                <a:pPr>
                  <a:buFontTx/>
                  <a:buChar char="-"/>
                </a:pPr>
                <a:r>
                  <a:rPr lang="en-US" dirty="0"/>
                  <a:t>take an ancilla in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state.</a:t>
                </a:r>
              </a:p>
              <a:p>
                <a:pPr>
                  <a:buFontTx/>
                  <a:buChar char="-"/>
                </a:pPr>
                <a:r>
                  <a:rPr lang="en-US" dirty="0"/>
                  <a:t>Apply Control SWAP Gate on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𝜓</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𝜃</m:t>
                        </m:r>
                      </m:sub>
                    </m:sSub>
                    <m:r>
                      <a:rPr lang="en-US" b="0" i="1" smtClean="0">
                        <a:latin typeface="Cambria Math" panose="02040503050406030204" pitchFamily="18" charset="0"/>
                      </a:rPr>
                      <m:t>⟩</m:t>
                    </m:r>
                  </m:oMath>
                </a14:m>
                <a:r>
                  <a:rPr lang="en-US" dirty="0"/>
                  <a:t> using ancilla as control.</a:t>
                </a:r>
              </a:p>
              <a:p>
                <a:pPr>
                  <a:buFontTx/>
                  <a:buChar char="-"/>
                </a:pPr>
                <a:r>
                  <a:rPr lang="en-US" dirty="0"/>
                  <a:t>Apply H gate on ancilla and measure.</a:t>
                </a:r>
              </a:p>
              <a:p>
                <a:pPr>
                  <a:buFontTx/>
                  <a:buChar char="-"/>
                </a:pPr>
                <a:endParaRPr lang="en-US" dirty="0"/>
              </a:p>
              <a:p>
                <a:r>
                  <a:rPr lang="en-US" dirty="0"/>
                  <a:t>Train NN with loss function </a:t>
                </a:r>
                <a14:m>
                  <m:oMath xmlns:m="http://schemas.openxmlformats.org/officeDocument/2006/math">
                    <m:r>
                      <m:rPr>
                        <m:sty m:val="p"/>
                      </m:rPr>
                      <a:rPr lang="en-US" b="0" i="0" smtClean="0">
                        <a:latin typeface="Cambria Math" panose="02040503050406030204" pitchFamily="18" charset="0"/>
                      </a:rPr>
                      <m:t>L</m:t>
                    </m:r>
                    <m:d>
                      <m:dPr>
                        <m:ctrlPr>
                          <a:rPr lang="en-US" b="0" i="1" smtClean="0">
                            <a:latin typeface="Cambria Math" panose="02040503050406030204" pitchFamily="18" charset="0"/>
                          </a:rPr>
                        </m:ctrlPr>
                      </m:dPr>
                      <m:e>
                        <m:r>
                          <a:rPr lang="en-US" b="0" i="1" smtClean="0">
                            <a:latin typeface="Cambria Math" panose="02040503050406030204" pitchFamily="18" charset="0"/>
                          </a:rPr>
                          <m:t>𝜃</m:t>
                        </m:r>
                      </m:e>
                    </m:d>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𝜓</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𝜃</m:t>
                                    </m:r>
                                  </m:sub>
                                </m:sSub>
                              </m:e>
                            </m:d>
                          </m:e>
                        </m:d>
                      </m:e>
                      <m:sup>
                        <m:r>
                          <a:rPr lang="en-US" b="0" i="1" smtClean="0">
                            <a:latin typeface="Cambria Math" panose="02040503050406030204" pitchFamily="18" charset="0"/>
                          </a:rPr>
                          <m:t>2</m:t>
                        </m:r>
                      </m:sup>
                    </m:sSup>
                  </m:oMath>
                </a14:m>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85" t="-1754"/>
                </a:stretch>
              </a:blipFill>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Guess, SWAP, Repeat – Limitation</a:t>
            </a:r>
            <a:endParaRPr dirty="0"/>
          </a:p>
        </p:txBody>
      </p:sp>
      <p:sp>
        <p:nvSpPr>
          <p:cNvPr id="3" name="Content Placeholder 2"/>
          <p:cNvSpPr>
            <a:spLocks noGrp="1"/>
          </p:cNvSpPr>
          <p:nvPr>
            <p:ph idx="1"/>
          </p:nvPr>
        </p:nvSpPr>
        <p:spPr/>
        <p:txBody>
          <a:bodyPr/>
          <a:lstStyle/>
          <a:p>
            <a:endParaRPr dirty="0"/>
          </a:p>
          <a:p>
            <a:pPr>
              <a:spcAft>
                <a:spcPts val="1000"/>
              </a:spcAft>
              <a:defRPr sz="2000"/>
            </a:pPr>
            <a:r>
              <a:rPr dirty="0"/>
              <a:t>Requires fresh copies per SWAP test, destructive in ensemble.</a:t>
            </a:r>
          </a:p>
          <a:p>
            <a:pPr>
              <a:spcAft>
                <a:spcPts val="1000"/>
              </a:spcAft>
              <a:defRPr sz="2000"/>
            </a:pPr>
            <a:r>
              <a:rPr dirty="0"/>
              <a:t>Scales poorly: exponential copies needed for multi-qubit states.</a:t>
            </a:r>
          </a:p>
          <a:p>
            <a:pPr>
              <a:spcAft>
                <a:spcPts val="1000"/>
              </a:spcAft>
              <a:defRPr sz="2000"/>
            </a:pPr>
            <a:r>
              <a:rPr dirty="0"/>
              <a:t>Did not compare against Direct Fidelity Estimation or Shadow Tomography.</a:t>
            </a:r>
          </a:p>
          <a:p>
            <a:pPr>
              <a:spcAft>
                <a:spcPts val="1000"/>
              </a:spcAft>
              <a:defRPr sz="2000"/>
            </a:pPr>
            <a:r>
              <a:rPr dirty="0"/>
              <a:t>Optimization faces barren plateau problems.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Update25Feb25" id="{112A5475-E44F-A242-BB3F-A1D320089A14}" vid="{17FE68B7-A161-5E4D-8664-21251E1F18E4}"/>
    </a:ext>
  </a:extLst>
</a:theme>
</file>

<file path=ppt/theme/theme2.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pdate25Feb25" id="{112A5475-E44F-A242-BB3F-A1D320089A14}" vid="{DFD21D0D-EB78-2445-AA78-0BB0CC4A179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613</TotalTime>
  <Words>906</Words>
  <Application>Microsoft Macintosh PowerPoint</Application>
  <PresentationFormat>Widescreen</PresentationFormat>
  <Paragraphs>112</Paragraphs>
  <Slides>15</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15</vt:i4>
      </vt:variant>
    </vt:vector>
  </HeadingPairs>
  <TitlesOfParts>
    <vt:vector size="27" baseType="lpstr">
      <vt:lpstr>-webkit-standard</vt:lpstr>
      <vt:lpstr>Aptos</vt:lpstr>
      <vt:lpstr>Aptos Display</vt:lpstr>
      <vt:lpstr>Arial</vt:lpstr>
      <vt:lpstr>Calibri</vt:lpstr>
      <vt:lpstr>Cambria Math</vt:lpstr>
      <vt:lpstr>Georgia</vt:lpstr>
      <vt:lpstr>Georgia Pro</vt:lpstr>
      <vt:lpstr>Gill Sans</vt:lpstr>
      <vt:lpstr>Helvetica</vt:lpstr>
      <vt:lpstr>Office Theme</vt:lpstr>
      <vt:lpstr>1_Custom Design</vt:lpstr>
      <vt:lpstr>29th April 2025</vt:lpstr>
      <vt:lpstr>Context Switching - Motivation</vt:lpstr>
      <vt:lpstr>Context Switching - Summary</vt:lpstr>
      <vt:lpstr>Context Switching - Modelling</vt:lpstr>
      <vt:lpstr>Context Switching - Limitations</vt:lpstr>
      <vt:lpstr>Guess, SWAP, Repeat - Motivation</vt:lpstr>
      <vt:lpstr>Guess, SWAP, Repeat – Summary</vt:lpstr>
      <vt:lpstr>Guess, SWAP, Repeat – Modelling</vt:lpstr>
      <vt:lpstr>Guess, SWAP, Repeat – Limitation</vt:lpstr>
      <vt:lpstr>Trojan Attack on BB84 - Motivation</vt:lpstr>
      <vt:lpstr>Trojan Attack on BB84 - Summary</vt:lpstr>
      <vt:lpstr>Trojan Attack on BB84 - Modelling</vt:lpstr>
      <vt:lpstr>Trojan Attack on BB84 - Limitation</vt:lpstr>
      <vt:lpstr>Future Plan</vt:lpstr>
      <vt:lpstr>People and Conferences to follow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 Emad Uddin Shubha</dc:creator>
  <cp:lastModifiedBy>Syed Emad Uddin Shubha</cp:lastModifiedBy>
  <cp:revision>4</cp:revision>
  <dcterms:created xsi:type="dcterms:W3CDTF">2025-04-29T09:22:13Z</dcterms:created>
  <dcterms:modified xsi:type="dcterms:W3CDTF">2025-04-29T19:48:58Z</dcterms:modified>
</cp:coreProperties>
</file>