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1877" r:id="rId4"/>
    <p:sldId id="1878" r:id="rId5"/>
    <p:sldId id="1879" r:id="rId6"/>
    <p:sldId id="1880" r:id="rId7"/>
    <p:sldId id="1881" r:id="rId8"/>
    <p:sldId id="1882" r:id="rId9"/>
    <p:sldId id="1883" r:id="rId10"/>
    <p:sldId id="1884" r:id="rId11"/>
    <p:sldId id="1885" r:id="rId12"/>
    <p:sldId id="1892" r:id="rId13"/>
    <p:sldId id="1886" r:id="rId14"/>
    <p:sldId id="1887" r:id="rId15"/>
    <p:sldId id="1888" r:id="rId16"/>
    <p:sldId id="1890" r:id="rId17"/>
    <p:sldId id="1889" r:id="rId18"/>
    <p:sldId id="1891" r:id="rId19"/>
    <p:sldId id="1893" r:id="rId20"/>
    <p:sldId id="1894" r:id="rId21"/>
    <p:sldId id="1895" r:id="rId22"/>
    <p:sldId id="18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300" autoAdjust="0"/>
    <p:restoredTop sz="90462" autoAdjust="0"/>
  </p:normalViewPr>
  <p:slideViewPr>
    <p:cSldViewPr snapToGrid="0">
      <p:cViewPr varScale="1">
        <p:scale>
          <a:sx n="56" d="100"/>
          <a:sy n="56" d="100"/>
        </p:scale>
        <p:origin x="48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08-Apr-25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120" y="1281953"/>
            <a:ext cx="9058268" cy="2984308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tx2"/>
                </a:solidFill>
                <a:latin typeface="Arial"/>
                <a:cs typeface="Arial"/>
              </a:rPr>
              <a:t>Stealthy SWAPs </a:t>
            </a:r>
            <a:br>
              <a:rPr lang="en-US" sz="4900" dirty="0">
                <a:latin typeface="Arial"/>
                <a:cs typeface="Arial"/>
              </a:rPr>
            </a:br>
            <a:r>
              <a:rPr lang="en-US" sz="4900" dirty="0">
                <a:latin typeface="Arial"/>
                <a:cs typeface="Arial"/>
              </a:rPr>
              <a:t>Adversarial SWAP Injection in</a:t>
            </a:r>
            <a:br>
              <a:rPr lang="en-US" sz="4900" dirty="0">
                <a:latin typeface="Arial"/>
                <a:cs typeface="Arial"/>
              </a:rPr>
            </a:br>
            <a:r>
              <a:rPr lang="en-US" sz="4900" dirty="0">
                <a:latin typeface="Arial"/>
                <a:cs typeface="Arial"/>
              </a:rPr>
              <a:t>Multi-Tenant Quantum Computing</a:t>
            </a:r>
            <a:br>
              <a:rPr lang="en-US" sz="4800" dirty="0">
                <a:latin typeface="Arial"/>
                <a:cs typeface="Arial"/>
              </a:rPr>
            </a:br>
            <a:br>
              <a:rPr lang="en-US" sz="3600" dirty="0">
                <a:latin typeface="Arial"/>
                <a:cs typeface="Arial"/>
              </a:rPr>
            </a:br>
            <a:r>
              <a:rPr lang="en-US" sz="3100" dirty="0">
                <a:solidFill>
                  <a:schemeClr val="tx1"/>
                </a:solidFill>
                <a:latin typeface="Arial"/>
                <a:cs typeface="Arial"/>
              </a:rPr>
              <a:t>Suryansh Upadhyay, Swaroop Ghosh</a:t>
            </a:r>
            <a:br>
              <a:rPr lang="en-US" sz="3100" dirty="0">
                <a:latin typeface="Arial"/>
                <a:cs typeface="Arial"/>
              </a:rPr>
            </a:br>
            <a:r>
              <a:rPr lang="en-US" sz="2800" dirty="0">
                <a:solidFill>
                  <a:schemeClr val="accent5"/>
                </a:solidFill>
                <a:latin typeface="Arial"/>
                <a:cs typeface="Arial"/>
              </a:rPr>
              <a:t>Pennsylvania State University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3570" y="4758822"/>
            <a:ext cx="9144000" cy="2387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D6A300"/>
                </a:solidFill>
              </a:rPr>
              <a:t>Presented By, 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Syed Emad Uddin Shubha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CS Grad Student, LSU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19E4AC2F-2B8D-A985-145D-30BEDF03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4" y="206247"/>
            <a:ext cx="1722707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C29-C5B1-92C6-8315-BEF80FFA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a Malicious User Trick the Scheduler?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5D8B-DCE8-9807-C857-95744FCB4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Can users degrade others' programs without touching their code? Yes!</a:t>
            </a:r>
          </a:p>
          <a:p>
            <a:pPr marL="0" indent="0" algn="ctr">
              <a:buNone/>
            </a:pPr>
            <a:endParaRPr lang="en-US" sz="1050" b="1" dirty="0"/>
          </a:p>
          <a:p>
            <a:r>
              <a:rPr lang="en-US" dirty="0"/>
              <a:t>Assumptions:</a:t>
            </a:r>
          </a:p>
          <a:p>
            <a:pPr marL="0" indent="0">
              <a:buNone/>
            </a:pPr>
            <a:r>
              <a:rPr lang="en-US" dirty="0"/>
              <a:t>Multi-tenant cloud (like IBM Q)</a:t>
            </a:r>
          </a:p>
          <a:p>
            <a:pPr marL="0" indent="0">
              <a:buNone/>
            </a:pPr>
            <a:r>
              <a:rPr lang="en-US" dirty="0"/>
              <a:t>One or more honest users</a:t>
            </a:r>
          </a:p>
          <a:p>
            <a:pPr marL="0" indent="0">
              <a:buNone/>
            </a:pPr>
            <a:r>
              <a:rPr lang="en-US" dirty="0"/>
              <a:t>One adversarial user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Adversary Strategy:</a:t>
            </a:r>
          </a:p>
          <a:p>
            <a:pPr marL="0" indent="0">
              <a:buNone/>
            </a:pPr>
            <a:r>
              <a:rPr lang="en-US" dirty="0"/>
              <a:t>Submit small, fake jobs occupying high-quality qubits, just to disrupt optimal allocation for the victim.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2E4A5-F429-0250-4FBA-5B1803BB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8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B2FB-DB0A-C6D3-C269-AF6BC905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65FE-A985-FD6A-02FE-81E223762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Adversary Capabilities:</a:t>
            </a:r>
          </a:p>
          <a:p>
            <a:r>
              <a:rPr lang="en-US" dirty="0"/>
              <a:t>Cannot modify other users' code</a:t>
            </a:r>
          </a:p>
          <a:p>
            <a:r>
              <a:rPr lang="en-US" dirty="0"/>
              <a:t>Can see device calibration (connectivity, error rates)</a:t>
            </a:r>
          </a:p>
          <a:p>
            <a:r>
              <a:rPr lang="en-US" dirty="0"/>
              <a:t>Submit jobs strategically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Scheduler trusts user jobs and assigns qubits based on:</a:t>
            </a:r>
          </a:p>
          <a:p>
            <a:pPr marL="0" indent="0">
              <a:buNone/>
            </a:pPr>
            <a:r>
              <a:rPr lang="en-US" dirty="0"/>
              <a:t>Availability, Error rates, Fairness (e.g., FIFO or priority)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4E374-5844-5F1E-3288-7D8DCDC1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2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C1E9-DC4A-A499-0E1A-F8252578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Tricking the Scheduler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B2229-0EAA-D135-2265-FF1ECA75E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quantum hardware doesn't have all-to-all qubit connectivity. The compiler maps your circuit to hardware.</a:t>
            </a:r>
          </a:p>
          <a:p>
            <a:r>
              <a:rPr lang="en-US" dirty="0"/>
              <a:t>If two logical qubits aren’t directly connected → SWAPs are inserted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Without attack:</a:t>
            </a:r>
          </a:p>
          <a:p>
            <a:pPr marL="0" indent="0">
              <a:buNone/>
            </a:pPr>
            <a:r>
              <a:rPr lang="en-US" dirty="0"/>
              <a:t>  Q0 — Q1 — Q2 — Q3</a:t>
            </a:r>
          </a:p>
          <a:p>
            <a:pPr marL="0" indent="0">
              <a:buNone/>
            </a:pPr>
            <a:r>
              <a:rPr lang="en-US" dirty="0"/>
              <a:t>   |                               |</a:t>
            </a:r>
          </a:p>
          <a:p>
            <a:pPr marL="0" indent="0">
              <a:buNone/>
            </a:pPr>
            <a:r>
              <a:rPr lang="en-US" dirty="0"/>
              <a:t>  Victim uses Q1—Q2 → low SWAP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With attack:</a:t>
            </a:r>
          </a:p>
          <a:p>
            <a:pPr marL="0" indent="0">
              <a:buNone/>
            </a:pPr>
            <a:r>
              <a:rPr lang="en-US" dirty="0"/>
              <a:t>  Attacker blocks Q1, forces victim to Q0—Q3</a:t>
            </a:r>
          </a:p>
          <a:p>
            <a:pPr marL="0" indent="0">
              <a:buNone/>
            </a:pPr>
            <a:r>
              <a:rPr lang="en-US" dirty="0"/>
              <a:t>  → Extra SWAPs needed → more error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758AB-2F17-8F17-B418-5A28114D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493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299A-FC8A-35BA-9927-B20E48FE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72C49-7DF7-88CB-F2E8-7D873249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2050" name="Picture 2" descr="Circuit representation of the SWAP gate showing its equivalence to... |  Download Scientific Diagram">
            <a:extLst>
              <a:ext uri="{FF2B5EF4-FFF2-40B4-BE49-F238E27FC236}">
                <a16:creationId xmlns:a16="http://schemas.microsoft.com/office/drawing/2014/main" id="{3D8D2D5E-EE2F-0EDA-31A0-FC55DC5645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293" y="1515126"/>
            <a:ext cx="5690193" cy="253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13EF4B-7FA1-25BE-45C2-D8400B01B602}"/>
              </a:ext>
            </a:extLst>
          </p:cNvPr>
          <p:cNvSpPr txBox="1"/>
          <p:nvPr/>
        </p:nvSpPr>
        <p:spPr>
          <a:xfrm>
            <a:off x="996287" y="4749421"/>
            <a:ext cx="10508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 SWAP requires 3 CNOT: increases gate count, circuit depth, and error rate.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Forcing to increase more SWAP can degrade fidelity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413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C5A8-D894-2438-781E-4D7D6B4B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SWAP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46EE-F610-0BE4-9428-B9CD18CE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 often follow "first-come, first-serve" or priority-based allocation.</a:t>
            </a:r>
          </a:p>
          <a:p>
            <a:pPr marL="0" indent="0" algn="ctr">
              <a:buNone/>
            </a:pPr>
            <a:r>
              <a:rPr lang="en-US" dirty="0"/>
              <a:t>Q0 — Q1 — Q2 — Q3</a:t>
            </a:r>
          </a:p>
          <a:p>
            <a:r>
              <a:rPr lang="en-US" dirty="0"/>
              <a:t>Attacker submits a fake job: Low number of qubits, Few gates, Looks harmless</a:t>
            </a:r>
          </a:p>
          <a:p>
            <a:endParaRPr lang="en-US" dirty="0"/>
          </a:p>
          <a:p>
            <a:r>
              <a:rPr lang="en-US" dirty="0"/>
              <a:t>Scheduler assigns good qubits (Q1–Q2) to attacker’s job</a:t>
            </a:r>
          </a:p>
          <a:p>
            <a:pPr marL="0" indent="0">
              <a:buNone/>
            </a:pPr>
            <a:r>
              <a:rPr lang="en-US" dirty="0"/>
              <a:t>→ Because it sees available, low-error, high-connectivity qubits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Victim’s job arrives later, Needs 2 or more qubits</a:t>
            </a:r>
          </a:p>
          <a:p>
            <a:r>
              <a:rPr lang="en-US" dirty="0"/>
              <a:t>Now Q1 and Q2 are occupied. </a:t>
            </a:r>
          </a:p>
          <a:p>
            <a:r>
              <a:rPr lang="en-US" dirty="0"/>
              <a:t>Scheduler maps them to Q0–Q3, which are less connected or farther apart: Extra SWAPs &gt; More CNOTs &gt; Worse Fidelity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8EE8B-40E3-4457-3C62-82D41FD8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7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E167-FA44-3B2D-E443-FB32ABC0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Qubit Quality Metric (Q)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19555E-ABD5-5154-BB49-C29770A834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/>
              </a:p>
              <a:p>
                <a:r>
                  <a:rPr lang="en-US" dirty="0"/>
                  <a:t>DC: Direct connectivity (how many neighbors the qubit has)</a:t>
                </a:r>
              </a:p>
              <a:p>
                <a:r>
                  <a:rPr lang="en-US" dirty="0"/>
                  <a:t>CE: Connectivity error (CNOT errors)</a:t>
                </a:r>
              </a:p>
              <a:p>
                <a:r>
                  <a:rPr lang="en-US" dirty="0"/>
                  <a:t>RE: Readout error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weights for the metrics (set empirically)</a:t>
                </a:r>
              </a:p>
              <a:p>
                <a:endParaRPr lang="en-US" dirty="0"/>
              </a:p>
              <a:p>
                <a:r>
                  <a:rPr lang="en-US" dirty="0"/>
                  <a:t>Lower Q = higher-quality qubit</a:t>
                </a:r>
              </a:p>
              <a:p>
                <a:pPr marL="0" indent="0">
                  <a:buNone/>
                </a:pPr>
                <a:r>
                  <a:rPr lang="en-US" dirty="0"/>
                  <a:t>(Well-connected, low CNOT error, low readout error)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19555E-ABD5-5154-BB49-C29770A834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1A1D9-8242-3355-85F7-ACA9EA67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78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E7FF-584F-69F9-9025-94DC7D53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attacker choose qubits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61C047-D9D5-007A-DB3A-3EBC0B611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470"/>
          <a:stretch/>
        </p:blipFill>
        <p:spPr>
          <a:xfrm>
            <a:off x="2513313" y="912812"/>
            <a:ext cx="6262197" cy="368841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1CA56-A740-FEF8-A142-1AD07483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59A7E-9893-3DE1-4DA3-12989C3BA84D}"/>
              </a:ext>
            </a:extLst>
          </p:cNvPr>
          <p:cNvSpPr txBox="1"/>
          <p:nvPr/>
        </p:nvSpPr>
        <p:spPr>
          <a:xfrm>
            <a:off x="2185766" y="4734291"/>
            <a:ext cx="837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lower the Q, the more likely it will be targeted by an adversary</a:t>
            </a:r>
          </a:p>
        </p:txBody>
      </p:sp>
    </p:spTree>
    <p:extLst>
      <p:ext uri="{BB962C8B-B14F-4D97-AF65-F5344CB8AC3E}">
        <p14:creationId xmlns:p14="http://schemas.microsoft.com/office/powerpoint/2010/main" val="423174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EE78-0AD2-2389-89E7-4CC98B9D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Overhead Impact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FE82B6-5917-267E-A7CA-53583D390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429" t="2654" r="3059"/>
          <a:stretch/>
        </p:blipFill>
        <p:spPr>
          <a:xfrm>
            <a:off x="5766974" y="912812"/>
            <a:ext cx="5882185" cy="51741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37062-9227-E589-C25E-49CA09B1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48DCD-BBE2-2879-7D21-24CDD4B5C7B8}"/>
              </a:ext>
            </a:extLst>
          </p:cNvPr>
          <p:cNvSpPr txBox="1"/>
          <p:nvPr/>
        </p:nvSpPr>
        <p:spPr>
          <a:xfrm>
            <a:off x="542840" y="957233"/>
            <a:ext cx="50577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Performance comparison of 100 different 6-qubit programs in five different scenarios of qubit allocation on hardware (fake </a:t>
            </a:r>
            <a:r>
              <a:rPr lang="en-US" sz="2400" dirty="0" err="1"/>
              <a:t>singapore</a:t>
            </a:r>
            <a:r>
              <a:rPr lang="en-US" sz="2400" dirty="0"/>
              <a:t>[20 qubit]).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SWAP overhead (% increase in CNOT gates) and absolute number of additional SWAPs added, for each configuration compared to config. 5 (baseline)</a:t>
            </a:r>
          </a:p>
          <a:p>
            <a:pPr algn="just"/>
            <a:endParaRPr lang="en-US" dirty="0"/>
          </a:p>
          <a:p>
            <a:pPr algn="just"/>
            <a:r>
              <a:rPr lang="en-US" sz="2400" dirty="0"/>
              <a:t>victim circuit compiled after attacker reserves optimal qubits (config 5)</a:t>
            </a:r>
          </a:p>
        </p:txBody>
      </p:sp>
    </p:spTree>
    <p:extLst>
      <p:ext uri="{BB962C8B-B14F-4D97-AF65-F5344CB8AC3E}">
        <p14:creationId xmlns:p14="http://schemas.microsoft.com/office/powerpoint/2010/main" val="3952566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7D9D-E2DB-D535-D43E-9750D16F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Strategy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05991-5DD7-A930-9601-61E733F30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Proposes a machine learning–based anomaly detection approach.</a:t>
            </a:r>
          </a:p>
          <a:p>
            <a:r>
              <a:rPr lang="en-US" dirty="0"/>
              <a:t>One-Class SVM Classifier: </a:t>
            </a:r>
          </a:p>
          <a:p>
            <a:pPr marL="0" indent="0">
              <a:buNone/>
            </a:pPr>
            <a:r>
              <a:rPr lang="en-US" dirty="0"/>
              <a:t>A lightweight, unsupervised detector trained on honest user behavior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flags jobs that:</a:t>
            </a:r>
          </a:p>
          <a:p>
            <a:r>
              <a:rPr lang="en-US" dirty="0"/>
              <a:t>Request central qubits repeatedly</a:t>
            </a:r>
          </a:p>
          <a:p>
            <a:r>
              <a:rPr lang="en-US" dirty="0"/>
              <a:t>Have low gate count (suspiciously small jobs)</a:t>
            </a:r>
          </a:p>
          <a:p>
            <a:r>
              <a:rPr lang="en-US" dirty="0"/>
              <a:t>Are frequent and bursty</a:t>
            </a:r>
          </a:p>
          <a:p>
            <a:r>
              <a:rPr lang="en-US" dirty="0"/>
              <a:t>Appear to serve no computational purpose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5204A-7097-D6DB-3F8E-F876DC2F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60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DECC-3512-9688-AFDE-BC1BFEAF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5D3B-8257-738F-3CB0-4D2AF46E7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Input Features for Classifiers</a:t>
            </a:r>
          </a:p>
          <a:p>
            <a:r>
              <a:rPr lang="en-US" dirty="0"/>
              <a:t>Qubit Location Score→ How close the requested qubits are to the chip center</a:t>
            </a:r>
          </a:p>
          <a:p>
            <a:r>
              <a:rPr lang="en-US" dirty="0"/>
              <a:t>Gate Count→ Small, simple jobs raise suspicion</a:t>
            </a:r>
          </a:p>
          <a:p>
            <a:r>
              <a:rPr lang="en-US" dirty="0"/>
              <a:t>Job Submission Frequency→ High-frequency short jobs are suspicious</a:t>
            </a:r>
          </a:p>
          <a:p>
            <a:r>
              <a:rPr lang="en-US" dirty="0"/>
              <a:t>Temporal Features→ Time of submission, concurrency with other jobs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Evaluation Result:</a:t>
            </a:r>
          </a:p>
          <a:p>
            <a:r>
              <a:rPr lang="en-US" dirty="0"/>
              <a:t>Classifier achieves 95–99% precision</a:t>
            </a:r>
          </a:p>
          <a:p>
            <a:r>
              <a:rPr lang="en-US" dirty="0"/>
              <a:t>Low false positive rate</a:t>
            </a:r>
          </a:p>
          <a:p>
            <a:r>
              <a:rPr lang="en-US" dirty="0"/>
              <a:t>Can be deployed lightweight, real-time, and without disrupting users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5E452-C13F-1FC8-E2BE-00B173065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6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356E-DBD9-3634-436D-4235D49F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Paper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43EFA3-CBF0-04D5-1797-9EB7F0A93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381" r="12387" b="11717"/>
          <a:stretch/>
        </p:blipFill>
        <p:spPr>
          <a:xfrm>
            <a:off x="2594310" y="1213250"/>
            <a:ext cx="7003377" cy="32975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BF603-C97C-9B40-2858-F8DC6CAA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F72BFF-9374-5212-FCFC-CB1A91431E7C}"/>
              </a:ext>
            </a:extLst>
          </p:cNvPr>
          <p:cNvSpPr txBox="1"/>
          <p:nvPr/>
        </p:nvSpPr>
        <p:spPr>
          <a:xfrm>
            <a:off x="1573304" y="4817796"/>
            <a:ext cx="904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Assumed single tenant computing</a:t>
            </a:r>
          </a:p>
        </p:txBody>
      </p:sp>
    </p:spTree>
    <p:extLst>
      <p:ext uri="{BB962C8B-B14F-4D97-AF65-F5344CB8AC3E}">
        <p14:creationId xmlns:p14="http://schemas.microsoft.com/office/powerpoint/2010/main" val="222006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49FD-12C8-EC52-2438-2D895BA0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D08D-9D08-487D-7FBC-B86D3D0F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First study to show compiler-level attack in quantum multi-tenant systems</a:t>
            </a:r>
          </a:p>
          <a:p>
            <a:endParaRPr lang="en-US" dirty="0"/>
          </a:p>
          <a:p>
            <a:r>
              <a:rPr lang="en-US" dirty="0"/>
              <a:t>Introduced the Stealthy SWAP Injection attack: Exploits scheduler behavior, Forces compiler to insert more SWAPs → higher error</a:t>
            </a:r>
          </a:p>
          <a:p>
            <a:endParaRPr lang="en-US" dirty="0"/>
          </a:p>
          <a:p>
            <a:r>
              <a:rPr lang="en-US" dirty="0"/>
              <a:t>Demonstrated attack on real IBM devices</a:t>
            </a:r>
          </a:p>
          <a:p>
            <a:endParaRPr lang="en-US" dirty="0"/>
          </a:p>
          <a:p>
            <a:r>
              <a:rPr lang="en-US" dirty="0"/>
              <a:t>Proposed a lightweight anomaly detector using One-Class SVM to catch malicious jobs.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DF3BB-9550-D832-E19F-63AF15959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86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DF5D-C89D-ECB3-6275-0BBBA2FA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2FB2-6B87-805A-548D-ADCB039A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attack depends on predictable scheduling (e.g., first-come, first-served). Randomness, dynamic allocation can weaken this attack.</a:t>
            </a:r>
          </a:p>
          <a:p>
            <a:endParaRPr lang="en-US" sz="1050" dirty="0"/>
          </a:p>
          <a:p>
            <a:r>
              <a:rPr lang="en-US" dirty="0"/>
              <a:t>The paper tests only static attack strategies (e.g., fixed fake jobs, fixed qubit blocks). It doesn’t explore how an adaptive attacker could evolve based on detection or scheduling delays.</a:t>
            </a:r>
          </a:p>
          <a:p>
            <a:endParaRPr lang="en-US" sz="900" dirty="0"/>
          </a:p>
          <a:p>
            <a:r>
              <a:rPr lang="en-US" dirty="0"/>
              <a:t>Only One-Class SVM is explored as a defense.</a:t>
            </a:r>
            <a:endParaRPr lang="en-US" sz="7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we frame this as a game-theoretic problem between scheduler &amp; attacker?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b="1" dirty="0"/>
              <a:t>Thank you!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88DF5-A710-90B7-B450-27A8F549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4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A2B78-4825-1DCF-23E5-B6A819EE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Multi-Tenant Computing (MTC)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6E8345-39D2-DC66-61D1-7354F8A75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781" y="1147069"/>
            <a:ext cx="4963218" cy="123842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12FE7-F4AD-E055-C311-B00D5C87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FA1E9-A8B8-D68E-4D04-95E8D755FE9E}"/>
              </a:ext>
            </a:extLst>
          </p:cNvPr>
          <p:cNvSpPr txBox="1"/>
          <p:nvPr/>
        </p:nvSpPr>
        <p:spPr>
          <a:xfrm>
            <a:off x="542840" y="2474258"/>
            <a:ext cx="111063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A four-qubit circuit is executed on a 10-qubit device. The hardware throughput is 40%. </a:t>
            </a:r>
          </a:p>
          <a:p>
            <a:pPr marL="342900" indent="-342900">
              <a:buAutoNum type="alphaLcParenBoth"/>
            </a:pPr>
            <a:r>
              <a:rPr lang="en-US" dirty="0"/>
              <a:t>Two four-qubit circuits are executed on the same device in parallel. The hardware throughput becomes 80%.</a:t>
            </a:r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342900" indent="-342900">
              <a:buAutoNum type="alphaLcParenBoth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should we allocate qubits to multiple circuits?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two circuits run in parallel safely?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schedulers decide qubit allocation?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 malicious user trick the scheduler?</a:t>
            </a:r>
          </a:p>
        </p:txBody>
      </p:sp>
    </p:spTree>
    <p:extLst>
      <p:ext uri="{BB962C8B-B14F-4D97-AF65-F5344CB8AC3E}">
        <p14:creationId xmlns:p14="http://schemas.microsoft.com/office/powerpoint/2010/main" val="116632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A7EA-2CB1-B12E-112F-A43D2E14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allocate qubits to multiple circuits?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A57A98-F08A-8FF4-56B3-CF046ACDA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790" t="10051" r="3137"/>
          <a:stretch/>
        </p:blipFill>
        <p:spPr>
          <a:xfrm>
            <a:off x="2203318" y="1120589"/>
            <a:ext cx="7981635" cy="21873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E039F-328F-5696-F531-4AD867DF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4C7FD-246C-D419-2188-8F3D8FCF08E1}"/>
              </a:ext>
            </a:extLst>
          </p:cNvPr>
          <p:cNvSpPr txBox="1"/>
          <p:nvPr/>
        </p:nvSpPr>
        <p:spPr>
          <a:xfrm>
            <a:off x="663388" y="3550025"/>
            <a:ext cx="1098577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QuMC framework </a:t>
            </a:r>
          </a:p>
          <a:p>
            <a:pPr algn="ctr"/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The parallelism manager decides whether to execute circuits simultaneously or independently. </a:t>
            </a:r>
          </a:p>
          <a:p>
            <a:endParaRPr lang="en-US" sz="1000" dirty="0"/>
          </a:p>
          <a:p>
            <a:pPr marL="285750" indent="-285750">
              <a:buFontTx/>
              <a:buChar char="-"/>
            </a:pPr>
            <a:r>
              <a:rPr lang="en-US" dirty="0"/>
              <a:t>For simultaneous executions, it works with the hardware-aware multi-programming compiler to select an optimal number of shared workloads to be executed in parallel. </a:t>
            </a:r>
          </a:p>
          <a:p>
            <a:pPr marL="285750" indent="-285750">
              <a:buFontTx/>
              <a:buChar char="-"/>
            </a:pPr>
            <a:endParaRPr lang="en-US" sz="800" dirty="0"/>
          </a:p>
          <a:p>
            <a:pPr marL="285750" indent="-285750">
              <a:buFontTx/>
              <a:buChar char="-"/>
            </a:pPr>
            <a:r>
              <a:rPr lang="en-US" dirty="0"/>
              <a:t>These circuits are allocated to reliable partitions and then passed to the scheduler. It makes all the circuits</a:t>
            </a:r>
          </a:p>
          <a:p>
            <a:r>
              <a:rPr lang="en-US" dirty="0"/>
              <a:t>       executable on the quantum hardware and we can obtain the results of the output circuits.</a:t>
            </a:r>
          </a:p>
        </p:txBody>
      </p:sp>
    </p:spTree>
    <p:extLst>
      <p:ext uri="{BB962C8B-B14F-4D97-AF65-F5344CB8AC3E}">
        <p14:creationId xmlns:p14="http://schemas.microsoft.com/office/powerpoint/2010/main" val="9743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2B43-30EC-506E-C31E-54728365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two circuits run in parallel safely?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327894-D655-B30B-740E-1C49961F2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Can two circuits be safely executed in parallel without interfering with each other? – No! Due to cross talk!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Consider a 2 Qubit chip: Q₀ — Q₁ </a:t>
                </a:r>
              </a:p>
              <a:p>
                <a:pPr marL="0" indent="0">
                  <a:buNone/>
                </a:pPr>
                <a:r>
                  <a:rPr lang="en-US" sz="2800" dirty="0"/>
                  <a:t>single qubit gate error = 1%, CNOT error = 2%</a:t>
                </a:r>
              </a:p>
              <a:p>
                <a:pPr marL="0" indent="0">
                  <a:buNone/>
                </a:pPr>
                <a:r>
                  <a:rPr lang="en-US" sz="2800" dirty="0"/>
                  <a:t>We want to run two circuits in parallel.</a:t>
                </a:r>
              </a:p>
              <a:p>
                <a:pPr marL="0" indent="0">
                  <a:buNone/>
                </a:pPr>
                <a:r>
                  <a:rPr lang="en-US" sz="2800" dirty="0"/>
                  <a:t>CKT 1: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CKT 2: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Experimental result will be more than 2%. Why?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327894-D655-B30B-740E-1C49961F2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8" t="-2171" r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FBEE4-CFC7-B6B1-40D5-0223A7E3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7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C3F4-50D5-3F7F-E533-E5BB3DC9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observed error &gt; 2%?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B0E94-639F-82D5-0FD6-03BBC1EBF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sz="2400" dirty="0"/>
                  <a:t>H-Q₀ — Q₁-X</a:t>
                </a:r>
              </a:p>
              <a:p>
                <a:pPr marL="0" indent="0">
                  <a:buNone/>
                </a:pPr>
                <a:r>
                  <a:rPr lang="en-US" dirty="0"/>
                  <a:t>We expect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0.99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≈98%</m:t>
                    </m:r>
                  </m:oMath>
                </a14:m>
                <a:r>
                  <a:rPr lang="en-US" sz="2400" dirty="0"/>
                  <a:t> probability. But say we got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95%</m:t>
                    </m:r>
                  </m:oMath>
                </a14:m>
                <a:r>
                  <a:rPr lang="en-US" sz="2400" dirty="0"/>
                  <a:t>, why?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dirty="0"/>
                  <a:t>Hamiltonian can be given by ising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phase of qubits can affect each other due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term: ZZ coupling!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2%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𝑔𝑎𝑡𝑒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%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𝑐𝑟𝑜𝑠𝑠𝑡𝑎𝑙𝑘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/>
              </a:p>
              <a:p>
                <a:r>
                  <a:rPr lang="en-US" dirty="0"/>
                  <a:t>So even simple, non-entangling gates on neighboring qubits can interfere — due to residual coupling, shared control lines, or classical crosstalk.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B0E94-639F-82D5-0FD6-03BBC1EBF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 t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3C4D6-B9DC-D525-D079-765D53C8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4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D545-A649-6B2D-516F-AB323E8D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Qubits, More Problems?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E1FCA-7911-65D1-CC97-DA69DA7AD4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4-qubit chip: Q₀ — Q₁ — Q₂ — Q₃</a:t>
                </a:r>
              </a:p>
              <a:p>
                <a:r>
                  <a:rPr lang="en-US" dirty="0"/>
                  <a:t>Let’s define:</a:t>
                </a:r>
              </a:p>
              <a:p>
                <a:pPr marL="0" indent="0">
                  <a:buNone/>
                </a:pPr>
                <a:r>
                  <a:rPr lang="en-US" dirty="0"/>
                  <a:t>Single-qubit error: 1%, CNOT error: 2%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say we run two circuits:</a:t>
                </a:r>
              </a:p>
              <a:p>
                <a:pPr marL="0" indent="0">
                  <a:buNone/>
                </a:pPr>
                <a:r>
                  <a:rPr lang="en-US" dirty="0"/>
                  <a:t>Circuit 1: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​, runs 𝐶𝑋</a:t>
                </a:r>
              </a:p>
              <a:p>
                <a:pPr marL="0" indent="0">
                  <a:buNone/>
                </a:pPr>
                <a:r>
                  <a:rPr lang="en-US" dirty="0"/>
                  <a:t>Circuit 2: runs H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Circuit 2 can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0E1FCA-7911-65D1-CC97-DA69DA7AD4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 t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6CFCB-DB71-E6DE-8762-AAA075D71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3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CFCE-09D2-7DA4-7D9C-E6623926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Qubits, More Problems?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ECBE0-3D61-52F9-1C2A-A0B66ACB6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Say, circuit 2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Circuit 2 will have 1% (gate) + ∼2% (crosstalk) = ~3%</a:t>
                </a:r>
              </a:p>
              <a:p>
                <a:r>
                  <a:rPr lang="en-US" dirty="0"/>
                  <a:t>Circuit 1 will have ~2% error because 2 hops!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Say, circuit 2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Circuit 2 will have 1% (gate) + ∼3% (crosstalk) = ~4%</a:t>
                </a:r>
              </a:p>
              <a:p>
                <a:r>
                  <a:rPr lang="en-US" dirty="0"/>
                  <a:t>Circuit 1 will have 2% (gate) + ∼1% (crosstalk) = ~3%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ECBE0-3D61-52F9-1C2A-A0B66ACB6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7748F-81C4-1721-B8E9-61F66C55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4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4FED-FDAE-AFBB-4372-AF29B0523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schedulers decide qubit allocation?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0B51-CFD6-0B59-AE10-3AF9367BC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Detects cross talk using Simultaneous Randomized Benchmarking (SRB) to detect crosstalk between qubit pairs.</a:t>
            </a:r>
          </a:p>
          <a:p>
            <a:endParaRPr lang="en-US" dirty="0"/>
          </a:p>
          <a:p>
            <a:r>
              <a:rPr lang="en-US" dirty="0"/>
              <a:t>Use GSP (Greedy Subgraph Partitioning) or QHSP (Qubit Fidelity Degree-based Heuristic) algorithm for efficient partitioning. They considers:</a:t>
            </a:r>
          </a:p>
          <a:p>
            <a:pPr>
              <a:buFontTx/>
              <a:buChar char="-"/>
            </a:pPr>
            <a:r>
              <a:rPr lang="en-US" dirty="0"/>
              <a:t>Hardware topology (Connectivity)</a:t>
            </a:r>
          </a:p>
          <a:p>
            <a:pPr>
              <a:buFontTx/>
              <a:buChar char="-"/>
            </a:pPr>
            <a:r>
              <a:rPr lang="en-US" dirty="0"/>
              <a:t>CNOT gate errors </a:t>
            </a:r>
          </a:p>
          <a:p>
            <a:pPr>
              <a:buFontTx/>
              <a:buChar char="-"/>
            </a:pPr>
            <a:r>
              <a:rPr lang="en-US" dirty="0"/>
              <a:t>Readout error rates</a:t>
            </a:r>
          </a:p>
          <a:p>
            <a:pPr>
              <a:buFontTx/>
              <a:buChar char="-"/>
            </a:pPr>
            <a:r>
              <a:rPr lang="en-US" dirty="0"/>
              <a:t>Crosstalk information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*GSP/QHSP tries to avoid assigning circuits to qubits with high readout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4185F-53BE-A16C-B366-13DCB90E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8307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</TotalTime>
  <Words>1424</Words>
  <Application>Microsoft Office PowerPoint</Application>
  <PresentationFormat>Widescreen</PresentationFormat>
  <Paragraphs>199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Cambria Math</vt:lpstr>
      <vt:lpstr>Georgia</vt:lpstr>
      <vt:lpstr>Georgia Pro</vt:lpstr>
      <vt:lpstr>Gill Sans</vt:lpstr>
      <vt:lpstr>Office Theme</vt:lpstr>
      <vt:lpstr>1_Custom Design</vt:lpstr>
      <vt:lpstr>Stealthy SWAPs  Adversarial SWAP Injection in Multi-Tenant Quantum Computing  Suryansh Upadhyay, Swaroop Ghosh Pennsylvania State University</vt:lpstr>
      <vt:lpstr>Previous Paper</vt:lpstr>
      <vt:lpstr>Multi-Tenant Computing (MTC)</vt:lpstr>
      <vt:lpstr>How to allocate qubits to multiple circuits?</vt:lpstr>
      <vt:lpstr>Can two circuits run in parallel safely?</vt:lpstr>
      <vt:lpstr>Why is observed error &gt; 2%?</vt:lpstr>
      <vt:lpstr>More Qubits, More Problems? (1)</vt:lpstr>
      <vt:lpstr>More Qubits, More Problems? (2)</vt:lpstr>
      <vt:lpstr>How do schedulers decide qubit allocation?</vt:lpstr>
      <vt:lpstr>How Can a Malicious User Trick the Scheduler?</vt:lpstr>
      <vt:lpstr>Threat Model</vt:lpstr>
      <vt:lpstr>Tricking the Scheduler </vt:lpstr>
      <vt:lpstr>Swap Gate</vt:lpstr>
      <vt:lpstr>Adversarial SWAP Injection</vt:lpstr>
      <vt:lpstr>Qubit Quality Metric (Q)</vt:lpstr>
      <vt:lpstr>How attacker choose qubits</vt:lpstr>
      <vt:lpstr>SWAP Overhead Impact</vt:lpstr>
      <vt:lpstr>Defense Strategy </vt:lpstr>
      <vt:lpstr>Training and Result</vt:lpstr>
      <vt:lpstr>Summary </vt:lpstr>
      <vt:lpstr>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lastModifiedBy>Syed Emad Uddin Shubha</cp:lastModifiedBy>
  <cp:revision>245</cp:revision>
  <dcterms:created xsi:type="dcterms:W3CDTF">2024-11-20T04:21:08Z</dcterms:created>
  <dcterms:modified xsi:type="dcterms:W3CDTF">2025-04-08T13:03:52Z</dcterms:modified>
</cp:coreProperties>
</file>