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1886" r:id="rId4"/>
    <p:sldId id="1878" r:id="rId5"/>
    <p:sldId id="1880" r:id="rId6"/>
    <p:sldId id="1887" r:id="rId7"/>
    <p:sldId id="1883" r:id="rId8"/>
    <p:sldId id="18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A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0462" autoAdjust="0"/>
  </p:normalViewPr>
  <p:slideViewPr>
    <p:cSldViewPr snapToGrid="0">
      <p:cViewPr varScale="1">
        <p:scale>
          <a:sx n="82" d="100"/>
          <a:sy n="82" d="100"/>
        </p:scale>
        <p:origin x="9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775B3-ED76-476A-9905-090772E98060}" type="datetimeFigureOut">
              <a:rPr lang="en-US" smtClean="0"/>
              <a:t>25-Mar-25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A9620-00C7-4630-BD73-1BA7B7516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447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A9620-00C7-4630-BD73-1BA7B7516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0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6E7A4-46AA-57B0-B602-F06F37A51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00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C4313-D19D-0861-EBA3-531C5DC82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5D5EF1-1374-7DC7-9225-2AF1A3F09A2D}"/>
              </a:ext>
            </a:extLst>
          </p:cNvPr>
          <p:cNvSpPr/>
          <p:nvPr userDrawn="1"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D8D3FD-3D40-2678-A90A-B73DEFFF3B7A}"/>
              </a:ext>
            </a:extLst>
          </p:cNvPr>
          <p:cNvSpPr/>
          <p:nvPr userDrawn="1"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15FC1F8-8E40-9F5E-C50B-6A3C93E97D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10" name="Picture 9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4A7EB282-E817-EED6-D113-27711C36CBA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2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11127-BBA8-53A2-5818-35CE2774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C5C3E-4C56-D41D-8C18-253609774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ADE0F-E402-50EE-65CD-E4C87F7CF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791D4C-E686-F079-752D-D1C365AB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310C9-5166-73A6-4326-9232D7D7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03646-DEBE-803C-B21A-7647C9D22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0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2A13F-3405-69E3-0F9E-90DFEB8B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76548-AB6E-C220-B6A7-33528E10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E095-8AD4-ADC8-E3FA-23688097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C54F-1EAE-B699-20D0-76738AC7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EBEA-8CAF-C8F9-28D2-721474DE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88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59AE36-8161-49DF-1C0A-3E08C2FD9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54D036-24F8-2BFE-B4D7-54294A91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CBAB4-070C-95C7-A957-9EBA942C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224A3-F986-6ED8-0B36-95A2F54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A2565-33B5-454C-DC22-CAB5D141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035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81FF3-745F-5466-A3DA-2F2D0FEDB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20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9C2F9B-1F1F-E3E7-E651-E24420997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Google Shape;29;p29">
            <a:extLst>
              <a:ext uri="{FF2B5EF4-FFF2-40B4-BE49-F238E27FC236}">
                <a16:creationId xmlns:a16="http://schemas.microsoft.com/office/drawing/2014/main" id="{3844B85C-E26E-7201-BFC6-B3B76A6BBE3F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C11CB5-4935-4921-19A6-80ED3C5646C2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Google Shape;29;p29">
            <a:extLst>
              <a:ext uri="{FF2B5EF4-FFF2-40B4-BE49-F238E27FC236}">
                <a16:creationId xmlns:a16="http://schemas.microsoft.com/office/drawing/2014/main" id="{EE64C932-26F6-B721-927C-3FFC58E654D7}"/>
              </a:ext>
            </a:extLst>
          </p:cNvPr>
          <p:cNvSpPr txBox="1">
            <a:spLocks/>
          </p:cNvSpPr>
          <p:nvPr userDrawn="1"/>
        </p:nvSpPr>
        <p:spPr>
          <a:xfrm>
            <a:off x="4653899" y="6567393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743139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86398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6BA414E-5C8E-05A4-ECAC-987D099EE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498" y="1101007"/>
            <a:ext cx="11431004" cy="51131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208DA2E-9C4E-5333-02AD-C12F238927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36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9F7A9E4-655F-6A6D-8886-52F286BED963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3BD6DAC8-E708-644B-8429-59ADC2B65C62}"/>
              </a:ext>
            </a:extLst>
          </p:cNvPr>
          <p:cNvSpPr txBox="1">
            <a:spLocks/>
          </p:cNvSpPr>
          <p:nvPr userDrawn="1"/>
        </p:nvSpPr>
        <p:spPr>
          <a:xfrm>
            <a:off x="4693995" y="6586397"/>
            <a:ext cx="2804009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266" b="0" i="0" u="none" strike="noStrike" kern="1200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r>
              <a:rPr lang="en-US"/>
              <a:t>Louisiana State University | Jan 19, 2024 </a:t>
            </a:r>
          </a:p>
        </p:txBody>
      </p:sp>
    </p:spTree>
    <p:extLst>
      <p:ext uri="{BB962C8B-B14F-4D97-AF65-F5344CB8AC3E}">
        <p14:creationId xmlns:p14="http://schemas.microsoft.com/office/powerpoint/2010/main" val="2100476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9;p29">
            <a:extLst>
              <a:ext uri="{FF2B5EF4-FFF2-40B4-BE49-F238E27FC236}">
                <a16:creationId xmlns:a16="http://schemas.microsoft.com/office/drawing/2014/main" id="{13AB7310-6CAC-DF58-6CCA-CBD63557DFA5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0445C-068B-1C32-C5CB-7E4CE33FBF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250" y="0"/>
            <a:ext cx="11397251" cy="793019"/>
          </a:xfrm>
        </p:spPr>
        <p:txBody>
          <a:bodyPr anchor="ctr">
            <a:noAutofit/>
          </a:bodyPr>
          <a:lstStyle>
            <a:lvl1pPr marL="0" indent="0">
              <a:buNone/>
              <a:defRPr sz="4000" b="1">
                <a:solidFill>
                  <a:srgbClr val="0021A5"/>
                </a:solidFill>
                <a:latin typeface="Georgia Pro" panose="02040502050405020303" pitchFamily="18" charset="0"/>
              </a:defRPr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5308C1-9876-6C0E-31FA-C4DEB03BC7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506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1pPr>
            <a:lvl2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2pPr>
            <a:lvl3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3pPr>
            <a:lvl4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4pPr>
            <a:lvl5pPr>
              <a:defRPr>
                <a:latin typeface="Georgia" panose="02040502050405020303" pitchFamily="18" charset="0"/>
                <a:cs typeface="Gautam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BD1B237-7993-4B6B-32A2-87F08CE31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437" y="1098055"/>
            <a:ext cx="5486400" cy="4351338"/>
          </a:xfrm>
        </p:spPr>
        <p:txBody>
          <a:bodyPr/>
          <a:lstStyle>
            <a:lvl1pPr>
              <a:defRPr>
                <a:latin typeface="Georgia" panose="02040502050405020303" pitchFamily="18" charset="0"/>
              </a:defRPr>
            </a:lvl1pPr>
            <a:lvl2pPr>
              <a:defRPr>
                <a:latin typeface="Georgia" panose="02040502050405020303" pitchFamily="18" charset="0"/>
              </a:defRPr>
            </a:lvl2pPr>
            <a:lvl3pPr>
              <a:defRPr>
                <a:latin typeface="Georgia" panose="02040502050405020303" pitchFamily="18" charset="0"/>
              </a:defRPr>
            </a:lvl3pPr>
            <a:lvl4pPr>
              <a:defRPr>
                <a:latin typeface="Georgia" panose="02040502050405020303" pitchFamily="18" charset="0"/>
              </a:defRPr>
            </a:lvl4pPr>
            <a:lvl5pPr>
              <a:defRPr>
                <a:latin typeface="Georgia" panose="02040502050405020303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4FE01C-6E3E-7B08-EE66-B90EA1A1E649}"/>
              </a:ext>
            </a:extLst>
          </p:cNvPr>
          <p:cNvCxnSpPr/>
          <p:nvPr userDrawn="1"/>
        </p:nvCxnSpPr>
        <p:spPr>
          <a:xfrm>
            <a:off x="414250" y="793019"/>
            <a:ext cx="11397251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1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 b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83C3D-BEA5-B523-43AB-6E183A36B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40" y="1120747"/>
            <a:ext cx="11106318" cy="5056216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fld id="{4F9F4FA5-2D54-4A0F-8406-A32420A3A3B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2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EB93-4E3A-4B74-D818-FA1E9854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840" y="136525"/>
            <a:ext cx="11106319" cy="776287"/>
          </a:xfrm>
        </p:spPr>
        <p:txBody>
          <a:bodyPr/>
          <a:lstStyle>
            <a:lvl1pPr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3825-8189-F020-841E-2938C0B9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6990" y="6353476"/>
            <a:ext cx="41148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BE04B-4DCC-31AB-BFE3-F9A7D9B35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5958" y="6353477"/>
            <a:ext cx="2743200" cy="365125"/>
          </a:xfrm>
        </p:spPr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3872EAF6-74DB-4F90-BE89-4A22A92B85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75" y="6150845"/>
            <a:ext cx="1072195" cy="7233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22936A1-F240-1037-2B31-AA3908179529}"/>
              </a:ext>
            </a:extLst>
          </p:cNvPr>
          <p:cNvCxnSpPr/>
          <p:nvPr userDrawn="1"/>
        </p:nvCxnSpPr>
        <p:spPr>
          <a:xfrm>
            <a:off x="546886" y="886078"/>
            <a:ext cx="11106318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187106-16F8-72E8-771F-7ECB8B86875F}"/>
              </a:ext>
            </a:extLst>
          </p:cNvPr>
          <p:cNvCxnSpPr>
            <a:cxnSpLocks/>
          </p:cNvCxnSpPr>
          <p:nvPr userDrawn="1"/>
        </p:nvCxnSpPr>
        <p:spPr>
          <a:xfrm flipV="1">
            <a:off x="542840" y="6150845"/>
            <a:ext cx="11106318" cy="1263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48C241A-1C68-578C-4157-D0B1C0AD24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840" y="1020467"/>
            <a:ext cx="5446612" cy="4987375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76B5A53-DC19-A6A4-E072-54A3D90B8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2544" y="1020468"/>
            <a:ext cx="5446613" cy="4987374"/>
          </a:xfrm>
        </p:spPr>
        <p:txBody>
          <a:bodyPr>
            <a:normAutofit/>
          </a:bodyPr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510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28DB-C7CA-66D2-2557-A9408239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5C5CE-4390-A873-461A-928F93B71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AE029-40CA-E227-84FA-760503AB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67FEF-C245-1470-2FDF-9C411644E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FE76E-6DC2-DD8A-CBB8-8A838DCFD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11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D39A6-AEC8-1BF2-7F30-F77570873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08C23-2DF3-8C30-E53D-82344B080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26C27-E935-85AC-39DD-E9EE0FC55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98662-1169-CDED-47E2-76DE191DA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71D0E-3155-31D4-4F3E-18BDF8867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18842-80B6-FABF-D89D-F410C8075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9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4225A-07FB-860D-3EAE-275FDB68B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97E97-C618-27EB-11EB-9CF5C9FA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033C3-AFAC-DF01-A5F6-BD8FEFEC6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853C-D908-4E47-D79B-BB1A3C07E1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3B787-19F5-01EC-6B8C-699BA2581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D2F860-87B7-DEA2-3954-105A776AA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34C269-E849-04A0-EF13-1BB2328E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18BA50-BA63-41CD-86A9-C495E6C82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619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0BB51-AB42-5CCB-F1C6-6201F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6B2CFB-3F36-E200-A15F-B214BD01F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F3AA7-36B7-FB33-CC88-C3425AEBD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7EDF-4858-1E39-0424-9E2438BC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9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F7915-9DEC-C828-1E7C-7FD5CF9E3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AF827C-8CD1-B1EA-2ED8-3244A0587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EC4AA-4014-4297-820C-AE9314273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12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AF74-5D11-166D-4355-74A4C3E7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196B5-BCB2-58F7-F31F-DFB07C67E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E1BD09-1219-AFFC-1F56-E387A0051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F5B1-4653-01FC-5335-78E7A7EC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8A0D7-37A2-9146-1133-0370F5FA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3FF7B-BCE1-3AB8-DD98-9D053DB4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6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ECF54A-0763-A783-673F-5AE69A57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39BC1-26A3-63CF-6189-85A5E1A6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DD2A-DC0E-8D67-7D24-A3342E8E7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FB1CA-3559-054D-7019-7213E9BA5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FEA04-9F89-5D40-E37F-094451ED9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9A50-25B8-487E-850F-C864250571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5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0598A-E408-B122-D280-68E6147AD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0498" y="1101007"/>
            <a:ext cx="11431004" cy="477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3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C641E918-C0C1-6590-F578-D06FA2B5A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272" y="6168525"/>
            <a:ext cx="2237845" cy="6363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E8FB05-8B69-6847-B428-360DBD486A77}"/>
              </a:ext>
            </a:extLst>
          </p:cNvPr>
          <p:cNvSpPr txBox="1"/>
          <p:nvPr/>
        </p:nvSpPr>
        <p:spPr>
          <a:xfrm>
            <a:off x="3048000" y="6486677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>
                <a:solidFill>
                  <a:schemeClr val="accent1">
                    <a:lumMod val="50000"/>
                  </a:schemeClr>
                </a:solidFill>
                <a:latin typeface="Georgia Pro" panose="02040502050405020303" pitchFamily="18" charset="0"/>
              </a:rPr>
              <a:t>ALL RIGHTS RESERVED </a:t>
            </a:r>
            <a:endParaRPr lang="en-US" sz="10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E908704-14B3-9439-3265-709FF9427F8F}"/>
              </a:ext>
            </a:extLst>
          </p:cNvPr>
          <p:cNvCxnSpPr>
            <a:cxnSpLocks/>
          </p:cNvCxnSpPr>
          <p:nvPr/>
        </p:nvCxnSpPr>
        <p:spPr>
          <a:xfrm>
            <a:off x="380498" y="817207"/>
            <a:ext cx="11431004" cy="0"/>
          </a:xfrm>
          <a:prstGeom prst="line">
            <a:avLst/>
          </a:prstGeom>
          <a:ln w="76200">
            <a:solidFill>
              <a:srgbClr val="FA46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1CE957-AAE7-D64E-F581-1F886FCA66FB}"/>
              </a:ext>
            </a:extLst>
          </p:cNvPr>
          <p:cNvCxnSpPr>
            <a:cxnSpLocks/>
          </p:cNvCxnSpPr>
          <p:nvPr/>
        </p:nvCxnSpPr>
        <p:spPr>
          <a:xfrm>
            <a:off x="381000" y="6047767"/>
            <a:ext cx="11430000" cy="0"/>
          </a:xfrm>
          <a:prstGeom prst="line">
            <a:avLst/>
          </a:prstGeom>
          <a:ln w="76200">
            <a:solidFill>
              <a:srgbClr val="0021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C3BE680C-33E5-84DD-5C01-795CB5102E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202" y="6134332"/>
            <a:ext cx="791567" cy="704688"/>
          </a:xfrm>
          <a:prstGeom prst="rect">
            <a:avLst/>
          </a:prstGeom>
        </p:spPr>
      </p:pic>
      <p:sp>
        <p:nvSpPr>
          <p:cNvPr id="5" name="Google Shape;29;p29">
            <a:extLst>
              <a:ext uri="{FF2B5EF4-FFF2-40B4-BE49-F238E27FC236}">
                <a16:creationId xmlns:a16="http://schemas.microsoft.com/office/drawing/2014/main" id="{85B7E80C-BC9E-B0EB-77E1-232892EC3639}"/>
              </a:ext>
            </a:extLst>
          </p:cNvPr>
          <p:cNvSpPr txBox="1">
            <a:spLocks noGrp="1"/>
          </p:cNvSpPr>
          <p:nvPr>
            <p:ph type="sldNum" idx="4"/>
          </p:nvPr>
        </p:nvSpPr>
        <p:spPr>
          <a:xfrm>
            <a:off x="11817426" y="6567394"/>
            <a:ext cx="198772" cy="19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lvl="1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lvl="2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lvl="3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lvl="4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lvl="5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lvl="6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lvl="7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lvl="8" indent="0" algn="ctr">
              <a:spcBef>
                <a:spcPts val="0"/>
              </a:spcBef>
              <a:buNone/>
              <a:defRPr sz="1266" b="0" i="0" u="none" strike="noStrike" cap="none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668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251B-D1A4-CFB9-DFE4-A0A754DA0F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1120" y="1781216"/>
            <a:ext cx="9144000" cy="2387600"/>
          </a:xfrm>
        </p:spPr>
        <p:txBody>
          <a:bodyPr>
            <a:normAutofit/>
          </a:bodyPr>
          <a:lstStyle/>
          <a:p>
            <a:r>
              <a:rPr lang="en-US" sz="5300" dirty="0">
                <a:latin typeface="Arial"/>
                <a:cs typeface="Arial"/>
              </a:rPr>
              <a:t>Update 25 March, 2025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DEDD0-CE9E-0220-39CD-8FFFD85F5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3570" y="4758822"/>
            <a:ext cx="9144000" cy="2387600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D6A300"/>
                </a:solidFill>
              </a:rPr>
              <a:t>Presented By, 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Syed Emad Uddin Shubha</a:t>
            </a:r>
          </a:p>
          <a:p>
            <a:r>
              <a:rPr lang="en-US" sz="2800" b="1" dirty="0">
                <a:solidFill>
                  <a:srgbClr val="D6A300"/>
                </a:solidFill>
              </a:rPr>
              <a:t>CS Grad Student, LSU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D201A1-6C69-A3DB-BF64-2C31EB64C373}"/>
              </a:ext>
            </a:extLst>
          </p:cNvPr>
          <p:cNvSpPr/>
          <p:nvPr/>
        </p:nvSpPr>
        <p:spPr>
          <a:xfrm>
            <a:off x="51515" y="51515"/>
            <a:ext cx="12076091" cy="673565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B5AAD-40B7-AE4F-52B1-E51986A0C098}"/>
              </a:ext>
            </a:extLst>
          </p:cNvPr>
          <p:cNvSpPr/>
          <p:nvPr/>
        </p:nvSpPr>
        <p:spPr>
          <a:xfrm>
            <a:off x="115909" y="122348"/>
            <a:ext cx="11934423" cy="65660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25E012AE-7F55-E858-BADA-E4B290254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24741"/>
            <a:ext cx="2454312" cy="1655762"/>
          </a:xfrm>
          <a:prstGeom prst="rect">
            <a:avLst/>
          </a:prstGeom>
        </p:spPr>
      </p:pic>
      <p:pic>
        <p:nvPicPr>
          <p:cNvPr id="9" name="Picture 8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BBCD2A8A-A824-AB25-0C58-1B286E7CBE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0273"/>
            <a:ext cx="3846490" cy="13583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F85E8AE-74ED-998C-0C47-497C4E98B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60414" y="5688107"/>
            <a:ext cx="2454312" cy="974826"/>
          </a:xfrm>
          <a:prstGeom prst="rect">
            <a:avLst/>
          </a:prstGeom>
        </p:spPr>
      </p:pic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9E4AC2F-2B8D-A985-145D-30BEDF033F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14" y="206247"/>
            <a:ext cx="1722707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93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9FD3-BDF3-E551-96DA-96C0BF27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2354C-593E-9FB2-F86D-F921FCAE3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previous paper on fault injection.</a:t>
            </a:r>
          </a:p>
          <a:p>
            <a:r>
              <a:rPr lang="en-US" dirty="0"/>
              <a:t>Answering some questions from previous meeting</a:t>
            </a:r>
          </a:p>
          <a:p>
            <a:r>
              <a:rPr lang="en-US" dirty="0"/>
              <a:t>Showing update of Paper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7A18CA-B4FE-8A58-A126-6407AA07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126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F4336-7200-22C2-1D3D-004093D1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Computer Workflow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D0754B-AA40-BF60-4129-BBCDFAB69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1420" y="982363"/>
            <a:ext cx="9151666" cy="218966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80251-F863-1B74-C17D-031160B5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F443EFA3-CBF0-04D5-1797-9EB7F0A939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81" r="12387" b="11717"/>
          <a:stretch/>
        </p:blipFill>
        <p:spPr>
          <a:xfrm>
            <a:off x="2838959" y="3241576"/>
            <a:ext cx="5983368" cy="281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0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7734-5834-F670-479D-C08306544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Gate Level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FA307-F198-923E-C4D8-687997B45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/>
              <a:t>Gate-Level Program </a:t>
            </a:r>
            <a:r>
              <a:rPr lang="en-US" sz="2200" dirty="0"/>
              <a:t>(High level, </a:t>
            </a:r>
            <a:r>
              <a:rPr lang="pt-BR" sz="2200" dirty="0"/>
              <a:t>designing quantum circuits using gates)</a:t>
            </a:r>
            <a:r>
              <a:rPr lang="en-US" sz="2200" dirty="0"/>
              <a:t>:</a:t>
            </a:r>
          </a:p>
          <a:p>
            <a:r>
              <a:rPr lang="en-US" sz="2200" dirty="0"/>
              <a:t>Example: Qiskit, </a:t>
            </a:r>
            <a:r>
              <a:rPr lang="en-US" sz="2200" dirty="0" err="1"/>
              <a:t>Quil</a:t>
            </a:r>
            <a:endParaRPr lang="en-US" sz="2200" dirty="0"/>
          </a:p>
          <a:p>
            <a:pPr>
              <a:buFontTx/>
              <a:buChar char="-"/>
            </a:pPr>
            <a:r>
              <a:rPr lang="en-US" sz="2200" dirty="0"/>
              <a:t>Faults can modify the digital bits specifying gates, leading to added, removed, or changed gates.</a:t>
            </a:r>
          </a:p>
          <a:p>
            <a:pPr>
              <a:buFontTx/>
              <a:buChar char="-"/>
            </a:pPr>
            <a:r>
              <a:rPr lang="en-US" sz="2200" b="1" dirty="0"/>
              <a:t>How to check?</a:t>
            </a:r>
          </a:p>
          <a:p>
            <a:pPr marL="0" indent="0">
              <a:buNone/>
            </a:pPr>
            <a:r>
              <a:rPr lang="en-US" sz="2200" b="1" dirty="0"/>
              <a:t>Hash check </a:t>
            </a:r>
            <a:r>
              <a:rPr lang="en-US" sz="2200" dirty="0"/>
              <a:t>is usually applied</a:t>
            </a:r>
          </a:p>
          <a:p>
            <a:pPr marL="0" indent="0">
              <a:buNone/>
            </a:pPr>
            <a:r>
              <a:rPr lang="en-US" sz="2200" dirty="0"/>
              <a:t>Interface between user program and compilation requires </a:t>
            </a:r>
            <a:r>
              <a:rPr lang="en-US" sz="2200" b="1" dirty="0"/>
              <a:t>channel verification.</a:t>
            </a:r>
          </a:p>
          <a:p>
            <a:pPr>
              <a:buFontTx/>
              <a:buChar char="-"/>
            </a:pPr>
            <a:r>
              <a:rPr lang="en-US" sz="2200" dirty="0"/>
              <a:t>focuses on the correct routing and allocation of pulse-level controls to the intended qubits as defined at the gate level</a:t>
            </a:r>
          </a:p>
          <a:p>
            <a:pPr>
              <a:buFontTx/>
              <a:buChar char="-"/>
            </a:pPr>
            <a:r>
              <a:rPr lang="en-US" sz="2200" dirty="0"/>
              <a:t>ensures that no pulses are applied to channels of qubits not intended for that custom gate</a:t>
            </a:r>
          </a:p>
          <a:p>
            <a:pPr>
              <a:buFontTx/>
              <a:buChar char="-"/>
            </a:pPr>
            <a:endParaRPr lang="en-US" sz="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575EF-BFDD-D58C-9C0F-56D9DB113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980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B83E8-BC02-182A-4010-A52162AD3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Pulse-Level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9AF9-BAE4-1665-6485-83C47906D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Pulse-Level Program </a:t>
            </a:r>
            <a:r>
              <a:rPr lang="en-US" sz="2400" dirty="0"/>
              <a:t>(Low level, precisely control the RF pulses to control qubits), Example: Qiskit Pulse</a:t>
            </a:r>
          </a:p>
          <a:p>
            <a:pPr>
              <a:buFontTx/>
              <a:buChar char="-"/>
            </a:pPr>
            <a:r>
              <a:rPr lang="en-US" sz="2400" dirty="0"/>
              <a:t>Faults can alter the digital specifications of control pulse parameters (amplitude, frequency, phase). </a:t>
            </a:r>
          </a:p>
          <a:p>
            <a:pPr>
              <a:buFontTx/>
              <a:buChar char="-"/>
            </a:pPr>
            <a:r>
              <a:rPr lang="en-US" sz="2400" dirty="0"/>
              <a:t>Pulse parameters are continuously changing and need frequent calibrations.</a:t>
            </a:r>
          </a:p>
          <a:p>
            <a:pPr>
              <a:buFontTx/>
              <a:buChar char="-"/>
            </a:pPr>
            <a:endParaRPr lang="en-US" sz="2400" dirty="0"/>
          </a:p>
          <a:p>
            <a:r>
              <a:rPr lang="en-US" dirty="0"/>
              <a:t>Pulse Syntax Verification</a:t>
            </a:r>
          </a:p>
          <a:p>
            <a:pPr marL="0" indent="0">
              <a:buNone/>
            </a:pPr>
            <a:r>
              <a:rPr lang="en-US" i="1" dirty="0"/>
              <a:t>each individual pulse functions correctly as desired (calibration)</a:t>
            </a:r>
          </a:p>
          <a:p>
            <a:r>
              <a:rPr lang="en-US" dirty="0"/>
              <a:t>Pulse Semantic Verification</a:t>
            </a:r>
          </a:p>
          <a:p>
            <a:pPr marL="0" indent="0">
              <a:buNone/>
            </a:pPr>
            <a:r>
              <a:rPr lang="en-US" dirty="0"/>
              <a:t> using Directed Acyclic Graphs (DAGs), qubits -&gt; edges, gate -&gt; nodes, check full quantum circuit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C1D0A5-CCC2-6E64-EEB1-03DE5327D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5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67D52-4E49-2BD7-C1AB-876329A2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Classification of QC Fault Injection Attacks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39B7E2-FC56-37F5-0931-F07175D4E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2925" y="1305402"/>
            <a:ext cx="11106150" cy="468693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B4399-12E2-78A0-76E1-3118D1A68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721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2CB2-913F-C0BE-E9CC-7C96B49E9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Progress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2C0E1-999E-460C-78F6-D912BD0AE8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Writing is complete, based on your review I will address them and add in the IEEE format.</a:t>
                </a:r>
              </a:p>
              <a:p>
                <a:r>
                  <a:rPr lang="en-US" b="1" dirty="0"/>
                  <a:t>Theoretical development so far: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br>
                  <a:rPr lang="en-US" b="1" dirty="0"/>
                </a:br>
                <a:endParaRPr lang="en-US" b="1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</m:oMath>
                </a14:m>
                <a:r>
                  <a:rPr lang="en-US" dirty="0"/>
                  <a:t> has rank 1.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then, I am trying to model CPTP with small perturbation.</a:t>
                </a:r>
              </a:p>
              <a:p>
                <a:endParaRPr lang="en-US" dirty="0"/>
              </a:p>
              <a:p>
                <a:r>
                  <a:rPr lang="en-US" b="1" dirty="0"/>
                  <a:t>Coding development so far:</a:t>
                </a:r>
              </a:p>
              <a:p>
                <a:pPr marL="0" indent="0">
                  <a:buNone/>
                </a:pPr>
                <a:r>
                  <a:rPr lang="en-US" dirty="0"/>
                  <a:t>Instead of circuits, I am trying to do numerical simulation.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92C0E1-999E-460C-78F6-D912BD0AE8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23" t="-1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017C9B-1608-D6A6-96EA-2C2E0B61B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All Rights Reserved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83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snuva_Farheen_Seminar_Talk_LSU" id="{753F910D-6C8A-4ED2-B678-875ED1AC2AFE}" vid="{37831616-4849-475E-9E71-E74EE063D05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3912</TotalTime>
  <Words>324</Words>
  <Application>Microsoft Office PowerPoint</Application>
  <PresentationFormat>Widescreen</PresentationFormat>
  <Paragraphs>44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Georgia</vt:lpstr>
      <vt:lpstr>Georgia Pro</vt:lpstr>
      <vt:lpstr>Gill Sans</vt:lpstr>
      <vt:lpstr>Office Theme</vt:lpstr>
      <vt:lpstr>1_Custom Design</vt:lpstr>
      <vt:lpstr>Update 25 March, 2025</vt:lpstr>
      <vt:lpstr>Topics</vt:lpstr>
      <vt:lpstr>Quantum Computer Workflow</vt:lpstr>
      <vt:lpstr>Gate Level Attacks</vt:lpstr>
      <vt:lpstr>Pulse-Level attacks</vt:lpstr>
      <vt:lpstr> Classification of QC Fault Injection Attacks</vt:lpstr>
      <vt:lpstr>Paper Progress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Farheen,Tasnuva</dc:creator>
  <cp:lastModifiedBy>Syed Emad Uddin Shubha</cp:lastModifiedBy>
  <cp:revision>242</cp:revision>
  <dcterms:created xsi:type="dcterms:W3CDTF">2024-11-20T04:21:08Z</dcterms:created>
  <dcterms:modified xsi:type="dcterms:W3CDTF">2025-03-25T12:46:07Z</dcterms:modified>
</cp:coreProperties>
</file>