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1874" r:id="rId4"/>
    <p:sldId id="1875" r:id="rId5"/>
    <p:sldId id="1876" r:id="rId6"/>
    <p:sldId id="1878" r:id="rId7"/>
    <p:sldId id="1877" r:id="rId8"/>
    <p:sldId id="1879" r:id="rId9"/>
    <p:sldId id="1880" r:id="rId10"/>
    <p:sldId id="1881" r:id="rId11"/>
    <p:sldId id="1882" r:id="rId12"/>
    <p:sldId id="1883" r:id="rId13"/>
    <p:sldId id="1884" r:id="rId14"/>
    <p:sldId id="18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276" autoAdjust="0"/>
    <p:restoredTop sz="90462" autoAdjust="0"/>
  </p:normalViewPr>
  <p:slideViewPr>
    <p:cSldViewPr snapToGrid="0">
      <p:cViewPr varScale="1">
        <p:scale>
          <a:sx n="85" d="100"/>
          <a:sy n="85" d="100"/>
        </p:scale>
        <p:origin x="11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775B3-ED76-476A-9905-090772E98060}" type="datetimeFigureOut">
              <a:rPr lang="en-US" smtClean="0"/>
              <a:t>18-Mar-25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9620-00C7-4630-BD73-1BA7B751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9620-00C7-4630-BD73-1BA7B7516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E7A4-46AA-57B0-B602-F06F37A5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4313-D19D-0861-EBA3-531C5DC82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D5EF1-1374-7DC7-9225-2AF1A3F09A2D}"/>
              </a:ext>
            </a:extLst>
          </p:cNvPr>
          <p:cNvSpPr/>
          <p:nvPr userDrawn="1"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D3FD-3D40-2678-A90A-B73DEFFF3B7A}"/>
              </a:ext>
            </a:extLst>
          </p:cNvPr>
          <p:cNvSpPr/>
          <p:nvPr userDrawn="1"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15FC1F8-8E40-9F5E-C50B-6A3C93E97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4A7EB282-E817-EED6-D113-27711C36CB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1127-BBA8-53A2-5818-35CE277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C5C3E-4C56-D41D-8C18-253609774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DE0F-E402-50EE-65CD-E4C87F7CF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1D4C-E686-F079-752D-D1C365A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10C9-5166-73A6-4326-9232D7D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3646-DEBE-803C-B21A-7647C9D2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A13F-3405-69E3-0F9E-90DFEB8B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76548-AB6E-C220-B6A7-33528E10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E095-8AD4-ADC8-E3FA-23688097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C54F-1EAE-B699-20D0-76738AC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EBEA-8CAF-C8F9-28D2-721474DE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9AE36-8161-49DF-1C0A-3E08C2FD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D036-24F8-2BFE-B4D7-54294A91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BAB4-070C-95C7-A957-9EBA942C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24A3-F986-6ED8-0B36-95A2F54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2565-33B5-454C-DC22-CAB5D1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FF3-745F-5466-A3DA-2F2D0FED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2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C2F9B-1F1F-E3E7-E651-E24420997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Google Shape;29;p29">
            <a:extLst>
              <a:ext uri="{FF2B5EF4-FFF2-40B4-BE49-F238E27FC236}">
                <a16:creationId xmlns:a16="http://schemas.microsoft.com/office/drawing/2014/main" id="{3844B85C-E26E-7201-BFC6-B3B76A6BBE3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11CB5-4935-4921-19A6-80ED3C5646C2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Google Shape;29;p29">
            <a:extLst>
              <a:ext uri="{FF2B5EF4-FFF2-40B4-BE49-F238E27FC236}">
                <a16:creationId xmlns:a16="http://schemas.microsoft.com/office/drawing/2014/main" id="{EE64C932-26F6-B721-927C-3FFC58E654D7}"/>
              </a:ext>
            </a:extLst>
          </p:cNvPr>
          <p:cNvSpPr txBox="1">
            <a:spLocks/>
          </p:cNvSpPr>
          <p:nvPr userDrawn="1"/>
        </p:nvSpPr>
        <p:spPr>
          <a:xfrm>
            <a:off x="4653899" y="6567393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74313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86398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BA414E-5C8E-05A4-ECAC-987D099E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13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208DA2E-9C4E-5333-02AD-C12F238927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7A9E4-655F-6A6D-8886-52F286BED963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3BD6DAC8-E708-644B-8429-59ADC2B65C62}"/>
              </a:ext>
            </a:extLst>
          </p:cNvPr>
          <p:cNvSpPr txBox="1">
            <a:spLocks/>
          </p:cNvSpPr>
          <p:nvPr userDrawn="1"/>
        </p:nvSpPr>
        <p:spPr>
          <a:xfrm>
            <a:off x="4693995" y="6586397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10047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445C-068B-1C32-C5CB-7E4CE33FBF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308C1-9876-6C0E-31FA-C4DEB03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506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1pPr>
            <a:lvl2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2pPr>
            <a:lvl3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3pPr>
            <a:lvl4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4pPr>
            <a:lvl5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D1B237-7993-4B6B-32A2-87F08CE3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437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4FE01C-6E3E-7B08-EE66-B90EA1A1E649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3C3D-BEA5-B523-43AB-6E183A36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40" y="1120747"/>
            <a:ext cx="11106318" cy="50562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F9F4FA5-2D54-4A0F-8406-A32420A3A3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8C241A-1C68-578C-4157-D0B1C0AD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840" y="1020467"/>
            <a:ext cx="5446612" cy="498737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6B5A53-DC19-A6A4-E072-54A3D90B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544" y="1020468"/>
            <a:ext cx="5446613" cy="498737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1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8DB-C7CA-66D2-2557-A9408239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C5CE-4390-A873-461A-928F93B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E029-40CA-E227-84FA-760503AB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7FEF-C245-1470-2FDF-9C411644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E76E-6DC2-DD8A-CBB8-8A838DCF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39A6-AEC8-1BF2-7F30-F7757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8C23-2DF3-8C30-E53D-82344B080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6C27-E935-85AC-39DD-E9EE0FC5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98662-1169-CDED-47E2-76DE19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1D0E-3155-31D4-4F3E-18BDF88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8842-80B6-FABF-D89D-F410C807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25A-07FB-860D-3EAE-275FDB6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7E97-C618-27EB-11EB-9CF5C9FA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033C3-AFAC-DF01-A5F6-BD8FEFEC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853C-D908-4E47-D79B-BB1A3C07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3B787-19F5-01EC-6B8C-699BA258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2F860-87B7-DEA2-3954-105A776A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4C269-E849-04A0-EF13-1BB2328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8BA50-BA63-41CD-86A9-C495E6C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BB51-AB42-5CCB-F1C6-6201F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B2CFB-3F36-E200-A15F-B214BD0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F3AA7-36B7-FB33-CC88-C3425AEB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7EDF-4858-1E39-0424-9E2438BC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F7915-9DEC-C828-1E7C-7FD5CF9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F827C-8CD1-B1EA-2ED8-3244A05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EC4AA-4014-4297-820C-AE93142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AF74-5D11-166D-4355-74A4C3E7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96B5-BCB2-58F7-F31F-DFB07C67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1BD09-1219-AFFC-1F56-E387A005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3F5B1-4653-01FC-5335-78E7A7E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A0D7-37A2-9146-1133-0370F5FA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FF7B-BCE1-3AB8-DD98-9D053DB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CF54A-0763-A783-673F-5AE69A57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9BC1-26A3-63CF-6189-85A5E1A6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DD2A-DC0E-8D67-7D24-A3342E8E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B1CA-3559-054D-7019-7213E9BA5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EA04-9F89-5D40-E37F-094451ED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0598A-E408-B122-D280-68E6147A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498" y="1101007"/>
            <a:ext cx="11431004" cy="477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641E918-C0C1-6590-F578-D06FA2B5A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2" y="6168525"/>
            <a:ext cx="2237845" cy="636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E8FB05-8B69-6847-B428-360DBD486A77}"/>
              </a:ext>
            </a:extLst>
          </p:cNvPr>
          <p:cNvSpPr txBox="1"/>
          <p:nvPr/>
        </p:nvSpPr>
        <p:spPr>
          <a:xfrm>
            <a:off x="3048000" y="648667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ALL RIGHTS RESERVED </a:t>
            </a:r>
            <a:endParaRPr lang="en-US" sz="1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908704-14B3-9439-3265-709FF9427F8F}"/>
              </a:ext>
            </a:extLst>
          </p:cNvPr>
          <p:cNvCxnSpPr>
            <a:cxnSpLocks/>
          </p:cNvCxnSpPr>
          <p:nvPr/>
        </p:nvCxnSpPr>
        <p:spPr>
          <a:xfrm>
            <a:off x="380498" y="817207"/>
            <a:ext cx="11431004" cy="0"/>
          </a:xfrm>
          <a:prstGeom prst="line">
            <a:avLst/>
          </a:prstGeom>
          <a:ln w="7620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1CE957-AAE7-D64E-F581-1F886FCA66FB}"/>
              </a:ext>
            </a:extLst>
          </p:cNvPr>
          <p:cNvCxnSpPr>
            <a:cxnSpLocks/>
          </p:cNvCxnSpPr>
          <p:nvPr/>
        </p:nvCxnSpPr>
        <p:spPr>
          <a:xfrm>
            <a:off x="381000" y="6047767"/>
            <a:ext cx="11430000" cy="0"/>
          </a:xfrm>
          <a:prstGeom prst="line">
            <a:avLst/>
          </a:prstGeom>
          <a:ln w="762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3BE680C-33E5-84DD-5C01-795CB5102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02" y="6134332"/>
            <a:ext cx="791567" cy="704688"/>
          </a:xfrm>
          <a:prstGeom prst="rect">
            <a:avLst/>
          </a:prstGeom>
        </p:spPr>
      </p:pic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85B7E80C-BC9E-B0EB-77E1-232892EC3639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6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251B-D1A4-CFB9-DFE4-A0A754DA0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120" y="178121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latin typeface="Arial"/>
                <a:cs typeface="Arial"/>
              </a:rPr>
              <a:t>Quantum Computer Fault Injection Attacks</a:t>
            </a:r>
            <a:br>
              <a:rPr lang="en-US" sz="4800" dirty="0">
                <a:latin typeface="Arial"/>
                <a:cs typeface="Arial"/>
              </a:rPr>
            </a:br>
            <a:br>
              <a:rPr lang="en-US" sz="3600" dirty="0">
                <a:latin typeface="Arial"/>
                <a:cs typeface="Arial"/>
              </a:rPr>
            </a:br>
            <a:r>
              <a:rPr lang="en-US" sz="3100" dirty="0">
                <a:solidFill>
                  <a:schemeClr val="tx1"/>
                </a:solidFill>
                <a:latin typeface="Arial"/>
                <a:cs typeface="Arial"/>
              </a:rPr>
              <a:t>Chuanqi Xu, Ferhat </a:t>
            </a:r>
            <a:r>
              <a:rPr lang="en-US" sz="3100" dirty="0" err="1">
                <a:solidFill>
                  <a:schemeClr val="tx1"/>
                </a:solidFill>
                <a:latin typeface="Arial"/>
                <a:cs typeface="Arial"/>
              </a:rPr>
              <a:t>Erata</a:t>
            </a:r>
            <a:r>
              <a:rPr lang="en-US" sz="3100" dirty="0">
                <a:solidFill>
                  <a:schemeClr val="tx1"/>
                </a:solidFill>
                <a:latin typeface="Arial"/>
                <a:cs typeface="Arial"/>
              </a:rPr>
              <a:t>, Jakub </a:t>
            </a:r>
            <a:r>
              <a:rPr lang="en-US" sz="3100" dirty="0" err="1">
                <a:solidFill>
                  <a:schemeClr val="tx1"/>
                </a:solidFill>
                <a:latin typeface="Arial"/>
                <a:cs typeface="Arial"/>
              </a:rPr>
              <a:t>Szefer</a:t>
            </a:r>
            <a:br>
              <a:rPr lang="en-US" sz="3100" dirty="0">
                <a:latin typeface="Arial"/>
                <a:cs typeface="Arial"/>
              </a:rPr>
            </a:br>
            <a:r>
              <a:rPr lang="en-US" sz="2800" dirty="0">
                <a:solidFill>
                  <a:schemeClr val="accent5"/>
                </a:solidFill>
                <a:latin typeface="Arial"/>
                <a:cs typeface="Arial"/>
              </a:rPr>
              <a:t>Yale University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DEDD0-CE9E-0220-39CD-8FFFD85F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3570" y="4758822"/>
            <a:ext cx="9144000" cy="23876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D6A300"/>
                </a:solidFill>
              </a:rPr>
              <a:t>Presented By, </a:t>
            </a:r>
          </a:p>
          <a:p>
            <a:r>
              <a:rPr lang="en-US" sz="2800" b="1" dirty="0">
                <a:solidFill>
                  <a:srgbClr val="D6A300"/>
                </a:solidFill>
              </a:rPr>
              <a:t>Syed Emad Uddin Shubha</a:t>
            </a:r>
          </a:p>
          <a:p>
            <a:r>
              <a:rPr lang="en-US" sz="2800" b="1" dirty="0">
                <a:solidFill>
                  <a:srgbClr val="D6A300"/>
                </a:solidFill>
              </a:rPr>
              <a:t>CS Grad Student, LSU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01A1-6C69-A3DB-BF64-2C31EB64C373}"/>
              </a:ext>
            </a:extLst>
          </p:cNvPr>
          <p:cNvSpPr/>
          <p:nvPr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B5AAD-40B7-AE4F-52B1-E51986A0C098}"/>
              </a:ext>
            </a:extLst>
          </p:cNvPr>
          <p:cNvSpPr/>
          <p:nvPr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5E012AE-7F55-E858-BADA-E4B290254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BBCD2A8A-A824-AB25-0C58-1B286E7C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85E8AE-74ED-998C-0C47-497C4E98B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0414" y="5688107"/>
            <a:ext cx="2454312" cy="974826"/>
          </a:xfrm>
          <a:prstGeom prst="rect">
            <a:avLst/>
          </a:prstGeom>
        </p:spPr>
      </p:pic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19E4AC2F-2B8D-A985-145D-30BEDF033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4" y="206247"/>
            <a:ext cx="1722707" cy="15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CBBF-773A-F394-9EE5-8BFDB9F5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Bound and Lifespan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45078-7E6B-2918-793B-C97E9AA4D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b="1" dirty="0"/>
              <a:t>Fault Bound: </a:t>
            </a:r>
            <a:r>
              <a:rPr lang="en-US" sz="2200" dirty="0"/>
              <a:t>The maximum number of faults a system can tolerate without significant degradation (can be single or multiple fault threats).</a:t>
            </a:r>
          </a:p>
          <a:p>
            <a:endParaRPr lang="en-US" sz="900" dirty="0"/>
          </a:p>
          <a:p>
            <a:r>
              <a:rPr lang="en-US" sz="2200" b="1" dirty="0"/>
              <a:t>Fault Lifespan: </a:t>
            </a:r>
            <a:r>
              <a:rPr lang="en-US" sz="2200" dirty="0"/>
              <a:t>The duration for which a fault persists in the system. Quantum computers have more diverse lifespans than classical computers.</a:t>
            </a:r>
          </a:p>
          <a:p>
            <a:endParaRPr lang="en-US" sz="1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b="1" dirty="0"/>
              <a:t> Types of Fault Lifespans:</a:t>
            </a:r>
          </a:p>
          <a:p>
            <a:r>
              <a:rPr lang="en-US" sz="2000" dirty="0"/>
              <a:t>Single Shot: Affects only a single execution of a quantum circuit.</a:t>
            </a:r>
          </a:p>
          <a:p>
            <a:r>
              <a:rPr lang="en-US" sz="2000" dirty="0"/>
              <a:t>Multi Shot: Persists across multiple executions of the same circuit.</a:t>
            </a:r>
          </a:p>
          <a:p>
            <a:r>
              <a:rPr lang="en-US" sz="2000" dirty="0"/>
              <a:t>Single Job: Multi-shot faults lasting throughout all shots of a single submitted quantum job.</a:t>
            </a:r>
          </a:p>
          <a:p>
            <a:r>
              <a:rPr lang="en-US" sz="2000" dirty="0"/>
              <a:t>Multi Job: Affects multiple quantum jobs, maybe from different users (i.e., register fault).</a:t>
            </a:r>
          </a:p>
          <a:p>
            <a:r>
              <a:rPr lang="en-US" sz="2000" dirty="0"/>
              <a:t>Calibration Cycle: (Unitary) Faults that can be corrected during the regular calibration.</a:t>
            </a:r>
          </a:p>
          <a:p>
            <a:r>
              <a:rPr lang="en-US" sz="2000" dirty="0"/>
              <a:t>Power Cycle: Faults requiring a full power cycle (warming up the cryogenic fridge) for resolution. (Example: changes causing flux trapping.)</a:t>
            </a:r>
          </a:p>
          <a:p>
            <a:r>
              <a:rPr lang="en-US" sz="2000" dirty="0"/>
              <a:t>Forever: Faults that result in permanent hardware alterations. (Example: disabling couplings.)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FFFC72-A875-2820-97D0-7212F34D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7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7D52-4E49-2BD7-C1AB-876329A2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Classification of QC Fault Injection Attacks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39B7E2-FC56-37F5-0931-F07175D4E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5" y="1305402"/>
            <a:ext cx="11106150" cy="468693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B4399-12E2-78A0-76E1-3118D1A6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21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4CF31-C985-FD66-7B1C-FCFA30A5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and Distinctions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759A-BCD5-8183-21DF-D14DD23D4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 draws inspiration from classical fault injection literature, using the framework of Fault Target, Model, Bound, and Lifespan.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7871D-39C2-A5CA-D194-30996C5D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D93AB4-C926-695C-055C-916E397650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02" t="7414" r="2644"/>
          <a:stretch/>
        </p:blipFill>
        <p:spPr>
          <a:xfrm>
            <a:off x="5306160" y="1803500"/>
            <a:ext cx="6356771" cy="3493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48721D-F19E-7A9A-5131-0C8234BCF1AB}"/>
              </a:ext>
            </a:extLst>
          </p:cNvPr>
          <p:cNvSpPr txBox="1"/>
          <p:nvPr/>
        </p:nvSpPr>
        <p:spPr>
          <a:xfrm>
            <a:off x="556613" y="2001530"/>
            <a:ext cx="47357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Most prior work focuses on hardware faults in qubits.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 work is novel because it specifically addresses the unique attack surface and vulnerable components of quantum systems, focusing non-invasive attacks.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CE6323-6E4A-267D-DDF6-8ABBA21735BF}"/>
              </a:ext>
            </a:extLst>
          </p:cNvPr>
          <p:cNvSpPr txBox="1"/>
          <p:nvPr/>
        </p:nvSpPr>
        <p:spPr>
          <a:xfrm>
            <a:off x="723331" y="5472752"/>
            <a:ext cx="1064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Security pyramid is introduced for superconducting quantum computers.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4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2CB2-913F-C0BE-E9CC-7C96B49E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 Directions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2C0E1-999E-460C-78F6-D912BD0AE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This work can serve as a foundation for future research on:</a:t>
            </a:r>
          </a:p>
          <a:p>
            <a:pPr>
              <a:buFontTx/>
              <a:buChar char="-"/>
            </a:pPr>
            <a:r>
              <a:rPr lang="en-US" dirty="0"/>
              <a:t>Developing specific attack techniques</a:t>
            </a:r>
          </a:p>
          <a:p>
            <a:pPr>
              <a:buFontTx/>
              <a:buChar char="-"/>
            </a:pPr>
            <a:r>
              <a:rPr lang="en-US" dirty="0"/>
              <a:t>Evaluating their impact</a:t>
            </a:r>
          </a:p>
          <a:p>
            <a:pPr>
              <a:buFontTx/>
              <a:buChar char="-"/>
            </a:pPr>
            <a:r>
              <a:rPr lang="en-US" dirty="0"/>
              <a:t>Designing effective countermeasures for quantum computers.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b="1" dirty="0"/>
              <a:t>My observations:</a:t>
            </a:r>
          </a:p>
          <a:p>
            <a:pPr>
              <a:buFontTx/>
              <a:buChar char="-"/>
            </a:pPr>
            <a:r>
              <a:rPr lang="en-US" dirty="0"/>
              <a:t>The paper is largely theoretical focusing on conceptualization and classification of fault injection attacks.</a:t>
            </a:r>
          </a:p>
          <a:p>
            <a:pPr>
              <a:buFontTx/>
              <a:buChar char="-"/>
            </a:pPr>
            <a:r>
              <a:rPr lang="en-US" dirty="0"/>
              <a:t>There is no discussion of specific analytical models that predict the impact of injected faults on quantum algorithms or computations.</a:t>
            </a:r>
          </a:p>
          <a:p>
            <a:pPr>
              <a:buFontTx/>
              <a:buChar char="-"/>
            </a:pPr>
            <a:r>
              <a:rPr lang="en-US" dirty="0"/>
              <a:t>They didn’t expand on Fault Bound, just defined and categorized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17C9B-1608-D6A6-96EA-2C2E0B61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8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20D0-780D-4E50-EBFD-9057666D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E3C5-1F65-81C5-4213-CD33187FA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computing is rapidly advancing, with increasing qubit counts (#q) and gate operations (#g). </a:t>
            </a:r>
            <a:r>
              <a:rPr lang="en-US" b="1" dirty="0"/>
              <a:t>Example:</a:t>
            </a:r>
            <a:r>
              <a:rPr lang="en-US" dirty="0"/>
              <a:t> IBM projects Quantum Computer (QC) with #q=200, #g=100M by 2029.</a:t>
            </a:r>
          </a:p>
          <a:p>
            <a:pPr marL="0" indent="0">
              <a:buNone/>
            </a:pPr>
            <a:endParaRPr lang="en-US" sz="800" dirty="0"/>
          </a:p>
          <a:p>
            <a:r>
              <a:rPr lang="en-US" dirty="0"/>
              <a:t>NISQ era QCs have potential in drug discovery and materials science.</a:t>
            </a:r>
          </a:p>
          <a:p>
            <a:endParaRPr lang="en-US" sz="100" dirty="0"/>
          </a:p>
          <a:p>
            <a:r>
              <a:rPr lang="en-US" dirty="0"/>
              <a:t>As QCs grow and process sensitive data and valuable quantum programs (intellectual property), the need to secure them against security attacks becomes critical.</a:t>
            </a:r>
          </a:p>
          <a:p>
            <a:endParaRPr lang="en-US" sz="1200" dirty="0"/>
          </a:p>
          <a:p>
            <a:r>
              <a:rPr lang="en-US" dirty="0"/>
              <a:t>Physical attacks, especially insider threats (malicious insiders within data centers), can compromise the integrity of computations and resulting data.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5F054D-0F6C-B49C-87D5-B914EEBFD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98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2B34-DEAD-8FCF-E193-AF0D5C8A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Injection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7365-E94B-F450-48A1-256DFFBA3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Today’s QCs have extensive classical control infrastructure unlike classical chips. This significantly extends the possible attack surface. </a:t>
            </a:r>
          </a:p>
          <a:p>
            <a:endParaRPr lang="en-US" sz="600" dirty="0"/>
          </a:p>
          <a:p>
            <a:r>
              <a:rPr lang="en-US" dirty="0"/>
              <a:t>Quantum computers' size allows easier physical access for potential manipulation compared to classical transistors.</a:t>
            </a:r>
          </a:p>
          <a:p>
            <a:endParaRPr lang="en-US" sz="900" dirty="0"/>
          </a:p>
          <a:p>
            <a:r>
              <a:rPr lang="en-US" dirty="0"/>
              <a:t>Fault injection attacks can compromise the integrity and confidentiality of both the data being processed and the quantum programs executed on QCs.</a:t>
            </a:r>
          </a:p>
          <a:p>
            <a:endParaRPr lang="en-US" sz="1100" dirty="0"/>
          </a:p>
          <a:p>
            <a:r>
              <a:rPr lang="en-US" dirty="0"/>
              <a:t>Attackers can potentially manipulate:</a:t>
            </a:r>
          </a:p>
          <a:p>
            <a:pPr marL="0" indent="0">
              <a:buNone/>
            </a:pPr>
            <a:r>
              <a:rPr lang="en-US" dirty="0"/>
              <a:t>- The qubits themselves.</a:t>
            </a:r>
          </a:p>
          <a:p>
            <a:pPr marL="0" indent="0">
              <a:buNone/>
            </a:pPr>
            <a:r>
              <a:rPr lang="en-US" dirty="0"/>
              <a:t>- Classical registers into which qubit measurements are read.</a:t>
            </a:r>
          </a:p>
          <a:p>
            <a:pPr marL="0" indent="0">
              <a:buNone/>
            </a:pPr>
            <a:r>
              <a:rPr lang="en-US" dirty="0"/>
              <a:t>- Control signals.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CF866-B13C-1218-334A-62D44B59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5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AABF-ACD1-3C44-2129-B469702A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of the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A863-9B2B-251E-BFD3-42E9C314F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Presents an in-depth exploration of QC fault injection attacks.</a:t>
            </a:r>
          </a:p>
          <a:p>
            <a:endParaRPr lang="en-US" sz="800" dirty="0"/>
          </a:p>
          <a:p>
            <a:r>
              <a:rPr lang="en-US" dirty="0"/>
              <a:t>Key contributions:</a:t>
            </a:r>
          </a:p>
          <a:p>
            <a:pPr>
              <a:buFontTx/>
              <a:buChar char="-"/>
            </a:pPr>
            <a:r>
              <a:rPr lang="en-US" b="1" dirty="0"/>
              <a:t>Classification: </a:t>
            </a:r>
            <a:r>
              <a:rPr lang="en-US" dirty="0"/>
              <a:t>Provides the initial classification of fault injection attacks.</a:t>
            </a:r>
          </a:p>
          <a:p>
            <a:pPr>
              <a:buFontTx/>
              <a:buChar char="-"/>
            </a:pPr>
            <a:r>
              <a:rPr lang="en-US" b="1" dirty="0"/>
              <a:t>Attack Domain</a:t>
            </a:r>
            <a:r>
              <a:rPr lang="en-US" dirty="0"/>
              <a:t>: Define unique attacks on QC, contrasting with classical.</a:t>
            </a:r>
          </a:p>
          <a:p>
            <a:pPr>
              <a:buFontTx/>
              <a:buChar char="-"/>
            </a:pPr>
            <a:r>
              <a:rPr lang="en-US" b="1" dirty="0"/>
              <a:t>Fault Targets: </a:t>
            </a:r>
            <a:r>
              <a:rPr lang="en-US" dirty="0"/>
              <a:t>Identifies three specific fault targets:</a:t>
            </a:r>
          </a:p>
          <a:p>
            <a:pPr marL="457200" lvl="1" indent="0">
              <a:buNone/>
            </a:pPr>
            <a:r>
              <a:rPr lang="en-US" dirty="0"/>
              <a:t>Quantum processing units (QPU), QC controllers, Auxiliary processors.</a:t>
            </a:r>
          </a:p>
          <a:p>
            <a:pPr>
              <a:buFontTx/>
              <a:buChar char="-"/>
            </a:pPr>
            <a:r>
              <a:rPr lang="en-US" b="1" dirty="0"/>
              <a:t>Target Components: </a:t>
            </a:r>
            <a:r>
              <a:rPr lang="en-US" dirty="0"/>
              <a:t>Pinpoints six specific components within these targets vulnerable to attacks.</a:t>
            </a:r>
          </a:p>
          <a:p>
            <a:pPr>
              <a:buFontTx/>
              <a:buChar char="-"/>
            </a:pPr>
            <a:r>
              <a:rPr lang="en-US" b="1" dirty="0"/>
              <a:t>Fault Models: </a:t>
            </a:r>
            <a:r>
              <a:rPr lang="en-US" dirty="0"/>
              <a:t>Presents fault models, bounds &amp; lifespans for identified targets.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1B714-9E5D-9109-4620-C1F7A617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2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4336-7200-22C2-1D3D-004093D1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Computer 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D0754B-AA40-BF60-4129-BBCDFAB69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840" y="1191501"/>
            <a:ext cx="10991513" cy="26298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80251-F863-1B74-C17D-031160B5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8315D-9902-3685-F29E-8C1A510C4D22}"/>
              </a:ext>
            </a:extLst>
          </p:cNvPr>
          <p:cNvSpPr txBox="1"/>
          <p:nvPr/>
        </p:nvSpPr>
        <p:spPr>
          <a:xfrm>
            <a:off x="605790" y="3942950"/>
            <a:ext cx="109804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Compiler:</a:t>
            </a:r>
            <a:r>
              <a:rPr lang="en-US" sz="2200" dirty="0"/>
              <a:t> Transpiling the user's gate-level program to decompose into elementary quantum gates supported by the hardware.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Management Server: </a:t>
            </a:r>
            <a:r>
              <a:rPr lang="en-US" sz="2200" dirty="0"/>
              <a:t>Receiving quantum jobs, queuing them, and dispatching jobs to QC controllers. Also receives quantum computation results and sends back to user.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Runtime:</a:t>
            </a:r>
            <a:r>
              <a:rPr lang="en-US" sz="2200" dirty="0"/>
              <a:t> Internal component that facilitates the transition between the user's compiled program and its execution on QC.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70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356E-DBD9-3634-436D-4235D49F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Superconducting Hardware (IBM)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43EFA3-CBF0-04D5-1797-9EB7F0A93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381" r="12387" b="11717"/>
          <a:stretch/>
        </p:blipFill>
        <p:spPr>
          <a:xfrm>
            <a:off x="4742597" y="1535979"/>
            <a:ext cx="7003377" cy="32975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1BF603-C97C-9B40-2858-F8DC6CAA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8C4CA-E478-2EE2-86B5-06C471EC4F43}"/>
              </a:ext>
            </a:extLst>
          </p:cNvPr>
          <p:cNvSpPr txBox="1"/>
          <p:nvPr/>
        </p:nvSpPr>
        <p:spPr>
          <a:xfrm>
            <a:off x="446026" y="3011996"/>
            <a:ext cx="446588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QPU contains the physical qubits.</a:t>
            </a:r>
          </a:p>
          <a:p>
            <a:endParaRPr lang="en-US" sz="1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SCQ are Josephson junctions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Located in a dilution refrigerator.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Performs computations using Microwave Pulses.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88BB5-5225-60BE-75E2-3C1B3E616426}"/>
              </a:ext>
            </a:extLst>
          </p:cNvPr>
          <p:cNvSpPr txBox="1"/>
          <p:nvPr/>
        </p:nvSpPr>
        <p:spPr>
          <a:xfrm>
            <a:off x="542839" y="1136484"/>
            <a:ext cx="47934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Auxiliary Server are classical processor coupled to QC controllers.</a:t>
            </a:r>
          </a:p>
          <a:p>
            <a:r>
              <a:rPr lang="en-US" sz="2000" dirty="0"/>
              <a:t>- Interprets quantum readout results and updates program parameters. May also contain user-defined code.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33681-EC46-49AB-DE44-2EB91DBE203E}"/>
              </a:ext>
            </a:extLst>
          </p:cNvPr>
          <p:cNvSpPr txBox="1"/>
          <p:nvPr/>
        </p:nvSpPr>
        <p:spPr>
          <a:xfrm>
            <a:off x="542839" y="4948885"/>
            <a:ext cx="11106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QC Controllers: </a:t>
            </a:r>
            <a:r>
              <a:rPr lang="en-US" sz="2000" dirty="0"/>
              <a:t>Receives digital signals, uses AWGs and IQ mixers to generate analog RF pulses to manipulate qubits in QPU. It also handles measurement readouts and manages dynamic circuits using mid-measurement results.</a:t>
            </a:r>
          </a:p>
        </p:txBody>
      </p:sp>
    </p:spTree>
    <p:extLst>
      <p:ext uri="{BB962C8B-B14F-4D97-AF65-F5344CB8AC3E}">
        <p14:creationId xmlns:p14="http://schemas.microsoft.com/office/powerpoint/2010/main" val="22200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967A-284B-7DE6-F930-CECFAD56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 and Targets of Fault Injection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C2133-78F1-0D47-935C-929C64F93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Focuses on superconducting QCs with cloud-based access: IBM, </a:t>
            </a:r>
            <a:r>
              <a:rPr lang="en-US" dirty="0" err="1"/>
              <a:t>Rigetti</a:t>
            </a:r>
            <a:r>
              <a:rPr lang="en-US" dirty="0"/>
              <a:t>, QCI.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US" sz="900" dirty="0"/>
          </a:p>
          <a:p>
            <a:r>
              <a:rPr lang="en-US" b="1" dirty="0"/>
              <a:t>Targets on QPU: </a:t>
            </a:r>
          </a:p>
          <a:p>
            <a:pPr marL="457200" lvl="1" indent="0">
              <a:buNone/>
            </a:pPr>
            <a:r>
              <a:rPr lang="en-US" dirty="0"/>
              <a:t>1. Qubits 2. Coupling (connections)</a:t>
            </a:r>
          </a:p>
          <a:p>
            <a:pPr marL="457200" lvl="1" indent="0">
              <a:buNone/>
            </a:pPr>
            <a:endParaRPr lang="en-US" sz="800" dirty="0"/>
          </a:p>
          <a:p>
            <a:r>
              <a:rPr lang="en-US" b="1" dirty="0"/>
              <a:t>Targets on QC Controllers:</a:t>
            </a:r>
          </a:p>
          <a:p>
            <a:pPr marL="457200" lvl="1" indent="0">
              <a:buNone/>
            </a:pPr>
            <a:r>
              <a:rPr lang="en-US" dirty="0"/>
              <a:t>3. Analog control (RF) pulses.</a:t>
            </a:r>
          </a:p>
          <a:p>
            <a:pPr marL="457200" lvl="1" indent="0">
              <a:buNone/>
            </a:pPr>
            <a:r>
              <a:rPr lang="en-US" dirty="0"/>
              <a:t>4. Digital Signals to generate RF pulses.</a:t>
            </a:r>
          </a:p>
          <a:p>
            <a:pPr marL="457200" lvl="1" indent="0">
              <a:buNone/>
            </a:pPr>
            <a:r>
              <a:rPr lang="en-US" dirty="0"/>
              <a:t>5. Classical Registers to store Readouts.</a:t>
            </a:r>
          </a:p>
          <a:p>
            <a:pPr marL="457200" lvl="1" indent="0">
              <a:buNone/>
            </a:pPr>
            <a:endParaRPr lang="en-US" sz="800" dirty="0"/>
          </a:p>
          <a:p>
            <a:r>
              <a:rPr lang="en-US" b="1" dirty="0"/>
              <a:t>Targets on Auxiliary Processor:</a:t>
            </a:r>
          </a:p>
          <a:p>
            <a:pPr marL="457200" lvl="1" indent="0">
              <a:buNone/>
            </a:pPr>
            <a:r>
              <a:rPr lang="en-US" dirty="0"/>
              <a:t>6. Classical registers used for post-processing and parameter optimization.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0873B-F5B3-4AD6-D1A7-CCD9309B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E244A-8DE0-158F-47C9-F82BC9B3D0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083"/>
          <a:stretch/>
        </p:blipFill>
        <p:spPr>
          <a:xfrm>
            <a:off x="6735209" y="1835880"/>
            <a:ext cx="4913949" cy="318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5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7734-5834-F670-479D-C0830654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Fault Manifestation: How Faults are Observed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FA307-F198-923E-C4D8-687997B4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/>
              <a:t>Fault manifestation is the observable effect of a fault injection. This can include changes in qubit states, altered gate operations, or incorrect algorithm results.</a:t>
            </a:r>
          </a:p>
          <a:p>
            <a:endParaRPr lang="en-US" sz="800" dirty="0"/>
          </a:p>
          <a:p>
            <a:r>
              <a:rPr lang="en-US" sz="2200" b="1" dirty="0"/>
              <a:t>Gate-Level Program </a:t>
            </a:r>
            <a:r>
              <a:rPr lang="en-US" sz="2200" dirty="0"/>
              <a:t>(High level, </a:t>
            </a:r>
            <a:r>
              <a:rPr lang="pt-BR" sz="2200" dirty="0"/>
              <a:t>designing quantum circuits using gates)</a:t>
            </a:r>
            <a:r>
              <a:rPr lang="en-US" sz="2200" dirty="0"/>
              <a:t>:</a:t>
            </a:r>
          </a:p>
          <a:p>
            <a:pPr>
              <a:buFontTx/>
              <a:buChar char="-"/>
            </a:pPr>
            <a:r>
              <a:rPr lang="en-US" sz="2200" dirty="0"/>
              <a:t>Faults can modify the digital bits specifying gates, leading to added, removed, or changed gates.</a:t>
            </a:r>
          </a:p>
          <a:p>
            <a:pPr>
              <a:buFontTx/>
              <a:buChar char="-"/>
            </a:pPr>
            <a:endParaRPr lang="en-US" sz="800" dirty="0"/>
          </a:p>
          <a:p>
            <a:r>
              <a:rPr lang="en-US" sz="2200" b="1" dirty="0"/>
              <a:t>Pulse-Level Program </a:t>
            </a:r>
            <a:r>
              <a:rPr lang="en-US" sz="2200" dirty="0"/>
              <a:t>(Low level, precisely control the RF pulses to control qubits)</a:t>
            </a:r>
          </a:p>
          <a:p>
            <a:pPr>
              <a:buFontTx/>
              <a:buChar char="-"/>
            </a:pPr>
            <a:r>
              <a:rPr lang="en-US" sz="2200" dirty="0"/>
              <a:t>Faults can alter the digital specifications of control pulse parameters (amplitude, frequency, phase). </a:t>
            </a:r>
          </a:p>
          <a:p>
            <a:pPr>
              <a:buFontTx/>
              <a:buChar char="-"/>
            </a:pPr>
            <a:r>
              <a:rPr lang="en-US" sz="2200" dirty="0"/>
              <a:t>Pulse parameters are continuously changing and need frequent calibrations.</a:t>
            </a:r>
          </a:p>
          <a:p>
            <a:pPr>
              <a:buFontTx/>
              <a:buChar char="-"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Faults in registers storing measurement outcomes lead to incorrect readouts. Modifying bits from mid-circuit measurements affects subsequent operations in dynamic circuits. Faults in final measurement bits manipulate the final circuit output.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575EF-BFDD-D58C-9C0F-56D9DB11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8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5D142-57CB-8289-1784-C16F661A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Fault Models: Types of Faults in QCs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F41FDD4-2BF2-58E8-9AE9-2314A8713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0793298"/>
              </p:ext>
            </p:extLst>
          </p:nvPr>
        </p:nvGraphicFramePr>
        <p:xfrm>
          <a:off x="542840" y="1093881"/>
          <a:ext cx="11106150" cy="2232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779">
                  <a:extLst>
                    <a:ext uri="{9D8B030D-6E8A-4147-A177-3AD203B41FA5}">
                      <a16:colId xmlns:a16="http://schemas.microsoft.com/office/drawing/2014/main" val="543640725"/>
                    </a:ext>
                  </a:extLst>
                </a:gridCol>
                <a:gridCol w="3753135">
                  <a:extLst>
                    <a:ext uri="{9D8B030D-6E8A-4147-A177-3AD203B41FA5}">
                      <a16:colId xmlns:a16="http://schemas.microsoft.com/office/drawing/2014/main" val="3549072514"/>
                    </a:ext>
                  </a:extLst>
                </a:gridCol>
                <a:gridCol w="3351236">
                  <a:extLst>
                    <a:ext uri="{9D8B030D-6E8A-4147-A177-3AD203B41FA5}">
                      <a16:colId xmlns:a16="http://schemas.microsoft.com/office/drawing/2014/main" val="957836405"/>
                    </a:ext>
                  </a:extLst>
                </a:gridCol>
              </a:tblGrid>
              <a:tr h="60098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QPU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QC Controller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Classical Register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876887"/>
                  </a:ext>
                </a:extLst>
              </a:tr>
              <a:tr h="1631042"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just">
                        <a:buAutoNum type="arabi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Unintended Gates </a:t>
                      </a:r>
                    </a:p>
                    <a:p>
                      <a:pPr marL="457200" indent="-457200" algn="just">
                        <a:buAutoNum type="arabi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Decoherence, Measurements</a:t>
                      </a:r>
                    </a:p>
                    <a:p>
                      <a:pPr marL="457200" indent="-457200" algn="just">
                        <a:buAutoNum type="arabi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Enable/Disable Couplings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Attenuate/amplify pulses.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Change shape (envelope)</a:t>
                      </a:r>
                    </a:p>
                    <a:p>
                      <a:pPr marL="457200" indent="-457200" algn="just">
                        <a:buFont typeface="+mj-lt"/>
                        <a:buAutoNum type="arabi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Change Phases, 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marL="457200" indent="-457200" algn="just">
                        <a:buAutoNum type="arabi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Stuck at 0-bits</a:t>
                      </a:r>
                    </a:p>
                    <a:p>
                      <a:pPr marL="457200" indent="-457200" algn="just">
                        <a:buAutoNum type="arabi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Stuck at 1-bits</a:t>
                      </a:r>
                    </a:p>
                    <a:p>
                      <a:pPr marL="457200" indent="-457200" algn="just">
                        <a:buAutoNum type="arabicPeriod"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Toggle Bits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54750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790FA-AD82-FCA7-D0AF-D8CF4DD3B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17E90-3415-B78B-BECE-8D1F286CD76E}"/>
              </a:ext>
            </a:extLst>
          </p:cNvPr>
          <p:cNvSpPr txBox="1"/>
          <p:nvPr/>
        </p:nvSpPr>
        <p:spPr>
          <a:xfrm>
            <a:off x="665670" y="5737225"/>
            <a:ext cx="1110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en-US" sz="1800" dirty="0">
                <a:solidFill>
                  <a:schemeClr val="tx1"/>
                </a:solidFill>
              </a:rPr>
              <a:t>Classical Register is common is QC controller and Auxiliary Processors.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EF7292-39F8-ED0E-11F2-64FDBD97496F}"/>
              </a:ext>
            </a:extLst>
          </p:cNvPr>
          <p:cNvSpPr txBox="1"/>
          <p:nvPr/>
        </p:nvSpPr>
        <p:spPr>
          <a:xfrm>
            <a:off x="542840" y="3702424"/>
            <a:ext cx="11106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Classical Fault Injections:</a:t>
            </a:r>
          </a:p>
          <a:p>
            <a:pPr marL="285750" indent="-285750">
              <a:buFontTx/>
              <a:buChar char="-"/>
            </a:pPr>
            <a:r>
              <a:rPr lang="en-US" dirty="0"/>
              <a:t>Voltage glitching, clock glitching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EM (electromagnetic), lasers, or other sources of disturbance</a:t>
            </a:r>
          </a:p>
        </p:txBody>
      </p:sp>
    </p:spTree>
    <p:extLst>
      <p:ext uri="{BB962C8B-B14F-4D97-AF65-F5344CB8AC3E}">
        <p14:creationId xmlns:p14="http://schemas.microsoft.com/office/powerpoint/2010/main" val="370677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snuva_Farheen_Seminar_Talk_LSU" id="{753F910D-6C8A-4ED2-B678-875ED1AC2AFE}" vid="{37831616-4849-475E-9E71-E74EE063D0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3825</TotalTime>
  <Words>1141</Words>
  <Application>Microsoft Office PowerPoint</Application>
  <PresentationFormat>Widescreen</PresentationFormat>
  <Paragraphs>137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Georgia</vt:lpstr>
      <vt:lpstr>Georgia Pro</vt:lpstr>
      <vt:lpstr>Gill Sans</vt:lpstr>
      <vt:lpstr>Wingdings</vt:lpstr>
      <vt:lpstr>Office Theme</vt:lpstr>
      <vt:lpstr>1_Custom Design</vt:lpstr>
      <vt:lpstr>Quantum Computer Fault Injection Attacks  Chuanqi Xu, Ferhat Erata, Jakub Szefer Yale University</vt:lpstr>
      <vt:lpstr>Introduction</vt:lpstr>
      <vt:lpstr>Fault Injection Attacks</vt:lpstr>
      <vt:lpstr>Contribution of the Paper</vt:lpstr>
      <vt:lpstr>Quantum Computer Workflow</vt:lpstr>
      <vt:lpstr>Example: Superconducting Hardware (IBM)</vt:lpstr>
      <vt:lpstr>Domain and Targets of Fault Injection Attack</vt:lpstr>
      <vt:lpstr>Fault Manifestation: How Faults are Observed</vt:lpstr>
      <vt:lpstr>Fault Models: Types of Faults in QCs</vt:lpstr>
      <vt:lpstr>Fault Bound and Lifespan</vt:lpstr>
      <vt:lpstr> Classification of QC Fault Injection Attacks</vt:lpstr>
      <vt:lpstr>Related Work and Distinctions</vt:lpstr>
      <vt:lpstr>Future Research Directions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Farheen,Tasnuva</dc:creator>
  <cp:lastModifiedBy>Syed Emad Uddin Shubha</cp:lastModifiedBy>
  <cp:revision>240</cp:revision>
  <dcterms:created xsi:type="dcterms:W3CDTF">2024-11-20T04:21:08Z</dcterms:created>
  <dcterms:modified xsi:type="dcterms:W3CDTF">2025-03-18T15:18:02Z</dcterms:modified>
</cp:coreProperties>
</file>