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1874" r:id="rId4"/>
    <p:sldId id="1875" r:id="rId5"/>
    <p:sldId id="1876" r:id="rId6"/>
    <p:sldId id="1878" r:id="rId7"/>
    <p:sldId id="1877" r:id="rId8"/>
    <p:sldId id="1879" r:id="rId9"/>
    <p:sldId id="1880" r:id="rId10"/>
    <p:sldId id="1881" r:id="rId11"/>
    <p:sldId id="1882" r:id="rId12"/>
    <p:sldId id="1883" r:id="rId13"/>
    <p:sldId id="1884" r:id="rId14"/>
    <p:sldId id="18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276" autoAdjust="0"/>
    <p:restoredTop sz="90462" autoAdjust="0"/>
  </p:normalViewPr>
  <p:slideViewPr>
    <p:cSldViewPr snapToGrid="0">
      <p:cViewPr varScale="1">
        <p:scale>
          <a:sx n="85" d="100"/>
          <a:sy n="85" d="100"/>
        </p:scale>
        <p:origin x="11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18-Mar-25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120" y="17812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latin typeface="Arial"/>
                <a:cs typeface="Arial"/>
              </a:rPr>
              <a:t>Quantum Computer Fault Injection Attacks</a:t>
            </a:r>
            <a:br>
              <a:rPr lang="en-US" sz="4800" dirty="0">
                <a:latin typeface="Arial"/>
                <a:cs typeface="Arial"/>
              </a:rPr>
            </a:br>
            <a:br>
              <a:rPr lang="en-US" sz="3600" dirty="0">
                <a:latin typeface="Arial"/>
                <a:cs typeface="Arial"/>
              </a:rPr>
            </a:br>
            <a:r>
              <a:rPr lang="en-US" sz="3100" dirty="0">
                <a:solidFill>
                  <a:schemeClr val="tx1"/>
                </a:solidFill>
                <a:latin typeface="Arial"/>
                <a:cs typeface="Arial"/>
              </a:rPr>
              <a:t>Chuanqi Xu, Ferhat </a:t>
            </a:r>
            <a:r>
              <a:rPr lang="en-US" sz="3100" dirty="0" err="1">
                <a:solidFill>
                  <a:schemeClr val="tx1"/>
                </a:solidFill>
                <a:latin typeface="Arial"/>
                <a:cs typeface="Arial"/>
              </a:rPr>
              <a:t>Erata</a:t>
            </a:r>
            <a:r>
              <a:rPr lang="en-US" sz="3100" dirty="0">
                <a:solidFill>
                  <a:schemeClr val="tx1"/>
                </a:solidFill>
                <a:latin typeface="Arial"/>
                <a:cs typeface="Arial"/>
              </a:rPr>
              <a:t>, Jakub </a:t>
            </a:r>
            <a:r>
              <a:rPr lang="en-US" sz="3100" dirty="0" err="1">
                <a:solidFill>
                  <a:schemeClr val="tx1"/>
                </a:solidFill>
                <a:latin typeface="Arial"/>
                <a:cs typeface="Arial"/>
              </a:rPr>
              <a:t>Szefer</a:t>
            </a:r>
            <a:br>
              <a:rPr lang="en-US" sz="3100" dirty="0">
                <a:latin typeface="Arial"/>
                <a:cs typeface="Arial"/>
              </a:rPr>
            </a:br>
            <a:r>
              <a:rPr lang="en-US" sz="2800" dirty="0">
                <a:solidFill>
                  <a:schemeClr val="accent5"/>
                </a:solidFill>
                <a:latin typeface="Arial"/>
                <a:cs typeface="Arial"/>
              </a:rPr>
              <a:t>Yale University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570" y="4758822"/>
            <a:ext cx="9144000" cy="2387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Presented By, 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Syed Emad Uddin Shubha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CS Grad Student, LSU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CBBF-773A-F394-9EE5-8BFDB9F5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Bound and Lifespan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5078-7E6B-2918-793B-C97E9AA4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/>
              <a:t>Fault Bound: </a:t>
            </a:r>
            <a:r>
              <a:rPr lang="en-US" sz="2200" dirty="0"/>
              <a:t>The maximum number of faults a system can tolerate without significant degradation (can be single or multiple fault threats).</a:t>
            </a:r>
          </a:p>
          <a:p>
            <a:endParaRPr lang="en-US" sz="900" dirty="0"/>
          </a:p>
          <a:p>
            <a:r>
              <a:rPr lang="en-US" sz="2200" b="1" dirty="0"/>
              <a:t>Fault Lifespan: </a:t>
            </a:r>
            <a:r>
              <a:rPr lang="en-US" sz="2200" dirty="0"/>
              <a:t>The duration for which a fault persists in the system. Quantum computers have more diverse lifespans than classical computers.</a:t>
            </a:r>
          </a:p>
          <a:p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/>
              <a:t> Types of Fault Lifespans:</a:t>
            </a:r>
          </a:p>
          <a:p>
            <a:r>
              <a:rPr lang="en-US" sz="2000" dirty="0"/>
              <a:t>Single Shot: Affects only a single execution of a quantum circuit.</a:t>
            </a:r>
          </a:p>
          <a:p>
            <a:r>
              <a:rPr lang="en-US" sz="2000" dirty="0"/>
              <a:t>Multi Shot: Persists across multiple executions of the same circuit.</a:t>
            </a:r>
          </a:p>
          <a:p>
            <a:r>
              <a:rPr lang="en-US" sz="2000" dirty="0"/>
              <a:t>Single Job: Multi-shot faults lasting throughout all shots of a single submitted quantum job.</a:t>
            </a:r>
          </a:p>
          <a:p>
            <a:r>
              <a:rPr lang="en-US" sz="2000" dirty="0"/>
              <a:t>Multi Job: Affects multiple quantum jobs, maybe from different users (i.e., register fault).</a:t>
            </a:r>
          </a:p>
          <a:p>
            <a:r>
              <a:rPr lang="en-US" sz="2000" dirty="0"/>
              <a:t>Calibration Cycle: (Unitary) Faults that can be corrected during the regular calibration.</a:t>
            </a:r>
          </a:p>
          <a:p>
            <a:r>
              <a:rPr lang="en-US" sz="2000" dirty="0"/>
              <a:t>Power Cycle: Faults requiring a full power cycle (warming up the cryogenic fridge) for resolution. (Example: changes causing flux trapping.)</a:t>
            </a:r>
          </a:p>
          <a:p>
            <a:r>
              <a:rPr lang="en-US" sz="2000" dirty="0"/>
              <a:t>Forever: Faults that result in permanent hardware alterations. (Example: disabling couplings.)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FC72-A875-2820-97D0-7212F34D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7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7D52-4E49-2BD7-C1AB-876329A2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Classification of QC Fault Injection Attacks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39B7E2-FC56-37F5-0931-F07175D4E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1305402"/>
            <a:ext cx="11106150" cy="468693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B4399-12E2-78A0-76E1-3118D1A6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2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CF31-C985-FD66-7B1C-FCFA30A5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and Distinctions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759A-BCD5-8183-21DF-D14DD23D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draws inspiration from classical fault injection literature, using the framework of Fault Target, Model, Bound, and Lifespan.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7871D-39C2-A5CA-D194-30996C5D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93AB4-C926-695C-055C-916E3976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2" t="7414" r="2644"/>
          <a:stretch/>
        </p:blipFill>
        <p:spPr>
          <a:xfrm>
            <a:off x="5306160" y="1803500"/>
            <a:ext cx="6356771" cy="3493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8721D-F19E-7A9A-5131-0C8234BCF1AB}"/>
              </a:ext>
            </a:extLst>
          </p:cNvPr>
          <p:cNvSpPr txBox="1"/>
          <p:nvPr/>
        </p:nvSpPr>
        <p:spPr>
          <a:xfrm>
            <a:off x="556613" y="2001530"/>
            <a:ext cx="4735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Most prior work focuses on hardware faults in qubits.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work is novel because it specifically addresses the unique attack surface and vulnerable components of quantum systems, focusing non-invasive attacks.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E6323-6E4A-267D-DDF6-8ABBA21735BF}"/>
              </a:ext>
            </a:extLst>
          </p:cNvPr>
          <p:cNvSpPr txBox="1"/>
          <p:nvPr/>
        </p:nvSpPr>
        <p:spPr>
          <a:xfrm>
            <a:off x="723331" y="5472752"/>
            <a:ext cx="106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Security pyramid is introduced for superconducting quantum computers.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4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2CB2-913F-C0BE-E9CC-7C96B49E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C0E1-999E-460C-78F6-D912BD0A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This work </a:t>
            </a:r>
            <a:r>
              <a:rPr lang="en-US" b="1" dirty="0"/>
              <a:t>can serve as a foundation for future research on:</a:t>
            </a:r>
          </a:p>
          <a:p>
            <a:pPr>
              <a:buFontTx/>
              <a:buChar char="-"/>
            </a:pPr>
            <a:r>
              <a:rPr lang="en-US" dirty="0"/>
              <a:t>Developing specific attack techniques</a:t>
            </a:r>
          </a:p>
          <a:p>
            <a:pPr>
              <a:buFontTx/>
              <a:buChar char="-"/>
            </a:pPr>
            <a:r>
              <a:rPr lang="en-US" dirty="0"/>
              <a:t>Evaluating their impact</a:t>
            </a:r>
          </a:p>
          <a:p>
            <a:pPr>
              <a:buFontTx/>
              <a:buChar char="-"/>
            </a:pPr>
            <a:r>
              <a:rPr lang="en-US" dirty="0"/>
              <a:t>Designing effective countermeasures for quantum computers.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b="1" dirty="0"/>
              <a:t>My observations:</a:t>
            </a:r>
          </a:p>
          <a:p>
            <a:pPr>
              <a:buFontTx/>
              <a:buChar char="-"/>
            </a:pPr>
            <a:r>
              <a:rPr lang="en-US" dirty="0"/>
              <a:t>The paper is largely theoretical focusing on conceptualization and classification of fault injection attacks.</a:t>
            </a:r>
          </a:p>
          <a:p>
            <a:pPr>
              <a:buFontTx/>
              <a:buChar char="-"/>
            </a:pPr>
            <a:r>
              <a:rPr lang="en-US" dirty="0"/>
              <a:t>There is no discussion of specific analytical models that predict the impact of injected faults on quantum algorithms or computations.</a:t>
            </a:r>
          </a:p>
          <a:p>
            <a:pPr>
              <a:buFontTx/>
              <a:buChar char="-"/>
            </a:pPr>
            <a:r>
              <a:rPr lang="en-US" dirty="0"/>
              <a:t>They didn’t expand on Fault Bound, just defined and categorized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17C9B-1608-D6A6-96EA-2C2E0B61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8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20D0-780D-4E50-EBFD-9057666D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E3C5-1F65-81C5-4213-CD33187F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computing is rapidly advancing, with increasing qubit counts (#q) and gate operations (#g). </a:t>
            </a:r>
            <a:r>
              <a:rPr lang="en-US" b="1" dirty="0"/>
              <a:t>Example:</a:t>
            </a:r>
            <a:r>
              <a:rPr lang="en-US" dirty="0"/>
              <a:t> IBM projects Quantum Computer (QC) with #q=200, #g=100M by 2029.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NISQ era QCs have potential in drug discovery and materials science.</a:t>
            </a:r>
          </a:p>
          <a:p>
            <a:endParaRPr lang="en-US" sz="100" dirty="0"/>
          </a:p>
          <a:p>
            <a:r>
              <a:rPr lang="en-US" dirty="0"/>
              <a:t>As QCs grow and process sensitive data and valuable quantum programs (intellectual property), the need to secure them against security attacks becomes critical.</a:t>
            </a:r>
          </a:p>
          <a:p>
            <a:endParaRPr lang="en-US" sz="1200" dirty="0"/>
          </a:p>
          <a:p>
            <a:r>
              <a:rPr lang="en-US" dirty="0"/>
              <a:t>Physical attacks, especially insider threats (malicious insiders within data centers), can compromise the integrity of computations and resulting data.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F054D-0F6C-B49C-87D5-B914EEB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8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B34-DEAD-8FCF-E193-AF0D5C8A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Injection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7365-E94B-F450-48A1-256DFFBA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QCs have extensive classical control infrastructure unlike classical chips. This significantly extends the possible attack surface. </a:t>
            </a:r>
          </a:p>
          <a:p>
            <a:endParaRPr lang="en-US" sz="600" dirty="0"/>
          </a:p>
          <a:p>
            <a:r>
              <a:rPr lang="en-US" dirty="0"/>
              <a:t>Quantum computers' size allows easier physical access for potential manipulation compared to classical transistors.</a:t>
            </a:r>
          </a:p>
          <a:p>
            <a:endParaRPr lang="en-US" sz="900" dirty="0"/>
          </a:p>
          <a:p>
            <a:r>
              <a:rPr lang="en-US" dirty="0"/>
              <a:t>Fault injection attacks can compromise the integrity and confidentiality of both the data being processed and the quantum programs executed on QCs.</a:t>
            </a:r>
          </a:p>
          <a:p>
            <a:endParaRPr lang="en-US" sz="1100" dirty="0"/>
          </a:p>
          <a:p>
            <a:r>
              <a:rPr lang="en-US" dirty="0"/>
              <a:t>Attackers can potentially manipulate:</a:t>
            </a:r>
          </a:p>
          <a:p>
            <a:pPr marL="0" indent="0">
              <a:buNone/>
            </a:pPr>
            <a:r>
              <a:rPr lang="en-US" dirty="0"/>
              <a:t>- The qubits themselves.</a:t>
            </a:r>
          </a:p>
          <a:p>
            <a:pPr marL="0" indent="0">
              <a:buNone/>
            </a:pPr>
            <a:r>
              <a:rPr lang="en-US" dirty="0"/>
              <a:t>- Classical registers into which qubit measurements are read.</a:t>
            </a:r>
          </a:p>
          <a:p>
            <a:pPr marL="0" indent="0">
              <a:buNone/>
            </a:pPr>
            <a:r>
              <a:rPr lang="en-US" dirty="0"/>
              <a:t>- Control signals.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CF866-B13C-1218-334A-62D44B59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5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AABF-ACD1-3C44-2129-B469702A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863-9B2B-251E-BFD3-42E9C314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Presents an in-depth exploration of QC fault injection attacks.</a:t>
            </a:r>
          </a:p>
          <a:p>
            <a:endParaRPr lang="en-US" sz="800" dirty="0"/>
          </a:p>
          <a:p>
            <a:r>
              <a:rPr lang="en-US" dirty="0"/>
              <a:t>Key contributions:</a:t>
            </a:r>
          </a:p>
          <a:p>
            <a:pPr>
              <a:buFontTx/>
              <a:buChar char="-"/>
            </a:pPr>
            <a:r>
              <a:rPr lang="en-US" b="1" dirty="0"/>
              <a:t>Classification: </a:t>
            </a:r>
            <a:r>
              <a:rPr lang="en-US" dirty="0"/>
              <a:t>Provides the initial classification of fault injection attacks.</a:t>
            </a:r>
          </a:p>
          <a:p>
            <a:pPr>
              <a:buFontTx/>
              <a:buChar char="-"/>
            </a:pPr>
            <a:r>
              <a:rPr lang="en-US" b="1" dirty="0"/>
              <a:t>Attack Domain</a:t>
            </a:r>
            <a:r>
              <a:rPr lang="en-US" dirty="0"/>
              <a:t>: Define unique attacks on QC, contrasting with classical.</a:t>
            </a:r>
          </a:p>
          <a:p>
            <a:pPr>
              <a:buFontTx/>
              <a:buChar char="-"/>
            </a:pPr>
            <a:r>
              <a:rPr lang="en-US" b="1" dirty="0"/>
              <a:t>Fault Targets: </a:t>
            </a:r>
            <a:r>
              <a:rPr lang="en-US" dirty="0"/>
              <a:t>Identifies three specific fault targets:</a:t>
            </a:r>
          </a:p>
          <a:p>
            <a:pPr marL="457200" lvl="1" indent="0">
              <a:buNone/>
            </a:pPr>
            <a:r>
              <a:rPr lang="en-US" dirty="0"/>
              <a:t>Quantum processing units (QPU), QC controllers, Auxiliary processors.</a:t>
            </a:r>
          </a:p>
          <a:p>
            <a:pPr>
              <a:buFontTx/>
              <a:buChar char="-"/>
            </a:pPr>
            <a:r>
              <a:rPr lang="en-US" b="1" dirty="0"/>
              <a:t>Target Components: </a:t>
            </a:r>
            <a:r>
              <a:rPr lang="en-US" dirty="0"/>
              <a:t>Pinpoints six specific components within these targets vulnerable to attacks.</a:t>
            </a:r>
          </a:p>
          <a:p>
            <a:pPr>
              <a:buFontTx/>
              <a:buChar char="-"/>
            </a:pPr>
            <a:r>
              <a:rPr lang="en-US" b="1" dirty="0"/>
              <a:t>Fault Models: </a:t>
            </a:r>
            <a:r>
              <a:rPr lang="en-US" dirty="0"/>
              <a:t>Presents fault models, bounds &amp; lifespans for identified targets.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B714-9E5D-9109-4620-C1F7A617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2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4336-7200-22C2-1D3D-004093D1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Computer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D0754B-AA40-BF60-4129-BBCDFAB69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40" y="1191501"/>
            <a:ext cx="10991513" cy="26298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80251-F863-1B74-C17D-031160B5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8315D-9902-3685-F29E-8C1A510C4D22}"/>
              </a:ext>
            </a:extLst>
          </p:cNvPr>
          <p:cNvSpPr txBox="1"/>
          <p:nvPr/>
        </p:nvSpPr>
        <p:spPr>
          <a:xfrm>
            <a:off x="605790" y="3942950"/>
            <a:ext cx="109804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Compiler:</a:t>
            </a:r>
            <a:r>
              <a:rPr lang="en-US" sz="2200" dirty="0"/>
              <a:t> Transpiling the user's gate-level program to decompose into elementary quantum gates supported by the hardware.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Management Server: </a:t>
            </a:r>
            <a:r>
              <a:rPr lang="en-US" sz="2200" dirty="0"/>
              <a:t>Receiving quantum jobs, queuing them, and dispatching jobs to QC controllers. Also receives quantum computation results and sends back to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Runtime:</a:t>
            </a:r>
            <a:r>
              <a:rPr lang="en-US" sz="2200" dirty="0"/>
              <a:t> Internal component that facilitates the transition between the user's compiled program and its execution on QC.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0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356E-DBD9-3634-436D-4235D49F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Superconducting Hardware (IBM)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43EFA3-CBF0-04D5-1797-9EB7F0A9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381" r="12387" b="11717"/>
          <a:stretch/>
        </p:blipFill>
        <p:spPr>
          <a:xfrm>
            <a:off x="4742597" y="1535979"/>
            <a:ext cx="7003377" cy="32975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BF603-C97C-9B40-2858-F8DC6CAA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8C4CA-E478-2EE2-86B5-06C471EC4F43}"/>
              </a:ext>
            </a:extLst>
          </p:cNvPr>
          <p:cNvSpPr txBox="1"/>
          <p:nvPr/>
        </p:nvSpPr>
        <p:spPr>
          <a:xfrm>
            <a:off x="446026" y="3011996"/>
            <a:ext cx="4465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QPU contains the physical qubits.</a:t>
            </a:r>
          </a:p>
          <a:p>
            <a:endParaRPr lang="en-US" sz="1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SCQ are Josephson junctions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Located in a dilution refrigerator.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Performs computations using Microwave Pulses.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88BB5-5225-60BE-75E2-3C1B3E616426}"/>
              </a:ext>
            </a:extLst>
          </p:cNvPr>
          <p:cNvSpPr txBox="1"/>
          <p:nvPr/>
        </p:nvSpPr>
        <p:spPr>
          <a:xfrm>
            <a:off x="542839" y="1136484"/>
            <a:ext cx="47934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Auxiliary Server are classical processor coupled to QC controllers.</a:t>
            </a:r>
          </a:p>
          <a:p>
            <a:r>
              <a:rPr lang="en-US" sz="2000" dirty="0"/>
              <a:t>- Interprets quantum readout results and updates program parameters. May also contain user-defined code.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33681-EC46-49AB-DE44-2EB91DBE203E}"/>
              </a:ext>
            </a:extLst>
          </p:cNvPr>
          <p:cNvSpPr txBox="1"/>
          <p:nvPr/>
        </p:nvSpPr>
        <p:spPr>
          <a:xfrm>
            <a:off x="542839" y="4948885"/>
            <a:ext cx="11106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QC Controllers: </a:t>
            </a:r>
            <a:r>
              <a:rPr lang="en-US" sz="2000" dirty="0"/>
              <a:t>Receives digital signals, uses AWGs and IQ mixers to generate analog RF pulses to manipulate qubits in QPU. It also handles measurement readouts and manages dynamic circuits using mid-measurement results.</a:t>
            </a:r>
          </a:p>
        </p:txBody>
      </p:sp>
    </p:spTree>
    <p:extLst>
      <p:ext uri="{BB962C8B-B14F-4D97-AF65-F5344CB8AC3E}">
        <p14:creationId xmlns:p14="http://schemas.microsoft.com/office/powerpoint/2010/main" val="22200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967A-284B-7DE6-F930-CECFAD56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and Targets of Fault Injection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2133-78F1-0D47-935C-929C64F9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superconducting QCs with cloud-based access: IBM, </a:t>
            </a:r>
            <a:r>
              <a:rPr lang="en-US" dirty="0" err="1"/>
              <a:t>Rigetti</a:t>
            </a:r>
            <a:r>
              <a:rPr lang="en-US" dirty="0"/>
              <a:t>, QCI.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sz="900" dirty="0"/>
          </a:p>
          <a:p>
            <a:r>
              <a:rPr lang="en-US" b="1" dirty="0"/>
              <a:t>Targets on QPU: </a:t>
            </a:r>
          </a:p>
          <a:p>
            <a:pPr marL="457200" lvl="1" indent="0">
              <a:buNone/>
            </a:pPr>
            <a:r>
              <a:rPr lang="en-US" dirty="0"/>
              <a:t>1. Qubits 2. Coupling (connections)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b="1" dirty="0"/>
              <a:t>Targets on QC Controllers:</a:t>
            </a:r>
          </a:p>
          <a:p>
            <a:pPr marL="457200" lvl="1" indent="0">
              <a:buNone/>
            </a:pPr>
            <a:r>
              <a:rPr lang="en-US" dirty="0"/>
              <a:t>3. Analog control (RF) pulses.</a:t>
            </a:r>
          </a:p>
          <a:p>
            <a:pPr marL="457200" lvl="1" indent="0">
              <a:buNone/>
            </a:pPr>
            <a:r>
              <a:rPr lang="en-US" dirty="0"/>
              <a:t>4. Digital Signals to generate RF pulses.</a:t>
            </a:r>
          </a:p>
          <a:p>
            <a:pPr marL="457200" lvl="1" indent="0">
              <a:buNone/>
            </a:pPr>
            <a:r>
              <a:rPr lang="en-US" dirty="0"/>
              <a:t>5. Classical Registers to store Readouts.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b="1" dirty="0"/>
              <a:t>Targets on Auxiliary Processor:</a:t>
            </a:r>
          </a:p>
          <a:p>
            <a:pPr marL="457200" lvl="1" indent="0">
              <a:buNone/>
            </a:pPr>
            <a:r>
              <a:rPr lang="en-US" dirty="0"/>
              <a:t>6. Classical registers used for post-processing and parameter optimization.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0873B-F5B3-4AD6-D1A7-CCD9309B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E244A-8DE0-158F-47C9-F82BC9B3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83"/>
          <a:stretch/>
        </p:blipFill>
        <p:spPr>
          <a:xfrm>
            <a:off x="6735209" y="1835880"/>
            <a:ext cx="4913949" cy="318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5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7734-5834-F670-479D-C0830654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 Manifestation: How Faults are Observed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A307-F198-923E-C4D8-687997B4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/>
              <a:t>Fault manifestation is the observable effect of a fault injection. This can include changes in qubit states, altered gate operations, or incorrect algorithm results.</a:t>
            </a:r>
          </a:p>
          <a:p>
            <a:endParaRPr lang="en-US" sz="800" dirty="0"/>
          </a:p>
          <a:p>
            <a:r>
              <a:rPr lang="en-US" sz="2200" b="1" dirty="0"/>
              <a:t>Gate-Level Program </a:t>
            </a:r>
            <a:r>
              <a:rPr lang="en-US" sz="2200" dirty="0"/>
              <a:t>(High level, </a:t>
            </a:r>
            <a:r>
              <a:rPr lang="pt-BR" sz="2200" dirty="0"/>
              <a:t>designing quantum circuits using gates)</a:t>
            </a:r>
            <a:r>
              <a:rPr lang="en-US" sz="2200" dirty="0"/>
              <a:t>:</a:t>
            </a:r>
          </a:p>
          <a:p>
            <a:pPr>
              <a:buFontTx/>
              <a:buChar char="-"/>
            </a:pPr>
            <a:r>
              <a:rPr lang="en-US" sz="2200" dirty="0"/>
              <a:t>Faults can modify the digital bits specifying gates, leading to added, removed, or changed gates.</a:t>
            </a:r>
          </a:p>
          <a:p>
            <a:pPr>
              <a:buFontTx/>
              <a:buChar char="-"/>
            </a:pPr>
            <a:endParaRPr lang="en-US" sz="800" dirty="0"/>
          </a:p>
          <a:p>
            <a:r>
              <a:rPr lang="en-US" sz="2200" b="1" dirty="0"/>
              <a:t>Pulse-Level Program </a:t>
            </a:r>
            <a:r>
              <a:rPr lang="en-US" sz="2200" dirty="0"/>
              <a:t>(Low level, precisely control the RF pulses to control qubits)</a:t>
            </a:r>
          </a:p>
          <a:p>
            <a:pPr>
              <a:buFontTx/>
              <a:buChar char="-"/>
            </a:pPr>
            <a:r>
              <a:rPr lang="en-US" sz="2200" dirty="0"/>
              <a:t>Faults can alter the digital specifications of control pulse parameters (amplitude, frequency, phase). </a:t>
            </a:r>
          </a:p>
          <a:p>
            <a:pPr>
              <a:buFontTx/>
              <a:buChar char="-"/>
            </a:pPr>
            <a:r>
              <a:rPr lang="en-US" sz="2200" dirty="0"/>
              <a:t>Pulse parameters are continuously changing and need frequent calibrations.</a:t>
            </a:r>
          </a:p>
          <a:p>
            <a:pPr>
              <a:buFontTx/>
              <a:buChar char="-"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Faults in registers storing measurement outcomes lead to incorrect readouts. Modifying bits from mid-circuit measurements affects subsequent operations in dynamic circuits. Faults in final measurement bits manipulate the final circuit output.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575EF-BFDD-D58C-9C0F-56D9DB11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D142-57CB-8289-1784-C16F661A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Models: Types of Faults in QCs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41FDD4-2BF2-58E8-9AE9-2314A8713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12777"/>
              </p:ext>
            </p:extLst>
          </p:nvPr>
        </p:nvGraphicFramePr>
        <p:xfrm>
          <a:off x="542925" y="1120774"/>
          <a:ext cx="11106150" cy="369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779">
                  <a:extLst>
                    <a:ext uri="{9D8B030D-6E8A-4147-A177-3AD203B41FA5}">
                      <a16:colId xmlns:a16="http://schemas.microsoft.com/office/drawing/2014/main" val="543640725"/>
                    </a:ext>
                  </a:extLst>
                </a:gridCol>
                <a:gridCol w="3753135">
                  <a:extLst>
                    <a:ext uri="{9D8B030D-6E8A-4147-A177-3AD203B41FA5}">
                      <a16:colId xmlns:a16="http://schemas.microsoft.com/office/drawing/2014/main" val="3549072514"/>
                    </a:ext>
                  </a:extLst>
                </a:gridCol>
                <a:gridCol w="3351236">
                  <a:extLst>
                    <a:ext uri="{9D8B030D-6E8A-4147-A177-3AD203B41FA5}">
                      <a16:colId xmlns:a16="http://schemas.microsoft.com/office/drawing/2014/main" val="957836405"/>
                    </a:ext>
                  </a:extLst>
                </a:gridCol>
              </a:tblGrid>
              <a:tr h="7216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QPU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QC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Classical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876887"/>
                  </a:ext>
                </a:extLst>
              </a:tr>
              <a:tr h="2975209">
                <a:tc>
                  <a:txBody>
                    <a:bodyPr/>
                    <a:lstStyle/>
                    <a:p>
                      <a:pPr marL="457200" indent="-457200" algn="just">
                        <a:buAutoNum type="arabicPeriod"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>
                        <a:buAutoNum type="arabicPeriod"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Unintended Gates </a:t>
                      </a:r>
                    </a:p>
                    <a:p>
                      <a:pPr marL="457200" indent="-457200" algn="just"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Decoherence, Measurements</a:t>
                      </a:r>
                    </a:p>
                    <a:p>
                      <a:pPr marL="457200" indent="-457200" algn="just"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Enable/Disable Couplings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Attenuate/amplify pulses.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Change shape (envelope)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Change Phases,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>
                        <a:buAutoNum type="arabicPeriod"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>
                        <a:buAutoNum type="arabicPeriod"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Stuck at 0-bits</a:t>
                      </a:r>
                    </a:p>
                    <a:p>
                      <a:pPr marL="457200" indent="-457200" algn="just"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Stuck at 1-bits</a:t>
                      </a:r>
                    </a:p>
                    <a:p>
                      <a:pPr marL="457200" indent="-457200" algn="just"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Toggle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5475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790FA-AD82-FCA7-D0AF-D8CF4DD3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17E90-3415-B78B-BECE-8D1F286CD76E}"/>
              </a:ext>
            </a:extLst>
          </p:cNvPr>
          <p:cNvSpPr txBox="1"/>
          <p:nvPr/>
        </p:nvSpPr>
        <p:spPr>
          <a:xfrm>
            <a:off x="665670" y="5737225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sz="1800" dirty="0">
                <a:solidFill>
                  <a:schemeClr val="tx1"/>
                </a:solidFill>
              </a:rPr>
              <a:t>Classical Register is common is QC controller and Auxiliary Processors.</a:t>
            </a:r>
          </a:p>
        </p:txBody>
      </p:sp>
    </p:spTree>
    <p:extLst>
      <p:ext uri="{BB962C8B-B14F-4D97-AF65-F5344CB8AC3E}">
        <p14:creationId xmlns:p14="http://schemas.microsoft.com/office/powerpoint/2010/main" val="370677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1121</Words>
  <Application>Microsoft Office PowerPoint</Application>
  <PresentationFormat>Widescreen</PresentationFormat>
  <Paragraphs>137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Georgia</vt:lpstr>
      <vt:lpstr>Georgia Pro</vt:lpstr>
      <vt:lpstr>Gill Sans</vt:lpstr>
      <vt:lpstr>Wingdings</vt:lpstr>
      <vt:lpstr>Office Theme</vt:lpstr>
      <vt:lpstr>1_Custom Design</vt:lpstr>
      <vt:lpstr>Quantum Computer Fault Injection Attacks  Chuanqi Xu, Ferhat Erata, Jakub Szefer Yale University</vt:lpstr>
      <vt:lpstr>Introduction</vt:lpstr>
      <vt:lpstr>Fault Injection Attacks</vt:lpstr>
      <vt:lpstr>Contribution of the Paper</vt:lpstr>
      <vt:lpstr>Quantum Computer Workflow</vt:lpstr>
      <vt:lpstr>Example: Superconducting Hardware (IBM)</vt:lpstr>
      <vt:lpstr>Domain and Targets of Fault Injection Attack</vt:lpstr>
      <vt:lpstr>Fault Manifestation: How Faults are Observed</vt:lpstr>
      <vt:lpstr>Fault Models: Types of Faults in QCs</vt:lpstr>
      <vt:lpstr>Fault Bound and Lifespan</vt:lpstr>
      <vt:lpstr> Classification of QC Fault Injection Attacks</vt:lpstr>
      <vt:lpstr>Related Work and Distinctions</vt:lpstr>
      <vt:lpstr>Future Research Directions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239</cp:revision>
  <dcterms:created xsi:type="dcterms:W3CDTF">2024-11-20T04:21:08Z</dcterms:created>
  <dcterms:modified xsi:type="dcterms:W3CDTF">2025-03-18T15:09:25Z</dcterms:modified>
</cp:coreProperties>
</file>