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1890" r:id="rId4"/>
    <p:sldId id="1891" r:id="rId5"/>
    <p:sldId id="1893" r:id="rId6"/>
    <p:sldId id="1895" r:id="rId7"/>
    <p:sldId id="18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9A9C2-DD5E-021A-5A4A-FAD013288C12}" v="133" dt="2025-04-15T16:55:27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Emad Uddin Shubha" userId="S::sshubh1@lsu.edu::5002043c-7220-4229-81cf-9b7e98183f7f" providerId="AD" clId="Web-{1A39A9C2-DD5E-021A-5A4A-FAD013288C12}"/>
    <pc:docChg chg="addSld delSld modSld">
      <pc:chgData name="Syed Emad Uddin Shubha" userId="S::sshubh1@lsu.edu::5002043c-7220-4229-81cf-9b7e98183f7f" providerId="AD" clId="Web-{1A39A9C2-DD5E-021A-5A4A-FAD013288C12}" dt="2025-04-15T16:55:27.621" v="122" actId="20577"/>
      <pc:docMkLst>
        <pc:docMk/>
      </pc:docMkLst>
      <pc:sldChg chg="modSp">
        <pc:chgData name="Syed Emad Uddin Shubha" userId="S::sshubh1@lsu.edu::5002043c-7220-4229-81cf-9b7e98183f7f" providerId="AD" clId="Web-{1A39A9C2-DD5E-021A-5A4A-FAD013288C12}" dt="2025-04-15T16:40:40.636" v="7" actId="20577"/>
        <pc:sldMkLst>
          <pc:docMk/>
          <pc:sldMk cId="0" sldId="1890"/>
        </pc:sldMkLst>
        <pc:spChg chg="mod">
          <ac:chgData name="Syed Emad Uddin Shubha" userId="S::sshubh1@lsu.edu::5002043c-7220-4229-81cf-9b7e98183f7f" providerId="AD" clId="Web-{1A39A9C2-DD5E-021A-5A4A-FAD013288C12}" dt="2025-04-15T16:40:40.636" v="7" actId="20577"/>
          <ac:spMkLst>
            <pc:docMk/>
            <pc:sldMk cId="0" sldId="1890"/>
            <ac:spMk id="3" creationId="{00000000-0000-0000-0000-000000000000}"/>
          </ac:spMkLst>
        </pc:spChg>
      </pc:sldChg>
      <pc:sldChg chg="addSp modSp">
        <pc:chgData name="Syed Emad Uddin Shubha" userId="S::sshubh1@lsu.edu::5002043c-7220-4229-81cf-9b7e98183f7f" providerId="AD" clId="Web-{1A39A9C2-DD5E-021A-5A4A-FAD013288C12}" dt="2025-04-15T16:42:43.754" v="30" actId="20577"/>
        <pc:sldMkLst>
          <pc:docMk/>
          <pc:sldMk cId="0" sldId="1891"/>
        </pc:sldMkLst>
        <pc:spChg chg="mod">
          <ac:chgData name="Syed Emad Uddin Shubha" userId="S::sshubh1@lsu.edu::5002043c-7220-4229-81cf-9b7e98183f7f" providerId="AD" clId="Web-{1A39A9C2-DD5E-021A-5A4A-FAD013288C12}" dt="2025-04-15T16:42:43.754" v="30" actId="20577"/>
          <ac:spMkLst>
            <pc:docMk/>
            <pc:sldMk cId="0" sldId="1891"/>
            <ac:spMk id="3" creationId="{00000000-0000-0000-0000-000000000000}"/>
          </ac:spMkLst>
        </pc:spChg>
        <pc:spChg chg="add mod">
          <ac:chgData name="Syed Emad Uddin Shubha" userId="S::sshubh1@lsu.edu::5002043c-7220-4229-81cf-9b7e98183f7f" providerId="AD" clId="Web-{1A39A9C2-DD5E-021A-5A4A-FAD013288C12}" dt="2025-04-15T16:42:31.737" v="29" actId="20577"/>
          <ac:spMkLst>
            <pc:docMk/>
            <pc:sldMk cId="0" sldId="1891"/>
            <ac:spMk id="4" creationId="{34B0F526-BE38-82BB-B153-881891919ECC}"/>
          </ac:spMkLst>
        </pc:spChg>
        <pc:picChg chg="mod">
          <ac:chgData name="Syed Emad Uddin Shubha" userId="S::sshubh1@lsu.edu::5002043c-7220-4229-81cf-9b7e98183f7f" providerId="AD" clId="Web-{1A39A9C2-DD5E-021A-5A4A-FAD013288C12}" dt="2025-04-15T16:41:11.685" v="13" actId="14100"/>
          <ac:picMkLst>
            <pc:docMk/>
            <pc:sldMk cId="0" sldId="1891"/>
            <ac:picMk id="5" creationId="{07EFE948-7860-76F7-01BD-8C21E18B633D}"/>
          </ac:picMkLst>
        </pc:picChg>
      </pc:sldChg>
      <pc:sldChg chg="modSp">
        <pc:chgData name="Syed Emad Uddin Shubha" userId="S::sshubh1@lsu.edu::5002043c-7220-4229-81cf-9b7e98183f7f" providerId="AD" clId="Web-{1A39A9C2-DD5E-021A-5A4A-FAD013288C12}" dt="2025-04-15T16:55:27.621" v="122" actId="20577"/>
        <pc:sldMkLst>
          <pc:docMk/>
          <pc:sldMk cId="0" sldId="1893"/>
        </pc:sldMkLst>
        <pc:spChg chg="mod">
          <ac:chgData name="Syed Emad Uddin Shubha" userId="S::sshubh1@lsu.edu::5002043c-7220-4229-81cf-9b7e98183f7f" providerId="AD" clId="Web-{1A39A9C2-DD5E-021A-5A4A-FAD013288C12}" dt="2025-04-15T16:55:27.621" v="122" actId="20577"/>
          <ac:spMkLst>
            <pc:docMk/>
            <pc:sldMk cId="0" sldId="1893"/>
            <ac:spMk id="3" creationId="{00000000-0000-0000-0000-000000000000}"/>
          </ac:spMkLst>
        </pc:spChg>
      </pc:sldChg>
      <pc:sldChg chg="modSp add del">
        <pc:chgData name="Syed Emad Uddin Shubha" userId="S::sshubh1@lsu.edu::5002043c-7220-4229-81cf-9b7e98183f7f" providerId="AD" clId="Web-{1A39A9C2-DD5E-021A-5A4A-FAD013288C12}" dt="2025-04-15T16:44:45.059" v="59"/>
        <pc:sldMkLst>
          <pc:docMk/>
          <pc:sldMk cId="0" sldId="1894"/>
        </pc:sldMkLst>
        <pc:spChg chg="mod">
          <ac:chgData name="Syed Emad Uddin Shubha" userId="S::sshubh1@lsu.edu::5002043c-7220-4229-81cf-9b7e98183f7f" providerId="AD" clId="Web-{1A39A9C2-DD5E-021A-5A4A-FAD013288C12}" dt="2025-04-15T16:43:42.508" v="43" actId="20577"/>
          <ac:spMkLst>
            <pc:docMk/>
            <pc:sldMk cId="0" sldId="1894"/>
            <ac:spMk id="3" creationId="{00000000-0000-0000-0000-000000000000}"/>
          </ac:spMkLst>
        </pc:spChg>
      </pc:sldChg>
      <pc:sldChg chg="del">
        <pc:chgData name="Syed Emad Uddin Shubha" userId="S::sshubh1@lsu.edu::5002043c-7220-4229-81cf-9b7e98183f7f" providerId="AD" clId="Web-{1A39A9C2-DD5E-021A-5A4A-FAD013288C12}" dt="2025-04-15T16:51:17.775" v="67"/>
        <pc:sldMkLst>
          <pc:docMk/>
          <pc:sldMk cId="0" sldId="1896"/>
        </pc:sldMkLst>
      </pc:sldChg>
      <pc:sldChg chg="del">
        <pc:chgData name="Syed Emad Uddin Shubha" userId="S::sshubh1@lsu.edu::5002043c-7220-4229-81cf-9b7e98183f7f" providerId="AD" clId="Web-{1A39A9C2-DD5E-021A-5A4A-FAD013288C12}" dt="2025-04-15T16:51:20.009" v="68"/>
        <pc:sldMkLst>
          <pc:docMk/>
          <pc:sldMk cId="0" sldId="1897"/>
        </pc:sldMkLst>
      </pc:sldChg>
      <pc:sldChg chg="modSp">
        <pc:chgData name="Syed Emad Uddin Shubha" userId="S::sshubh1@lsu.edu::5002043c-7220-4229-81cf-9b7e98183f7f" providerId="AD" clId="Web-{1A39A9C2-DD5E-021A-5A4A-FAD013288C12}" dt="2025-04-15T16:52:39.078" v="73" actId="20577"/>
        <pc:sldMkLst>
          <pc:docMk/>
          <pc:sldMk cId="0" sldId="1898"/>
        </pc:sldMkLst>
        <pc:spChg chg="mod">
          <ac:chgData name="Syed Emad Uddin Shubha" userId="S::sshubh1@lsu.edu::5002043c-7220-4229-81cf-9b7e98183f7f" providerId="AD" clId="Web-{1A39A9C2-DD5E-021A-5A4A-FAD013288C12}" dt="2025-04-15T16:52:39.078" v="73" actId="20577"/>
          <ac:spMkLst>
            <pc:docMk/>
            <pc:sldMk cId="0" sldId="189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9490"/>
            <a:ext cx="9144000" cy="2387600"/>
          </a:xfrm>
        </p:spPr>
        <p:txBody>
          <a:bodyPr>
            <a:noAutofit/>
          </a:bodyPr>
          <a:lstStyle/>
          <a:p>
            <a:r>
              <a:rPr lang="en-US" sz="2800" b="1" err="1">
                <a:latin typeface="Arial"/>
                <a:cs typeface="Arial"/>
              </a:rPr>
              <a:t>QubiC</a:t>
            </a:r>
            <a:r>
              <a:rPr lang="en-US" sz="2800" b="1">
                <a:latin typeface="Arial"/>
                <a:cs typeface="Arial"/>
              </a:rPr>
              <a:t>: An open-source FPGA-based control and</a:t>
            </a:r>
            <a:br>
              <a:rPr lang="en-US" sz="2800" b="1">
                <a:latin typeface="Arial"/>
                <a:cs typeface="Arial"/>
              </a:rPr>
            </a:br>
            <a:r>
              <a:rPr lang="en-US" sz="2800" b="1">
                <a:latin typeface="Arial"/>
                <a:cs typeface="Arial"/>
              </a:rPr>
              <a:t>measurement system for superconducting quantum</a:t>
            </a:r>
            <a:br>
              <a:rPr lang="en-US" sz="2800" b="1">
                <a:latin typeface="Arial"/>
                <a:cs typeface="Arial"/>
              </a:rPr>
            </a:br>
            <a:r>
              <a:rPr lang="en-US" sz="2800" b="1">
                <a:latin typeface="Arial"/>
                <a:cs typeface="Arial"/>
              </a:rPr>
              <a:t>information processors</a:t>
            </a:r>
            <a:br>
              <a:rPr lang="en-US" sz="2800">
                <a:latin typeface="Arial"/>
                <a:cs typeface="Arial"/>
              </a:rPr>
            </a:br>
            <a:br>
              <a:rPr lang="en-US" sz="2800">
                <a:latin typeface="Arial"/>
                <a:cs typeface="Arial"/>
              </a:rPr>
            </a:br>
            <a:r>
              <a:rPr lang="en-US" sz="2400" err="1">
                <a:solidFill>
                  <a:schemeClr val="tx1"/>
                </a:solidFill>
                <a:latin typeface="Arial"/>
                <a:cs typeface="Arial"/>
              </a:rPr>
              <a:t>Yilun</a:t>
            </a:r>
            <a:r>
              <a:rPr lang="en-US" sz="2400">
                <a:solidFill>
                  <a:schemeClr val="tx1"/>
                </a:solidFill>
                <a:latin typeface="Arial"/>
                <a:cs typeface="Arial"/>
              </a:rPr>
              <a:t> Xu et al.</a:t>
            </a:r>
            <a:endParaRPr lang="en-US" sz="2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152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D6A300"/>
                </a:solidFill>
              </a:rPr>
              <a:t>Presented By, </a:t>
            </a:r>
          </a:p>
          <a:p>
            <a:r>
              <a:rPr lang="en-US" sz="2800" b="1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800" b="1">
                <a:solidFill>
                  <a:srgbClr val="D6A300"/>
                </a:solidFill>
              </a:rPr>
              <a:t>CS Grad Student, LSU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QubiC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000"/>
            </a:pPr>
            <a:r>
              <a:rPr dirty="0">
                <a:latin typeface="Arial"/>
                <a:cs typeface="Arial"/>
              </a:rPr>
              <a:t>Scalable control for superconducting quantum processors.</a:t>
            </a:r>
          </a:p>
          <a:p>
            <a:pPr>
              <a:defRPr sz="2000"/>
            </a:pPr>
            <a:r>
              <a:rPr dirty="0">
                <a:latin typeface="Arial"/>
                <a:cs typeface="Arial"/>
              </a:rPr>
              <a:t>Limits of AWG/DAQ in NISQ scaling.</a:t>
            </a:r>
          </a:p>
          <a:p>
            <a:pPr>
              <a:defRPr sz="2000"/>
            </a:pPr>
            <a:r>
              <a:rPr err="1">
                <a:latin typeface="Arial"/>
                <a:cs typeface="Arial"/>
              </a:rPr>
              <a:t>QubiC</a:t>
            </a:r>
            <a:r>
              <a:rPr dirty="0">
                <a:latin typeface="Arial"/>
                <a:cs typeface="Arial"/>
              </a:rPr>
              <a:t>: Open-source, FPGA-based control &amp; measurement system.</a:t>
            </a:r>
          </a:p>
          <a:p>
            <a:pPr>
              <a:defRPr sz="2000"/>
            </a:pPr>
            <a:endParaRPr lang="en-US" dirty="0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  <a:defRPr sz="2000"/>
            </a:pPr>
            <a:r>
              <a:rPr lang="en-US">
                <a:latin typeface="Arial"/>
                <a:cs typeface="Arial"/>
              </a:rPr>
              <a:t>Modular design across hardware, </a:t>
            </a:r>
            <a:r>
              <a:rPr lang="en-US" err="1">
                <a:latin typeface="Arial"/>
                <a:cs typeface="Arial"/>
              </a:rPr>
              <a:t>gateware</a:t>
            </a:r>
            <a:r>
              <a:rPr lang="en-US">
                <a:latin typeface="Arial"/>
                <a:cs typeface="Arial"/>
              </a:rPr>
              <a:t>, and software.</a:t>
            </a:r>
          </a:p>
          <a:p>
            <a:pPr lvl="1">
              <a:buFont typeface="Courier New" panose="020B0604020202020204" pitchFamily="34" charset="0"/>
              <a:buChar char="o"/>
              <a:defRPr sz="2000"/>
            </a:pPr>
            <a:r>
              <a:rPr lang="en-US" dirty="0">
                <a:latin typeface="Arial"/>
                <a:cs typeface="Arial"/>
              </a:rPr>
              <a:t>Supports pulse-level control and feedback.</a:t>
            </a:r>
          </a:p>
          <a:p>
            <a:pPr lvl="1">
              <a:buFont typeface="Courier New" panose="020B0604020202020204" pitchFamily="34" charset="0"/>
              <a:buChar char="o"/>
              <a:defRPr sz="2000"/>
            </a:pPr>
            <a:r>
              <a:rPr lang="en-US" dirty="0">
                <a:latin typeface="Arial"/>
                <a:cs typeface="Arial"/>
              </a:rPr>
              <a:t>Full-stack access for co-design and optimization.</a:t>
            </a:r>
          </a:p>
          <a:p>
            <a:pPr>
              <a:defRPr sz="2000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QubiC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000"/>
            </a:pPr>
            <a:endParaRPr lang="en-US" dirty="0">
              <a:latin typeface="Arial"/>
              <a:cs typeface="Arial"/>
            </a:endParaRPr>
          </a:p>
          <a:p>
            <a:pPr>
              <a:defRPr sz="2000"/>
            </a:pPr>
            <a:endParaRPr lang="en-US" dirty="0">
              <a:latin typeface="Arial"/>
              <a:cs typeface="Arial"/>
            </a:endParaRPr>
          </a:p>
          <a:p>
            <a:pPr>
              <a:defRPr sz="2000"/>
            </a:pPr>
            <a:endParaRPr lang="en-US" dirty="0">
              <a:latin typeface="Arial"/>
              <a:cs typeface="Arial"/>
            </a:endParaRPr>
          </a:p>
          <a:p>
            <a:pPr>
              <a:defRPr sz="2000"/>
            </a:pPr>
            <a:endParaRPr lang="en-US" dirty="0">
              <a:latin typeface="Arial"/>
              <a:cs typeface="Arial"/>
            </a:endParaRPr>
          </a:p>
          <a:p>
            <a:pPr>
              <a:defRPr sz="2000"/>
            </a:pPr>
            <a:endParaRPr lang="en-US" dirty="0">
              <a:latin typeface="Arial"/>
              <a:cs typeface="Arial"/>
            </a:endParaRPr>
          </a:p>
          <a:p>
            <a:pPr>
              <a:defRPr sz="2000"/>
            </a:pPr>
            <a:endParaRPr lang="en-US" dirty="0">
              <a:latin typeface="Arial"/>
              <a:cs typeface="Arial"/>
            </a:endParaRPr>
          </a:p>
          <a:p>
            <a:pPr>
              <a:defRPr sz="2000"/>
            </a:pPr>
            <a:r>
              <a:rPr lang="en-US" b="1" dirty="0">
                <a:latin typeface="Arial"/>
                <a:cs typeface="Arial"/>
              </a:rPr>
              <a:t>Hardware:</a:t>
            </a:r>
            <a:endParaRPr lang="en-US" b="1" dirty="0"/>
          </a:p>
          <a:p>
            <a:pPr>
              <a:defRPr sz="2000"/>
            </a:pPr>
            <a:r>
              <a:rPr lang="en-US" sz="1600" dirty="0">
                <a:latin typeface="Arial"/>
                <a:cs typeface="Arial"/>
              </a:rPr>
              <a:t>Xilinx VC707 FPGA + FMC120 DAC/ADC (1 GSPS).</a:t>
            </a:r>
          </a:p>
          <a:p>
            <a:pPr>
              <a:defRPr sz="2000"/>
            </a:pPr>
            <a:r>
              <a:rPr lang="en-US" sz="1600" dirty="0">
                <a:latin typeface="Arial"/>
                <a:cs typeface="Arial"/>
              </a:rPr>
              <a:t>Custom RF mixer (2.5–8.5 GHz) with 27 </a:t>
            </a:r>
            <a:r>
              <a:rPr lang="en-US" sz="1600" dirty="0" err="1">
                <a:latin typeface="Arial"/>
                <a:cs typeface="Arial"/>
              </a:rPr>
              <a:t>dBc</a:t>
            </a:r>
            <a:r>
              <a:rPr lang="en-US" sz="1600" dirty="0">
                <a:latin typeface="Arial"/>
                <a:cs typeface="Arial"/>
              </a:rPr>
              <a:t> image rejection.</a:t>
            </a:r>
          </a:p>
          <a:p>
            <a:pPr>
              <a:defRPr sz="2000"/>
            </a:pPr>
            <a:r>
              <a:rPr lang="en-US" sz="1600" dirty="0">
                <a:latin typeface="Arial"/>
                <a:cs typeface="Arial"/>
              </a:rPr>
              <a:t>LO module (Wenzel + LMX2595): ~1 </a:t>
            </a:r>
            <a:r>
              <a:rPr lang="en-US" sz="1600" dirty="0" err="1">
                <a:latin typeface="Arial"/>
                <a:cs typeface="Arial"/>
              </a:rPr>
              <a:t>ps</a:t>
            </a:r>
            <a:r>
              <a:rPr lang="en-US" sz="1600" dirty="0">
                <a:latin typeface="Arial"/>
                <a:cs typeface="Arial"/>
              </a:rPr>
              <a:t> jitter, compact &amp; low-cost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pPr>
              <a:defRPr sz="20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FE948-7860-76F7-01BD-8C21E18B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1"/>
          <a:stretch/>
        </p:blipFill>
        <p:spPr>
          <a:xfrm>
            <a:off x="7417837" y="1610220"/>
            <a:ext cx="4231322" cy="4077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0F526-BE38-82BB-B153-881891919ECC}"/>
              </a:ext>
            </a:extLst>
          </p:cNvPr>
          <p:cNvSpPr txBox="1"/>
          <p:nvPr/>
        </p:nvSpPr>
        <p:spPr>
          <a:xfrm>
            <a:off x="594983" y="1118858"/>
            <a:ext cx="6476999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Hardware</a:t>
            </a:r>
            <a:r>
              <a:rPr lang="en-US" sz="2000" dirty="0">
                <a:latin typeface="Arial"/>
                <a:cs typeface="Arial"/>
              </a:rPr>
              <a:t>: FPGA + DAC/ADC + RF mixer + oscillator + connectors to cryostat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 err="1">
                <a:latin typeface="Arial"/>
                <a:cs typeface="Arial"/>
              </a:rPr>
              <a:t>Gateware</a:t>
            </a:r>
            <a:r>
              <a:rPr lang="en-US" sz="2000" dirty="0">
                <a:latin typeface="Arial"/>
                <a:cs typeface="Arial"/>
              </a:rPr>
              <a:t>: Verilog DSP code running in the FPGA handles waveform generation, routing, signal processing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Software</a:t>
            </a:r>
            <a:r>
              <a:rPr lang="en-US" sz="2000" dirty="0">
                <a:latin typeface="Arial"/>
                <a:cs typeface="Arial"/>
              </a:rPr>
              <a:t>: Python API, GUI, compilers (OPTM/RUNC), integration with circuit-level tools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Gateware DSP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>
              <a:defRPr sz="2000"/>
            </a:pPr>
            <a:r>
              <a:rPr dirty="0">
                <a:latin typeface="Arial"/>
                <a:cs typeface="Arial"/>
              </a:rPr>
              <a:t>Digital modulation via Processing Elements (CORDIC-based).</a:t>
            </a:r>
          </a:p>
          <a:p>
            <a:pPr>
              <a:defRPr sz="2000"/>
            </a:pPr>
            <a:r>
              <a:rPr dirty="0">
                <a:latin typeface="Arial"/>
                <a:cs typeface="Arial"/>
              </a:rPr>
              <a:t>Real-time waveform generation and phase injection.</a:t>
            </a:r>
          </a:p>
          <a:p>
            <a:pPr>
              <a:defRPr sz="2000"/>
            </a:pPr>
            <a:r>
              <a:rPr dirty="0">
                <a:latin typeface="Arial"/>
                <a:cs typeface="Arial"/>
              </a:rPr>
              <a:t>acc/</a:t>
            </a:r>
            <a:r>
              <a:rPr dirty="0" err="1">
                <a:latin typeface="Arial"/>
                <a:cs typeface="Arial"/>
              </a:rPr>
              <a:t>acq</a:t>
            </a:r>
            <a:r>
              <a:rPr dirty="0">
                <a:latin typeface="Arial"/>
                <a:cs typeface="Arial"/>
              </a:rPr>
              <a:t> buffers for IQ integration and raw data capture.</a:t>
            </a:r>
          </a:p>
          <a:p>
            <a:pPr>
              <a:defRPr sz="2000"/>
            </a:pPr>
            <a:endParaRPr lang="en-US" dirty="0"/>
          </a:p>
          <a:p>
            <a:pPr>
              <a:spcBef>
                <a:spcPct val="0"/>
              </a:spcBef>
              <a:defRPr sz="2000"/>
            </a:pPr>
            <a:r>
              <a:rPr lang="en-US" sz="1800" b="1" dirty="0">
                <a:latin typeface="Arial"/>
                <a:cs typeface="Arial"/>
              </a:rPr>
              <a:t>Host Interface &amp; Compilation:</a:t>
            </a:r>
            <a:endParaRPr lang="en-US" sz="1800">
              <a:latin typeface="Arial"/>
              <a:cs typeface="Arial"/>
            </a:endParaRPr>
          </a:p>
          <a:p>
            <a:pPr lvl="1">
              <a:spcBef>
                <a:spcPct val="0"/>
              </a:spcBef>
              <a:buFont typeface="Courier New" panose="020B0604020202020204" pitchFamily="34" charset="0"/>
              <a:buChar char="o"/>
              <a:defRPr sz="2000"/>
            </a:pPr>
            <a:endParaRPr lang="en-US" sz="1800" b="1" dirty="0"/>
          </a:p>
          <a:p>
            <a:pPr lvl="1">
              <a:buFont typeface="Courier New" panose="020B0604020202020204" pitchFamily="34" charset="0"/>
              <a:buChar char="o"/>
              <a:defRPr sz="2000"/>
            </a:pPr>
            <a:r>
              <a:rPr lang="en-US" sz="1800" dirty="0">
                <a:latin typeface="Arial"/>
                <a:cs typeface="Arial"/>
              </a:rPr>
              <a:t>128-bit commands: timing, </a:t>
            </a:r>
            <a:r>
              <a:rPr lang="en-US" sz="1800" dirty="0" err="1">
                <a:latin typeface="Arial"/>
                <a:cs typeface="Arial"/>
              </a:rPr>
              <a:t>freq</a:t>
            </a:r>
            <a:r>
              <a:rPr lang="en-US" sz="1800" dirty="0">
                <a:latin typeface="Arial"/>
                <a:cs typeface="Arial"/>
              </a:rPr>
              <a:t>, phase, DAC routing, etc.</a:t>
            </a:r>
          </a:p>
          <a:p>
            <a:pPr lvl="1">
              <a:buFont typeface="Courier New" panose="020B0604020202020204" pitchFamily="34" charset="0"/>
              <a:buChar char="o"/>
              <a:defRPr sz="2000"/>
            </a:pPr>
            <a:r>
              <a:rPr lang="en-US" sz="1800" dirty="0">
                <a:latin typeface="Arial"/>
                <a:cs typeface="Arial"/>
              </a:rPr>
              <a:t>3-Step compilation: Scheduler → TP Pairs → NV Pairs.</a:t>
            </a:r>
          </a:p>
          <a:p>
            <a:pPr lvl="1">
              <a:buFont typeface="Courier New" panose="020B0604020202020204" pitchFamily="34" charset="0"/>
              <a:buChar char="o"/>
              <a:defRPr sz="2000"/>
            </a:pPr>
            <a:r>
              <a:rPr lang="en-US" sz="1800" dirty="0">
                <a:latin typeface="Arial"/>
                <a:cs typeface="Arial"/>
              </a:rPr>
              <a:t>Supports both calibration (OPTM) and execution (RUNC).</a:t>
            </a:r>
          </a:p>
          <a:p>
            <a:pPr lvl="1">
              <a:buFont typeface="Courier New" panose="020B0604020202020204" pitchFamily="34" charset="0"/>
              <a:buChar char="o"/>
              <a:defRPr sz="2000"/>
            </a:pPr>
            <a:endParaRPr lang="en-US" sz="1800" dirty="0">
              <a:latin typeface="Arial"/>
              <a:cs typeface="Arial"/>
            </a:endParaRPr>
          </a:p>
          <a:p>
            <a:pPr marL="457200" lvl="1" indent="0">
              <a:buNone/>
              <a:defRPr sz="2000"/>
            </a:pPr>
            <a:r>
              <a:rPr lang="en-US" sz="1800" dirty="0">
                <a:latin typeface="Arial"/>
                <a:cs typeface="Arial"/>
              </a:rPr>
              <a:t>*UC= to qubit, *DC=meas.</a:t>
            </a:r>
          </a:p>
          <a:p>
            <a:pPr marL="971550" lvl="1" indent="-285750">
              <a:buFont typeface="Arial"/>
              <a:buChar char="•"/>
              <a:defRPr sz="2000"/>
            </a:pPr>
            <a:r>
              <a:rPr lang="en-US" sz="1200" b="1" dirty="0">
                <a:latin typeface="Arial"/>
                <a:cs typeface="Arial"/>
              </a:rPr>
              <a:t>Command Buffer</a:t>
            </a:r>
            <a:r>
              <a:rPr lang="en-US" sz="1200" dirty="0">
                <a:latin typeface="Arial"/>
                <a:cs typeface="Arial"/>
              </a:rPr>
              <a:t>: Central controller, where all pulse definitions are stored.</a:t>
            </a:r>
          </a:p>
          <a:p>
            <a:pPr marL="971550" lvl="1" indent="-285750">
              <a:buFont typeface="Arial"/>
              <a:buChar char="•"/>
              <a:defRPr sz="2000"/>
            </a:pPr>
            <a:r>
              <a:rPr lang="en-US" sz="1200" b="1">
                <a:latin typeface="Arial"/>
                <a:cs typeface="Arial"/>
              </a:rPr>
              <a:t>Envelope Buffers</a:t>
            </a:r>
            <a:r>
              <a:rPr lang="en-US" sz="1200">
                <a:latin typeface="Arial"/>
                <a:cs typeface="Arial"/>
              </a:rPr>
              <a:t>: Store I/Q waveform data.</a:t>
            </a:r>
          </a:p>
          <a:p>
            <a:pPr marL="971550" lvl="1" indent="-285750">
              <a:buFont typeface="Arial"/>
              <a:buChar char="•"/>
              <a:defRPr sz="2000"/>
            </a:pPr>
            <a:r>
              <a:rPr lang="en-US" sz="1200" b="1">
                <a:latin typeface="Arial"/>
                <a:cs typeface="Arial"/>
              </a:rPr>
              <a:t>acc/</a:t>
            </a:r>
            <a:r>
              <a:rPr lang="en-US" sz="1200" b="1" err="1">
                <a:latin typeface="Arial"/>
                <a:cs typeface="Arial"/>
              </a:rPr>
              <a:t>acq</a:t>
            </a:r>
            <a:r>
              <a:rPr lang="en-US" sz="1200" b="1">
                <a:latin typeface="Arial"/>
                <a:cs typeface="Arial"/>
              </a:rPr>
              <a:t> Buffers</a:t>
            </a:r>
            <a:r>
              <a:rPr lang="en-US" sz="1200">
                <a:latin typeface="Arial"/>
                <a:cs typeface="Arial"/>
              </a:rPr>
              <a:t>: Store processed results for measurement &amp; debugging.</a:t>
            </a:r>
          </a:p>
          <a:p>
            <a:pPr marL="457200" lvl="1" indent="0">
              <a:buNone/>
              <a:defRPr sz="2000"/>
            </a:pPr>
            <a:endParaRPr lang="en-US" sz="1800" dirty="0"/>
          </a:p>
          <a:p>
            <a:pPr marL="457200" lvl="1" indent="0">
              <a:buNone/>
              <a:defRPr sz="2000"/>
            </a:pPr>
            <a:endParaRPr lang="en-US" sz="1800" dirty="0"/>
          </a:p>
          <a:p>
            <a:pPr marL="457200" lvl="1" indent="0">
              <a:buNone/>
              <a:defRPr sz="2000"/>
            </a:pPr>
            <a:endParaRPr lang="en-US" sz="1800" dirty="0"/>
          </a:p>
          <a:p>
            <a:pPr marL="457200" lvl="1" indent="0">
              <a:buNone/>
              <a:defRPr sz="2000"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166D2-BED6-C02A-7A4F-5765F1C1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12" y="1144074"/>
            <a:ext cx="4077269" cy="4296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Waveform Generation &amp;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DRAG pulse envelope using Python NumPy functions.</a:t>
            </a:r>
          </a:p>
          <a:p>
            <a:pPr>
              <a:defRPr sz="2000"/>
            </a:pPr>
            <a:r>
              <a:t>Real/Imaginary mapping to I/Q DAC channels.</a:t>
            </a:r>
          </a:p>
          <a:p>
            <a:pPr>
              <a:defRPr sz="2000"/>
            </a:pPr>
            <a:r>
              <a:t>Loop-back validation via ADC shows correct waveform.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E201D-0698-19F4-EDC5-24F37192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04" y="3184972"/>
            <a:ext cx="4420217" cy="2410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3C4719-83AB-697B-21C7-C2382429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510" y="1451893"/>
            <a:ext cx="3458058" cy="26292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000"/>
            </a:pPr>
            <a:r>
              <a:rPr err="1">
                <a:latin typeface="Arial"/>
                <a:cs typeface="Arial"/>
              </a:rPr>
              <a:t>QubiC</a:t>
            </a:r>
            <a:r>
              <a:rPr dirty="0">
                <a:latin typeface="Arial"/>
                <a:cs typeface="Arial"/>
              </a:rPr>
              <a:t> enables efficient pulse-level quantum control.</a:t>
            </a:r>
          </a:p>
          <a:p>
            <a:pPr>
              <a:defRPr sz="2000"/>
            </a:pPr>
            <a:r>
              <a:rPr lang="en-US">
                <a:latin typeface="Arial"/>
                <a:cs typeface="Arial"/>
              </a:rPr>
              <a:t>It was validated on an 8-qubit superconducting chip.</a:t>
            </a:r>
            <a:endParaRPr lang="en-US" dirty="0">
              <a:latin typeface="Arial"/>
              <a:cs typeface="Arial"/>
            </a:endParaRPr>
          </a:p>
          <a:p>
            <a:pPr>
              <a:defRPr sz="2000"/>
            </a:pPr>
            <a:r>
              <a:rPr lang="en-US" dirty="0">
                <a:latin typeface="Arial"/>
                <a:cs typeface="Arial"/>
              </a:rPr>
              <a:t>It demonstrated high gate fidelity and advanced error mitigation techniques like </a:t>
            </a:r>
            <a:r>
              <a:rPr lang="en-US" b="1" dirty="0">
                <a:latin typeface="Arial"/>
                <a:cs typeface="Arial"/>
              </a:rPr>
              <a:t>randomized compiling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pPr>
              <a:defRPr sz="2000"/>
            </a:pPr>
            <a:r>
              <a:rPr dirty="0">
                <a:latin typeface="Arial"/>
                <a:cs typeface="Arial"/>
              </a:rPr>
              <a:t>Open-source platform for research and development.</a:t>
            </a:r>
          </a:p>
          <a:p>
            <a:pPr>
              <a:defRPr sz="2000"/>
            </a:pPr>
            <a:r>
              <a:rPr dirty="0">
                <a:latin typeface="Arial"/>
                <a:cs typeface="Arial"/>
              </a:rPr>
              <a:t>Ready for advanced algorithms like RC, QCVV, feedback.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1_Custom Design</vt:lpstr>
      <vt:lpstr>QubiC: An open-source FPGA-based control and measurement system for superconducting quantum information processors  Yilun Xu et al.</vt:lpstr>
      <vt:lpstr>Introduction to QubiC</vt:lpstr>
      <vt:lpstr>QubiC System Architecture</vt:lpstr>
      <vt:lpstr>Gateware DSP Architecture</vt:lpstr>
      <vt:lpstr>Waveform Generation &amp; Verification</vt:lpstr>
      <vt:lpstr>Conclusion &amp;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revision>55</cp:revision>
  <dcterms:created xsi:type="dcterms:W3CDTF">2024-11-20T04:21:08Z</dcterms:created>
  <dcterms:modified xsi:type="dcterms:W3CDTF">2025-04-15T16:55:27Z</dcterms:modified>
</cp:coreProperties>
</file>