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8" autoAdjust="0"/>
    <p:restoredTop sz="90476" autoAdjust="0"/>
  </p:normalViewPr>
  <p:slideViewPr>
    <p:cSldViewPr snapToGrid="0">
      <p:cViewPr varScale="1">
        <p:scale>
          <a:sx n="93" d="100"/>
          <a:sy n="93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Implementing W-State on Superconducting Qubits via Pulse-Level Coding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289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D6A300"/>
                </a:solidFill>
              </a:rPr>
              <a:t>Date: May 7, 2025 </a:t>
            </a:r>
          </a:p>
          <a:p>
            <a:r>
              <a:rPr lang="en-US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b="1" dirty="0">
                <a:solidFill>
                  <a:srgbClr val="D6A300"/>
                </a:solidFill>
              </a:rPr>
              <a:t>CS Graduate Student, </a:t>
            </a:r>
          </a:p>
          <a:p>
            <a:r>
              <a:rPr lang="en-US" b="1" dirty="0">
                <a:solidFill>
                  <a:srgbClr val="D6A300"/>
                </a:solidFill>
              </a:rPr>
              <a:t>Louisiana State University</a:t>
            </a:r>
            <a:endParaRPr lang="en-US" sz="2800" b="1" dirty="0">
              <a:solidFill>
                <a:srgbClr val="D6A300"/>
              </a:solidFill>
            </a:endParaRPr>
          </a:p>
          <a:p>
            <a:endParaRPr lang="en-US" sz="2800" b="1" dirty="0">
              <a:solidFill>
                <a:srgbClr val="D6A3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Pulse-level coding enables precise quantum control.</a:t>
                </a:r>
              </a:p>
              <a:p>
                <a:r>
                  <a:rPr lang="en-US" dirty="0"/>
                  <a:t>W-state prepared using calibrated RY, X, and CR pulses.</a:t>
                </a:r>
              </a:p>
              <a:p>
                <a:r>
                  <a:rPr lang="en-US" dirty="0"/>
                  <a:t>I still have to fix some calibration issue regarding CR. </a:t>
                </a:r>
              </a:p>
              <a:p>
                <a:r>
                  <a:rPr lang="en-US" dirty="0"/>
                  <a:t>I have yet to complete the measurement population. </a:t>
                </a:r>
              </a:p>
              <a:p>
                <a:r>
                  <a:rPr lang="en-US" dirty="0"/>
                  <a:t>Expected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(|0⟩)=2/3 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implement a 3-qubit W 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(|001⟩+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010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Using </a:t>
                </a:r>
                <a:r>
                  <a:rPr lang="en-US" dirty="0" err="1"/>
                  <a:t>Qiskit</a:t>
                </a:r>
                <a:r>
                  <a:rPr lang="en-US" dirty="0"/>
                  <a:t> Pulse for fine-grained quantum control.</a:t>
                </a:r>
              </a:p>
              <a:p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circuit&#10;&#10;AI-generated content may be incorrect.">
            <a:extLst>
              <a:ext uri="{FF2B5EF4-FFF2-40B4-BE49-F238E27FC236}">
                <a16:creationId xmlns:a16="http://schemas.microsoft.com/office/drawing/2014/main" id="{CFBCDEC1-5A65-F700-EAD5-270B7F8E9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49" y="2968653"/>
            <a:ext cx="72771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Pulse-Level 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Gate abstraction hides hardware noise</a:t>
            </a:r>
          </a:p>
          <a:p>
            <a:pPr marL="0" indent="0">
              <a:buNone/>
            </a:pPr>
            <a:r>
              <a:rPr dirty="0"/>
              <a:t>- Pulses enable:</a:t>
            </a:r>
          </a:p>
          <a:p>
            <a:pPr marL="0" indent="0">
              <a:buNone/>
            </a:pPr>
            <a:r>
              <a:rPr dirty="0"/>
              <a:t>  • Gaussian envelopes</a:t>
            </a:r>
          </a:p>
          <a:p>
            <a:pPr marL="0" indent="0">
              <a:buNone/>
            </a:pPr>
            <a:r>
              <a:rPr dirty="0"/>
              <a:t>  • Phase-shifted RY</a:t>
            </a:r>
          </a:p>
          <a:p>
            <a:pPr marL="0" indent="0">
              <a:buNone/>
            </a:pPr>
            <a:r>
              <a:rPr dirty="0"/>
              <a:t>  • Calibrated cross-resonance CNOTs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Superconducting Qubits: Physics &amp;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 err="1"/>
                  <a:t>Transmon</a:t>
                </a:r>
                <a:r>
                  <a:rPr lang="en-US" dirty="0"/>
                  <a:t> qubit = Josephson junction + capacitor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Hamiltonian: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𝑎𝑎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 Microwave pulses drive transitions</a:t>
                </a:r>
              </a:p>
              <a:p>
                <a:pPr marL="0" indent="0">
                  <a:buNone/>
                </a:pPr>
                <a:r>
                  <a:rPr lang="en-US" dirty="0"/>
                  <a:t>- Measurement via pulse + acquisition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9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646AE-2274-4AB5-1194-85839760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9B39-A2BE-612C-3B6D-78E26FC5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Superconducting Qubits: Physics &amp;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BDAA-F185-01C9-49A9-478E34F2B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Used actual </a:t>
            </a:r>
            <a:r>
              <a:rPr lang="en-US" dirty="0" err="1"/>
              <a:t>ibm_sherbrooke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Map: q0 to Q1, q1 to Q2, q2 to Q3</a:t>
            </a:r>
          </a:p>
          <a:p>
            <a:pPr>
              <a:buFontTx/>
              <a:buChar char="-"/>
            </a:pPr>
            <a:r>
              <a:rPr lang="en-US" dirty="0"/>
              <a:t>Physical connection Q1--Q2--Q3</a:t>
            </a:r>
          </a:p>
          <a:p>
            <a:pPr>
              <a:buFontTx/>
              <a:buChar char="-"/>
            </a:pPr>
            <a:r>
              <a:rPr lang="en-US" dirty="0"/>
              <a:t>Properties: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BC9106-6A64-8481-3B48-7339B950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24238"/>
              </p:ext>
            </p:extLst>
          </p:nvPr>
        </p:nvGraphicFramePr>
        <p:xfrm>
          <a:off x="659347" y="3151909"/>
          <a:ext cx="10873305" cy="182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661">
                  <a:extLst>
                    <a:ext uri="{9D8B030D-6E8A-4147-A177-3AD203B41FA5}">
                      <a16:colId xmlns:a16="http://schemas.microsoft.com/office/drawing/2014/main" val="3748193212"/>
                    </a:ext>
                  </a:extLst>
                </a:gridCol>
                <a:gridCol w="2174661">
                  <a:extLst>
                    <a:ext uri="{9D8B030D-6E8A-4147-A177-3AD203B41FA5}">
                      <a16:colId xmlns:a16="http://schemas.microsoft.com/office/drawing/2014/main" val="223951136"/>
                    </a:ext>
                  </a:extLst>
                </a:gridCol>
                <a:gridCol w="2174661">
                  <a:extLst>
                    <a:ext uri="{9D8B030D-6E8A-4147-A177-3AD203B41FA5}">
                      <a16:colId xmlns:a16="http://schemas.microsoft.com/office/drawing/2014/main" val="993035112"/>
                    </a:ext>
                  </a:extLst>
                </a:gridCol>
                <a:gridCol w="2174661">
                  <a:extLst>
                    <a:ext uri="{9D8B030D-6E8A-4147-A177-3AD203B41FA5}">
                      <a16:colId xmlns:a16="http://schemas.microsoft.com/office/drawing/2014/main" val="917109425"/>
                    </a:ext>
                  </a:extLst>
                </a:gridCol>
                <a:gridCol w="2174661">
                  <a:extLst>
                    <a:ext uri="{9D8B030D-6E8A-4147-A177-3AD203B41FA5}">
                      <a16:colId xmlns:a16="http://schemas.microsoft.com/office/drawing/2014/main" val="1546602663"/>
                    </a:ext>
                  </a:extLst>
                </a:gridCol>
              </a:tblGrid>
              <a:tr h="449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  (µs)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 (µs)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 Error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Driving Freq. (GHz)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97839"/>
                  </a:ext>
                </a:extLst>
              </a:tr>
              <a:tr h="47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302.05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239.15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4.7363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945569"/>
                  </a:ext>
                </a:extLst>
              </a:tr>
              <a:tr h="449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282.9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4.8191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035437"/>
                  </a:ext>
                </a:extLst>
              </a:tr>
              <a:tr h="449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386.03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316.41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4.7472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2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50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π-Amplitude Calibration (Rabi Experiment)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Simulated calibration via </a:t>
                </a:r>
                <a:r>
                  <a:rPr lang="en-US" dirty="0" err="1"/>
                  <a:t>AerSimulator</a:t>
                </a:r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Applied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 Sweep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(|1⟩) =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²(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l-GR" dirty="0"/>
                  <a:t>π-</a:t>
                </a:r>
                <a:r>
                  <a:rPr lang="en-US" dirty="0"/>
                  <a:t>amps: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 ≈ 0.9806,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≈ 0.9612,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 ≈ 1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Measure A that maximizes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(|1⟩) 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9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blue lines&#10;&#10;AI-generated content may be incorrect.">
            <a:extLst>
              <a:ext uri="{FF2B5EF4-FFF2-40B4-BE49-F238E27FC236}">
                <a16:creationId xmlns:a16="http://schemas.microsoft.com/office/drawing/2014/main" id="{E530FBA6-C2EC-F650-B484-28ACF8DD7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39" y="3429000"/>
            <a:ext cx="10054720" cy="2588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Single-Qubit Gate 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l-GR" i="0" dirty="0" err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/2)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endParaRPr lang="el-GR" dirty="0"/>
              </a:p>
              <a:p>
                <a:pPr marL="0" indent="0">
                  <a:buNone/>
                </a:pPr>
                <a:r>
                  <a:rPr lang="el-GR" dirty="0"/>
                  <a:t>- </a:t>
                </a:r>
                <a:r>
                  <a:rPr lang="en-US" dirty="0"/>
                  <a:t>RY(</a:t>
                </a:r>
                <a:r>
                  <a:rPr lang="el-GR" dirty="0" err="1"/>
                  <a:t>θ</a:t>
                </a:r>
                <a:r>
                  <a:rPr lang="el-GR" dirty="0"/>
                  <a:t>):</a:t>
                </a:r>
              </a:p>
              <a:p>
                <a:pPr marL="0" indent="0">
                  <a:buNone/>
                </a:pPr>
                <a:r>
                  <a:rPr lang="el-GR" dirty="0"/>
                  <a:t>    </a:t>
                </a:r>
                <a:r>
                  <a:rPr lang="en-US" dirty="0" err="1"/>
                  <a:t>shift_phase</a:t>
                </a:r>
                <a:r>
                  <a:rPr lang="en-US" dirty="0"/>
                  <a:t>(+</a:t>
                </a:r>
                <a:r>
                  <a:rPr lang="el-GR" dirty="0"/>
                  <a:t>π/2)</a:t>
                </a:r>
              </a:p>
              <a:p>
                <a:pPr marL="0" indent="0">
                  <a:buNone/>
                </a:pPr>
                <a:r>
                  <a:rPr lang="el-GR" dirty="0"/>
                  <a:t>    </a:t>
                </a:r>
                <a:r>
                  <a:rPr lang="en-US" dirty="0"/>
                  <a:t>apply Gaussian with amplitude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shift_phase</a:t>
                </a:r>
                <a:r>
                  <a:rPr lang="en-US" dirty="0"/>
                  <a:t>(-</a:t>
                </a:r>
                <a:r>
                  <a:rPr lang="el-GR" dirty="0"/>
                  <a:t>π/2)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≈ 0.222 </m:t>
                    </m:r>
                    <m:r>
                      <a:rPr lang="en-US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9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Two-Qubit Gate: Cross-Resonance CNOT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ar-AE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𝐶𝑅</m:t>
                        </m:r>
                      </m:sub>
                    </m:sSub>
                    <m:r>
                      <a:rPr lang="ar-AE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ar-AE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err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ar-AE" i="1" dirty="0" err="1">
                            <a:latin typeface="Cambria Math" panose="02040503050406030204" pitchFamily="18" charset="0"/>
                          </a:rPr>
                          <m:t>𝐶𝑅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ar-AE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ar-AE" i="1" dirty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ar-AE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pPr marL="0" indent="0">
                  <a:buNone/>
                </a:pPr>
                <a:r>
                  <a:rPr lang="ar-AE" dirty="0"/>
                  <a:t>- </a:t>
                </a:r>
                <a:r>
                  <a:rPr lang="en-US" dirty="0"/>
                  <a:t>Echoed CR sequence:</a:t>
                </a:r>
              </a:p>
              <a:p>
                <a:pPr marL="0" indent="0">
                  <a:buNone/>
                </a:pPr>
                <a:r>
                  <a:rPr lang="en-US" dirty="0"/>
                  <a:t>  1. CR pulse</a:t>
                </a:r>
              </a:p>
              <a:p>
                <a:pPr marL="0" indent="0">
                  <a:buNone/>
                </a:pPr>
                <a:r>
                  <a:rPr lang="en-US" dirty="0"/>
                  <a:t>  2. </a:t>
                </a:r>
                <a:r>
                  <a:rPr lang="el-GR" dirty="0"/>
                  <a:t>π </a:t>
                </a:r>
                <a:r>
                  <a:rPr lang="en-US" dirty="0"/>
                  <a:t>pulse on target</a:t>
                </a:r>
              </a:p>
              <a:p>
                <a:pPr marL="0" indent="0">
                  <a:buNone/>
                </a:pPr>
                <a:r>
                  <a:rPr lang="en-US" dirty="0"/>
                  <a:t>  3. -CR pulse</a:t>
                </a:r>
              </a:p>
              <a:p>
                <a:pPr marL="0" indent="0">
                  <a:buNone/>
                </a:pPr>
                <a:r>
                  <a:rPr lang="en-US" dirty="0"/>
                  <a:t>- Next: tune A and duration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9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Pulse Sequence</a:t>
            </a:r>
            <a:endParaRPr dirty="0"/>
          </a:p>
        </p:txBody>
      </p:sp>
      <p:pic>
        <p:nvPicPr>
          <p:cNvPr id="5" name="Content Placeholder 4" descr="A graph of a radio wave&#10;&#10;AI-generated content may be incorrect.">
            <a:extLst>
              <a:ext uri="{FF2B5EF4-FFF2-40B4-BE49-F238E27FC236}">
                <a16:creationId xmlns:a16="http://schemas.microsoft.com/office/drawing/2014/main" id="{C1907F51-4691-267C-607F-015ABE899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628" y="933594"/>
            <a:ext cx="9114742" cy="50561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pdate25Feb25" id="{112A5475-E44F-A242-BB3F-A1D320089A14}" vid="{17FE68B7-A161-5E4D-8664-21251E1F18E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date25Feb25" id="{112A5475-E44F-A242-BB3F-A1D320089A14}" vid="{DFD21D0D-EB78-2445-AA78-0BB0CC4A17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401</Words>
  <Application>Microsoft Macintosh PowerPoint</Application>
  <PresentationFormat>Widescreen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Office Theme</vt:lpstr>
      <vt:lpstr>1_Custom Design</vt:lpstr>
      <vt:lpstr>Implementing W-State on Superconducting Qubits via Pulse-Level Coding</vt:lpstr>
      <vt:lpstr>Objective</vt:lpstr>
      <vt:lpstr>Why Pulse-Level Coding?</vt:lpstr>
      <vt:lpstr>Superconducting Qubits: Physics &amp; Control</vt:lpstr>
      <vt:lpstr>Superconducting Qubits: Physics &amp; Control</vt:lpstr>
      <vt:lpstr>π-Amplitude Calibration (Rabi Experiment)</vt:lpstr>
      <vt:lpstr>Single-Qubit Gate Pulse</vt:lpstr>
      <vt:lpstr>Two-Qubit Gate: Cross-Resonance CNOT</vt:lpstr>
      <vt:lpstr>Generated Pulse Sequence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Emad Uddin Shubha</dc:creator>
  <cp:lastModifiedBy>Syed Emad Uddin Shubha</cp:lastModifiedBy>
  <cp:revision>3</cp:revision>
  <dcterms:created xsi:type="dcterms:W3CDTF">2025-04-29T09:22:13Z</dcterms:created>
  <dcterms:modified xsi:type="dcterms:W3CDTF">2025-05-07T16:45:20Z</dcterms:modified>
</cp:coreProperties>
</file>