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67" autoAdjust="0"/>
    <p:restoredTop sz="89318" autoAdjust="0"/>
  </p:normalViewPr>
  <p:slideViewPr>
    <p:cSldViewPr snapToGrid="0">
      <p:cViewPr varScale="1">
        <p:scale>
          <a:sx n="118" d="100"/>
          <a:sy n="118" d="100"/>
        </p:scale>
        <p:origin x="1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16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Pulse-Level Attack Analysis using Quantum Process Tomography and Kraus Isometry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828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FFBE4-DEDF-38C3-1576-4DD47B906AF5}"/>
              </a:ext>
            </a:extLst>
          </p:cNvPr>
          <p:cNvSpPr txBox="1"/>
          <p:nvPr/>
        </p:nvSpPr>
        <p:spPr>
          <a:xfrm>
            <a:off x="3230136" y="4481797"/>
            <a:ext cx="64302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Syed Emad Uddin Shubha</a:t>
            </a:r>
          </a:p>
          <a:p>
            <a:pPr algn="ctr"/>
            <a:r>
              <a:rPr lang="en-US" sz="2800" dirty="0"/>
              <a:t>Graduate Student, CS LSU</a:t>
            </a:r>
          </a:p>
          <a:p>
            <a:pPr algn="ctr"/>
            <a:r>
              <a:rPr lang="en-US" sz="2800" dirty="0"/>
              <a:t>Date: 24 June 2025</a:t>
            </a:r>
          </a:p>
        </p:txBody>
      </p:sp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CC184-A8E8-721B-EF9D-928E6E6A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4DDA-0A3A-88A9-85A4-AF8F19F1D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Assumptions, threat model, framing of the attack, what access the attacker has and whether victim can notice or identify the attack. </a:t>
            </a:r>
          </a:p>
          <a:p>
            <a:r>
              <a:rPr lang="en-US" dirty="0"/>
              <a:t>Step 2: Find the goal. Writing the objective without being </a:t>
            </a:r>
            <a:r>
              <a:rPr lang="en-US"/>
              <a:t>too technical.</a:t>
            </a:r>
            <a:endParaRPr lang="en-US" dirty="0"/>
          </a:p>
          <a:p>
            <a:r>
              <a:rPr lang="en-US" dirty="0"/>
              <a:t>Step 3: Literature Review and showing the gaps- mention explicitly.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AF9A6-FEE7-BF5A-1909-4FDB51BED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2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FBF5-7A23-1990-70A8-3694FE93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q0 on q2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E12693-327C-147F-1CAE-6717F3B2B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19" y="1193774"/>
            <a:ext cx="9802159" cy="35295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01E28-3F69-3C55-F437-86564566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17621-461C-1F6F-2C2E-1C0DEBD4FA6D}"/>
              </a:ext>
            </a:extLst>
          </p:cNvPr>
          <p:cNvSpPr txBox="1"/>
          <p:nvPr/>
        </p:nvSpPr>
        <p:spPr>
          <a:xfrm>
            <a:off x="1388179" y="5004320"/>
            <a:ext cx="9132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We can see dominant crosstalk terms are YX and ZX </a:t>
            </a:r>
          </a:p>
        </p:txBody>
      </p:sp>
    </p:spTree>
    <p:extLst>
      <p:ext uri="{BB962C8B-B14F-4D97-AF65-F5344CB8AC3E}">
        <p14:creationId xmlns:p14="http://schemas.microsoft.com/office/powerpoint/2010/main" val="278372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979C-7DF4-740E-605F-DF886CE5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A1E8-F867-EEC2-CD39-4153F0F1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IBM quantum devices primarily realize ZX-type cross-resonance coupling for entangling gates (CX).</a:t>
            </a:r>
          </a:p>
          <a:p>
            <a:endParaRPr lang="en-US" sz="1000" dirty="0"/>
          </a:p>
          <a:p>
            <a:r>
              <a:rPr lang="en-US" sz="3200" dirty="0"/>
              <a:t>YX-type couplings are also physically possible and, as my simulation shows, may lead to even richer adversarial control in some scenarios.</a:t>
            </a:r>
          </a:p>
          <a:p>
            <a:endParaRPr lang="en-US" sz="1000" dirty="0"/>
          </a:p>
          <a:p>
            <a:r>
              <a:rPr lang="en-US" sz="3200" dirty="0"/>
              <a:t>Understanding both ZX and YX crosstalk is critical for accurate security assessment of multi-tenant quantum </a:t>
            </a:r>
            <a:r>
              <a:rPr lang="en-US" sz="3200" dirty="0" err="1"/>
              <a:t>hardwares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CB380-4D36-B195-6485-FE4A032E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4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14C5-B17E-658D-99D7-F3A7B87A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BA21-33CF-261E-37B3-B4B347E6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Attacker (Eve) controls qubits q0 and q1, victim is q2, with linear topology: </a:t>
            </a:r>
          </a:p>
          <a:p>
            <a:pPr marL="0" indent="0" algn="ctr">
              <a:buNone/>
            </a:pPr>
            <a:r>
              <a:rPr lang="en-US" dirty="0"/>
              <a:t>q0–q1–q2</a:t>
            </a:r>
          </a:p>
          <a:p>
            <a:r>
              <a:rPr lang="en-US" dirty="0"/>
              <a:t>Eve sends shaped pulses to her qubits (q0, q1); coupling = (ZX-ZX or YX-ZX).</a:t>
            </a:r>
          </a:p>
          <a:p>
            <a:r>
              <a:rPr lang="en-US" dirty="0"/>
              <a:t>Simulate the full system with various pulse shapes, amplitudes, and detuning.</a:t>
            </a:r>
          </a:p>
          <a:p>
            <a:r>
              <a:rPr lang="en-US" dirty="0"/>
              <a:t>Extract the channel on q2 as </a:t>
            </a:r>
            <a:r>
              <a:rPr lang="el-GR" dirty="0"/>
              <a:t>χ-</a:t>
            </a:r>
            <a:r>
              <a:rPr lang="en-US" dirty="0"/>
              <a:t>matrix (using </a:t>
            </a:r>
            <a:r>
              <a:rPr lang="en-US" b="1" dirty="0"/>
              <a:t>Quantum Process Tomography</a:t>
            </a:r>
            <a:r>
              <a:rPr lang="en-US" dirty="0"/>
              <a:t>) and decompose Kraus operators.</a:t>
            </a:r>
          </a:p>
          <a:p>
            <a:r>
              <a:rPr lang="en-US" dirty="0"/>
              <a:t>Use </a:t>
            </a:r>
            <a:r>
              <a:rPr lang="en-US" b="1" dirty="0"/>
              <a:t>polar decomposition </a:t>
            </a:r>
            <a:r>
              <a:rPr lang="en-US" dirty="0"/>
              <a:t>and </a:t>
            </a:r>
            <a:r>
              <a:rPr lang="en-US" b="1" dirty="0"/>
              <a:t>isometry fitting </a:t>
            </a:r>
            <a:r>
              <a:rPr lang="en-US" dirty="0"/>
              <a:t>to map the noisy channel to an effective quantum circuit: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46646-3BDB-F3E1-AC5B-6A492B59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CDC3CCE0-9BB3-BAA7-C449-C232DC285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5" b="8926"/>
          <a:stretch>
            <a:fillRect/>
          </a:stretch>
        </p:blipFill>
        <p:spPr>
          <a:xfrm>
            <a:off x="5142006" y="4141535"/>
            <a:ext cx="3796066" cy="179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6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A894-C03F-3758-3570-63C85027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Results: Detuning and Pulse Shapes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9C3D-EAFB-FFD5-73FA-03287F81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185F589-8559-6F04-4748-1E3EEEB3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Detuning Robustness:</a:t>
            </a:r>
          </a:p>
          <a:p>
            <a:r>
              <a:rPr lang="en-US" dirty="0"/>
              <a:t>The attack's effectiveness is remarkably insensitive to frequency detuning on either q0 or q1.</a:t>
            </a:r>
          </a:p>
          <a:p>
            <a:r>
              <a:rPr lang="en-US" dirty="0"/>
              <a:t>This implies that an adversary could execute this attack without perfect system calibration—making it more practical and robust in real-world scenarios.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Pulse Shape Sensitivity:</a:t>
            </a:r>
          </a:p>
          <a:p>
            <a:r>
              <a:rPr lang="en-US" b="1" dirty="0"/>
              <a:t>Cosine and chirp pulses</a:t>
            </a:r>
            <a:r>
              <a:rPr lang="en-US" dirty="0"/>
              <a:t> yield the most pronounced (but least ideal) attacks, leading to stronger but more non-ideal dynamics.</a:t>
            </a:r>
          </a:p>
          <a:p>
            <a:r>
              <a:rPr lang="en-US" b="1" dirty="0"/>
              <a:t>Square and drag pulses</a:t>
            </a:r>
            <a:r>
              <a:rPr lang="en-US" dirty="0"/>
              <a:t> are more robust, leading to predictable but less effective attacks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2318-CF75-6FBD-669A-6CDE261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</a:t>
            </a:r>
            <a:r>
              <a:rPr lang="el-GR" dirty="0"/>
              <a:t>θ</a:t>
            </a:r>
            <a:r>
              <a:rPr lang="en-US" dirty="0"/>
              <a:t> vs Pulse Amplitude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7132A-B8EE-6D64-C13A-CF4294F4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16" name="Content Placeholder 15" descr="A graph of a graph&#10;&#10;AI-generated content may be incorrect.">
            <a:extLst>
              <a:ext uri="{FF2B5EF4-FFF2-40B4-BE49-F238E27FC236}">
                <a16:creationId xmlns:a16="http://schemas.microsoft.com/office/drawing/2014/main" id="{6691CCFD-22C0-4A0A-457A-770E88BE5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8"/>
          <a:stretch>
            <a:fillRect/>
          </a:stretch>
        </p:blipFill>
        <p:spPr>
          <a:xfrm>
            <a:off x="2480619" y="3567101"/>
            <a:ext cx="6947542" cy="2459736"/>
          </a:xfrm>
        </p:spPr>
      </p:pic>
      <p:pic>
        <p:nvPicPr>
          <p:cNvPr id="18" name="Picture 17" descr="A graph of a graph of a pulse&#10;&#10;AI-generated content may be incorrect.">
            <a:extLst>
              <a:ext uri="{FF2B5EF4-FFF2-40B4-BE49-F238E27FC236}">
                <a16:creationId xmlns:a16="http://schemas.microsoft.com/office/drawing/2014/main" id="{CF3B7F91-50B2-6F24-58E0-EFBC2C84D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7"/>
          <a:stretch>
            <a:fillRect/>
          </a:stretch>
        </p:blipFill>
        <p:spPr>
          <a:xfrm>
            <a:off x="2615464" y="1070682"/>
            <a:ext cx="6961069" cy="249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7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861B-E911-CD5B-F2F9-B52ED70C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loss vs Pulse Amplitude</a:t>
            </a:r>
          </a:p>
        </p:txBody>
      </p:sp>
      <p:pic>
        <p:nvPicPr>
          <p:cNvPr id="6" name="Content Placeholder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CE74BE9-B1E6-22B5-63E8-9D52ECB89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9"/>
          <a:stretch>
            <a:fillRect/>
          </a:stretch>
        </p:blipFill>
        <p:spPr>
          <a:xfrm>
            <a:off x="2302879" y="914400"/>
            <a:ext cx="7124489" cy="2514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CC14E-6AA3-6EFF-B17F-F8D2E805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9A6C8F2-4321-3198-A531-34170F749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"/>
          <a:stretch>
            <a:fillRect/>
          </a:stretch>
        </p:blipFill>
        <p:spPr>
          <a:xfrm>
            <a:off x="2329212" y="3493943"/>
            <a:ext cx="7071824" cy="25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7456-7107-6B90-E4F1-B566B34D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F71E-E918-971C-4889-DFCCAE37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Asymmetric Roles (Driver &amp; Catalyst)</a:t>
            </a:r>
          </a:p>
          <a:p>
            <a:r>
              <a:rPr lang="en-US" b="1" dirty="0"/>
              <a:t>q1 (“driver”)</a:t>
            </a:r>
            <a:r>
              <a:rPr lang="en-US" dirty="0"/>
              <a:t>: Amplitude controls rotation angle </a:t>
            </a:r>
            <a:r>
              <a:rPr lang="el-GR" dirty="0"/>
              <a:t>θ. </a:t>
            </a:r>
            <a:r>
              <a:rPr lang="en-US" dirty="0"/>
              <a:t>Increasing A1 increases attack strength but can degrade circuit-likeness (fit loss).</a:t>
            </a:r>
          </a:p>
          <a:p>
            <a:r>
              <a:rPr lang="en-US" b="1" dirty="0"/>
              <a:t>q0 (“catalyst”)</a:t>
            </a:r>
            <a:r>
              <a:rPr lang="en-US" dirty="0"/>
              <a:t>: Alone does not change </a:t>
            </a:r>
            <a:r>
              <a:rPr lang="el-GR" dirty="0"/>
              <a:t>θ, </a:t>
            </a:r>
            <a:r>
              <a:rPr lang="en-US" dirty="0"/>
              <a:t>but reduces fit loss, improving the attack's coherence.</a:t>
            </a:r>
          </a:p>
          <a:p>
            <a:pPr marL="0" indent="0">
              <a:buNone/>
            </a:pPr>
            <a:endParaRPr lang="en-US" sz="900" b="1" dirty="0"/>
          </a:p>
          <a:p>
            <a:pPr marL="0" indent="0">
              <a:buNone/>
            </a:pPr>
            <a:r>
              <a:rPr lang="en-US" b="1" dirty="0"/>
              <a:t>YX-ZX vs. ZX-ZX Coupling</a:t>
            </a:r>
          </a:p>
          <a:p>
            <a:r>
              <a:rPr lang="en-US" dirty="0"/>
              <a:t>In IBM’s native ZX-ZX, q0 is mostly a catalyst and q1 is the main driver.</a:t>
            </a:r>
          </a:p>
          <a:p>
            <a:r>
              <a:rPr lang="en-US" dirty="0"/>
              <a:t>In YX-ZX, both q0 and q1 can tune </a:t>
            </a:r>
            <a:r>
              <a:rPr lang="el-GR" dirty="0"/>
              <a:t>θ </a:t>
            </a:r>
            <a:r>
              <a:rPr lang="en-US" dirty="0"/>
              <a:t>and fit loss: more attack flexibility.</a:t>
            </a:r>
          </a:p>
          <a:p>
            <a:r>
              <a:rPr lang="en-US" dirty="0"/>
              <a:t>YX-ZX coupling thus allows a richer set of adversarial controls, which could be more challenging to defend against as hardware evolves.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20F46-E080-609D-0E43-4E1756C1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3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F577-EB45-2B3E-1A87-4CF3580B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Novelty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D754-4BDC-14D7-6013-15842782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Simulation and analysis performed in rotating frame, with parameter regimes relevant to current superconducting quantum hardware.</a:t>
            </a:r>
          </a:p>
          <a:p>
            <a:endParaRPr lang="en-US" dirty="0"/>
          </a:p>
          <a:p>
            <a:r>
              <a:rPr lang="en-US" b="1" dirty="0"/>
              <a:t>Comprehensive pulse-level attack modeling:</a:t>
            </a:r>
            <a:r>
              <a:rPr lang="en-US" dirty="0"/>
              <a:t> How adversarial pulses on qubits (q0, q1) impact a victim qubit (q2) via both ZX-ZX and YX-ZX coupling.</a:t>
            </a:r>
          </a:p>
          <a:p>
            <a:endParaRPr lang="en-US" dirty="0"/>
          </a:p>
          <a:p>
            <a:r>
              <a:rPr lang="en-US" b="1" dirty="0"/>
              <a:t>Isometry-based circuit approximation:</a:t>
            </a:r>
            <a:r>
              <a:rPr lang="en-US" dirty="0"/>
              <a:t> Developed and applied an isometry (Kraus-space unitary) fitting method to directly map a noisy physical channel (</a:t>
            </a:r>
            <a:r>
              <a:rPr lang="el-GR" dirty="0"/>
              <a:t>χ-</a:t>
            </a:r>
            <a:r>
              <a:rPr lang="en-US" dirty="0"/>
              <a:t>matrix) to an interpretable quantum circuit model.</a:t>
            </a:r>
          </a:p>
          <a:p>
            <a:endParaRPr lang="en-US" dirty="0"/>
          </a:p>
          <a:p>
            <a:r>
              <a:rPr lang="en-US" b="1" dirty="0"/>
              <a:t>Novel Findings: </a:t>
            </a:r>
            <a:r>
              <a:rPr lang="en-US" dirty="0"/>
              <a:t>Results indicate some real challenges for multi-tenant quantum computing.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A58A1-BD48-7039-0CFD-EB9FB4C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9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590</Words>
  <Application>Microsoft Macintosh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Georgia</vt:lpstr>
      <vt:lpstr>Georgia Pro</vt:lpstr>
      <vt:lpstr>Gill Sans</vt:lpstr>
      <vt:lpstr>Office Theme</vt:lpstr>
      <vt:lpstr>1_Custom Design</vt:lpstr>
      <vt:lpstr>Pulse-Level Attack Analysis using Quantum Process Tomography and Kraus Isometry Fitting</vt:lpstr>
      <vt:lpstr>Effect of q0 on q2</vt:lpstr>
      <vt:lpstr>Motivation</vt:lpstr>
      <vt:lpstr>Methodology</vt:lpstr>
      <vt:lpstr>Main Results: Detuning and Pulse Shapes</vt:lpstr>
      <vt:lpstr>Best θ vs Pulse Amplitude</vt:lpstr>
      <vt:lpstr>Fit loss vs Pulse Amplitude</vt:lpstr>
      <vt:lpstr>Main Results: Coupling</vt:lpstr>
      <vt:lpstr>Major Novelty &amp; Contributions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396</cp:revision>
  <dcterms:created xsi:type="dcterms:W3CDTF">2024-11-20T04:21:08Z</dcterms:created>
  <dcterms:modified xsi:type="dcterms:W3CDTF">2025-06-24T13:37:49Z</dcterms:modified>
</cp:coreProperties>
</file>