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1874" r:id="rId4"/>
    <p:sldId id="1891" r:id="rId5"/>
    <p:sldId id="1892" r:id="rId6"/>
    <p:sldId id="1893" r:id="rId7"/>
    <p:sldId id="1894" r:id="rId8"/>
    <p:sldId id="1870" r:id="rId9"/>
    <p:sldId id="1888" r:id="rId10"/>
    <p:sldId id="1879" r:id="rId11"/>
    <p:sldId id="1878" r:id="rId12"/>
    <p:sldId id="267" r:id="rId13"/>
    <p:sldId id="1886" r:id="rId14"/>
    <p:sldId id="1887" r:id="rId15"/>
    <p:sldId id="268" r:id="rId16"/>
    <p:sldId id="1880" r:id="rId17"/>
    <p:sldId id="1881" r:id="rId18"/>
    <p:sldId id="1882" r:id="rId19"/>
    <p:sldId id="1883" r:id="rId20"/>
    <p:sldId id="1885" r:id="rId21"/>
    <p:sldId id="18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E95C3-F0D3-B9D9-FF83-04105D59607D}" v="96" dt="2025-02-15T07:07:41.250"/>
    <p1510:client id="{A5DBC9E9-8E11-DD56-65E0-EC71F6BFF62F}" v="419" dt="2025-02-15T04:03:18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E Shubha" userId="S::sshubh1@lsu.edu::5002043c-7220-4229-81cf-9b7e98183f7f" providerId="AD" clId="Web-{548E95C3-F0D3-B9D9-FF83-04105D59607D}"/>
    <pc:docChg chg="modSld">
      <pc:chgData name="Syed E Shubha" userId="S::sshubh1@lsu.edu::5002043c-7220-4229-81cf-9b7e98183f7f" providerId="AD" clId="Web-{548E95C3-F0D3-B9D9-FF83-04105D59607D}" dt="2025-02-15T07:07:41.250" v="92" actId="20577"/>
      <pc:docMkLst>
        <pc:docMk/>
      </pc:docMkLst>
      <pc:sldChg chg="addSp delSp modSp">
        <pc:chgData name="Syed E Shubha" userId="S::sshubh1@lsu.edu::5002043c-7220-4229-81cf-9b7e98183f7f" providerId="AD" clId="Web-{548E95C3-F0D3-B9D9-FF83-04105D59607D}" dt="2025-02-15T07:07:41.250" v="92" actId="20577"/>
        <pc:sldMkLst>
          <pc:docMk/>
          <pc:sldMk cId="654118308" sldId="1890"/>
        </pc:sldMkLst>
        <pc:spChg chg="mod">
          <ac:chgData name="Syed E Shubha" userId="S::sshubh1@lsu.edu::5002043c-7220-4229-81cf-9b7e98183f7f" providerId="AD" clId="Web-{548E95C3-F0D3-B9D9-FF83-04105D59607D}" dt="2025-02-15T07:07:41.250" v="92" actId="20577"/>
          <ac:spMkLst>
            <pc:docMk/>
            <pc:sldMk cId="654118308" sldId="1890"/>
            <ac:spMk id="3" creationId="{97892623-EC42-984A-E592-3D8717E7C17D}"/>
          </ac:spMkLst>
        </pc:spChg>
        <pc:graphicFrameChg chg="add del mod">
          <ac:chgData name="Syed E Shubha" userId="S::sshubh1@lsu.edu::5002043c-7220-4229-81cf-9b7e98183f7f" providerId="AD" clId="Web-{548E95C3-F0D3-B9D9-FF83-04105D59607D}" dt="2025-02-15T07:02:39.027" v="60"/>
          <ac:graphicFrameMkLst>
            <pc:docMk/>
            <pc:sldMk cId="654118308" sldId="1890"/>
            <ac:graphicFrameMk id="6" creationId="{03E5E0E4-3BE6-80D7-F820-114C5BFCF7DF}"/>
          </ac:graphicFrameMkLst>
        </pc:graphicFrameChg>
        <pc:graphicFrameChg chg="add del mod modGraphic">
          <ac:chgData name="Syed E Shubha" userId="S::sshubh1@lsu.edu::5002043c-7220-4229-81cf-9b7e98183f7f" providerId="AD" clId="Web-{548E95C3-F0D3-B9D9-FF83-04105D59607D}" dt="2025-02-15T07:03:09.621" v="66"/>
          <ac:graphicFrameMkLst>
            <pc:docMk/>
            <pc:sldMk cId="654118308" sldId="1890"/>
            <ac:graphicFrameMk id="8" creationId="{F2A42A71-68EA-C7D4-A0AD-04642A44B3FF}"/>
          </ac:graphicFrameMkLst>
        </pc:graphicFrameChg>
      </pc:sldChg>
      <pc:sldChg chg="modSp">
        <pc:chgData name="Syed E Shubha" userId="S::sshubh1@lsu.edu::5002043c-7220-4229-81cf-9b7e98183f7f" providerId="AD" clId="Web-{548E95C3-F0D3-B9D9-FF83-04105D59607D}" dt="2025-02-15T07:07:15.906" v="85" actId="20577"/>
        <pc:sldMkLst>
          <pc:docMk/>
          <pc:sldMk cId="2832237247" sldId="1892"/>
        </pc:sldMkLst>
        <pc:spChg chg="mod">
          <ac:chgData name="Syed E Shubha" userId="S::sshubh1@lsu.edu::5002043c-7220-4229-81cf-9b7e98183f7f" providerId="AD" clId="Web-{548E95C3-F0D3-B9D9-FF83-04105D59607D}" dt="2025-02-15T07:07:15.906" v="85" actId="20577"/>
          <ac:spMkLst>
            <pc:docMk/>
            <pc:sldMk cId="2832237247" sldId="1892"/>
            <ac:spMk id="3" creationId="{31E5B7DF-0548-EB21-45EF-C8DF5C41A8D1}"/>
          </ac:spMkLst>
        </pc:spChg>
      </pc:sldChg>
    </pc:docChg>
  </pc:docChgLst>
  <pc:docChgLst>
    <pc:chgData name="Syed E Shubha" userId="S::sshubh1@lsu.edu::5002043c-7220-4229-81cf-9b7e98183f7f" providerId="AD" clId="Web-{A5DBC9E9-8E11-DD56-65E0-EC71F6BFF62F}"/>
    <pc:docChg chg="addSld delSld modSld">
      <pc:chgData name="Syed E Shubha" userId="S::sshubh1@lsu.edu::5002043c-7220-4229-81cf-9b7e98183f7f" providerId="AD" clId="Web-{A5DBC9E9-8E11-DD56-65E0-EC71F6BFF62F}" dt="2025-02-15T04:03:18.504" v="432" actId="20577"/>
      <pc:docMkLst>
        <pc:docMk/>
      </pc:docMkLst>
      <pc:sldChg chg="modSp">
        <pc:chgData name="Syed E Shubha" userId="S::sshubh1@lsu.edu::5002043c-7220-4229-81cf-9b7e98183f7f" providerId="AD" clId="Web-{A5DBC9E9-8E11-DD56-65E0-EC71F6BFF62F}" dt="2025-02-15T03:58:13.537" v="364" actId="20577"/>
        <pc:sldMkLst>
          <pc:docMk/>
          <pc:sldMk cId="2160093586" sldId="256"/>
        </pc:sldMkLst>
        <pc:spChg chg="mod">
          <ac:chgData name="Syed E Shubha" userId="S::sshubh1@lsu.edu::5002043c-7220-4229-81cf-9b7e98183f7f" providerId="AD" clId="Web-{A5DBC9E9-8E11-DD56-65E0-EC71F6BFF62F}" dt="2025-02-15T03:58:13.537" v="364" actId="20577"/>
          <ac:spMkLst>
            <pc:docMk/>
            <pc:sldMk cId="2160093586" sldId="256"/>
            <ac:spMk id="2" creationId="{43D6251B-D1A4-CFB9-DFE4-A0A754DA0F7F}"/>
          </ac:spMkLst>
        </pc:spChg>
      </pc:sldChg>
      <pc:sldChg chg="modSp del">
        <pc:chgData name="Syed E Shubha" userId="S::sshubh1@lsu.edu::5002043c-7220-4229-81cf-9b7e98183f7f" providerId="AD" clId="Web-{A5DBC9E9-8E11-DD56-65E0-EC71F6BFF62F}" dt="2025-02-15T03:42:23.311" v="95"/>
        <pc:sldMkLst>
          <pc:docMk/>
          <pc:sldMk cId="3053846858" sldId="1889"/>
        </pc:sldMkLst>
        <pc:spChg chg="mod">
          <ac:chgData name="Syed E Shubha" userId="S::sshubh1@lsu.edu::5002043c-7220-4229-81cf-9b7e98183f7f" providerId="AD" clId="Web-{A5DBC9E9-8E11-DD56-65E0-EC71F6BFF62F}" dt="2025-02-15T03:22:33.424" v="5" actId="20577"/>
          <ac:spMkLst>
            <pc:docMk/>
            <pc:sldMk cId="3053846858" sldId="1889"/>
            <ac:spMk id="2" creationId="{37B2A28D-46AD-F92C-1D35-6E495F2392D9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52:41.289" v="314" actId="20577"/>
        <pc:sldMkLst>
          <pc:docMk/>
          <pc:sldMk cId="3775863480" sldId="1891"/>
        </pc:sldMkLst>
        <pc:spChg chg="mod">
          <ac:chgData name="Syed E Shubha" userId="S::sshubh1@lsu.edu::5002043c-7220-4229-81cf-9b7e98183f7f" providerId="AD" clId="Web-{A5DBC9E9-8E11-DD56-65E0-EC71F6BFF62F}" dt="2025-02-15T03:23:37.783" v="9" actId="20577"/>
          <ac:spMkLst>
            <pc:docMk/>
            <pc:sldMk cId="3775863480" sldId="1891"/>
            <ac:spMk id="2" creationId="{D4A0AFB7-75D0-5260-553A-74286D64CA11}"/>
          </ac:spMkLst>
        </pc:spChg>
        <pc:spChg chg="mod">
          <ac:chgData name="Syed E Shubha" userId="S::sshubh1@lsu.edu::5002043c-7220-4229-81cf-9b7e98183f7f" providerId="AD" clId="Web-{A5DBC9E9-8E11-DD56-65E0-EC71F6BFF62F}" dt="2025-02-15T03:52:41.289" v="314" actId="20577"/>
          <ac:spMkLst>
            <pc:docMk/>
            <pc:sldMk cId="3775863480" sldId="1891"/>
            <ac:spMk id="3" creationId="{387D7BA3-ED2D-8A11-DC0E-31B8850F8577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43:44.748" v="121" actId="20577"/>
        <pc:sldMkLst>
          <pc:docMk/>
          <pc:sldMk cId="2832237247" sldId="1892"/>
        </pc:sldMkLst>
        <pc:spChg chg="mod">
          <ac:chgData name="Syed E Shubha" userId="S::sshubh1@lsu.edu::5002043c-7220-4229-81cf-9b7e98183f7f" providerId="AD" clId="Web-{A5DBC9E9-8E11-DD56-65E0-EC71F6BFF62F}" dt="2025-02-15T03:28:56.141" v="35" actId="20577"/>
          <ac:spMkLst>
            <pc:docMk/>
            <pc:sldMk cId="2832237247" sldId="1892"/>
            <ac:spMk id="2" creationId="{33B4C4A9-98B7-A7B6-7564-B892F984DCB9}"/>
          </ac:spMkLst>
        </pc:spChg>
        <pc:spChg chg="mod">
          <ac:chgData name="Syed E Shubha" userId="S::sshubh1@lsu.edu::5002043c-7220-4229-81cf-9b7e98183f7f" providerId="AD" clId="Web-{A5DBC9E9-8E11-DD56-65E0-EC71F6BFF62F}" dt="2025-02-15T03:43:44.748" v="121" actId="20577"/>
          <ac:spMkLst>
            <pc:docMk/>
            <pc:sldMk cId="2832237247" sldId="1892"/>
            <ac:spMk id="3" creationId="{31E5B7DF-0548-EB21-45EF-C8DF5C41A8D1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53:21.071" v="343" actId="20577"/>
        <pc:sldMkLst>
          <pc:docMk/>
          <pc:sldMk cId="582115935" sldId="1893"/>
        </pc:sldMkLst>
        <pc:spChg chg="mod">
          <ac:chgData name="Syed E Shubha" userId="S::sshubh1@lsu.edu::5002043c-7220-4229-81cf-9b7e98183f7f" providerId="AD" clId="Web-{A5DBC9E9-8E11-DD56-65E0-EC71F6BFF62F}" dt="2025-02-15T03:47:35.856" v="212" actId="20577"/>
          <ac:spMkLst>
            <pc:docMk/>
            <pc:sldMk cId="582115935" sldId="1893"/>
            <ac:spMk id="2" creationId="{A8790D42-B0E9-D7E5-193C-E9A566075C5C}"/>
          </ac:spMkLst>
        </pc:spChg>
        <pc:spChg chg="mod">
          <ac:chgData name="Syed E Shubha" userId="S::sshubh1@lsu.edu::5002043c-7220-4229-81cf-9b7e98183f7f" providerId="AD" clId="Web-{A5DBC9E9-8E11-DD56-65E0-EC71F6BFF62F}" dt="2025-02-15T03:53:21.071" v="343" actId="20577"/>
          <ac:spMkLst>
            <pc:docMk/>
            <pc:sldMk cId="582115935" sldId="1893"/>
            <ac:spMk id="3" creationId="{D1238223-481F-2D2F-273D-637B6AE00304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4:03:18.504" v="432" actId="20577"/>
        <pc:sldMkLst>
          <pc:docMk/>
          <pc:sldMk cId="2328405071" sldId="1894"/>
        </pc:sldMkLst>
        <pc:spChg chg="mod">
          <ac:chgData name="Syed E Shubha" userId="S::sshubh1@lsu.edu::5002043c-7220-4229-81cf-9b7e98183f7f" providerId="AD" clId="Web-{A5DBC9E9-8E11-DD56-65E0-EC71F6BFF62F}" dt="2025-02-15T03:58:35.412" v="367" actId="20577"/>
          <ac:spMkLst>
            <pc:docMk/>
            <pc:sldMk cId="2328405071" sldId="1894"/>
            <ac:spMk id="2" creationId="{4BDD9D30-01A2-C535-9767-4C48F6D050A2}"/>
          </ac:spMkLst>
        </pc:spChg>
        <pc:spChg chg="mod">
          <ac:chgData name="Syed E Shubha" userId="S::sshubh1@lsu.edu::5002043c-7220-4229-81cf-9b7e98183f7f" providerId="AD" clId="Web-{A5DBC9E9-8E11-DD56-65E0-EC71F6BFF62F}" dt="2025-02-15T04:03:18.504" v="432" actId="20577"/>
          <ac:spMkLst>
            <pc:docMk/>
            <pc:sldMk cId="2328405071" sldId="1894"/>
            <ac:spMk id="3" creationId="{2325B690-FC39-4ABA-A7DD-C920C24097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11128-018-1920-z" TargetMode="External"/><Relationship Id="rId3" Type="http://schemas.openxmlformats.org/officeDocument/2006/relationships/hyperlink" Target="https://doi.org/10.1038/srep06956" TargetMode="External"/><Relationship Id="rId7" Type="http://schemas.openxmlformats.org/officeDocument/2006/relationships/hyperlink" Target="https://doi.org/10.1103/PhysRevLett.118.050501" TargetMode="External"/><Relationship Id="rId12" Type="http://schemas.openxmlformats.org/officeDocument/2006/relationships/hyperlink" Target="https://doi.org/10.1515/qmetro-2016-0001" TargetMode="External"/><Relationship Id="rId2" Type="http://schemas.openxmlformats.org/officeDocument/2006/relationships/hyperlink" Target="https://doi.org/10.1103/PhysRevLett.69.28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3/PhysRevLett.86.5811" TargetMode="External"/><Relationship Id="rId11" Type="http://schemas.openxmlformats.org/officeDocument/2006/relationships/hyperlink" Target="https://doi.org/10.1103/PRXQuantum.3.020302" TargetMode="External"/><Relationship Id="rId5" Type="http://schemas.openxmlformats.org/officeDocument/2006/relationships/hyperlink" Target="https://doi.org/10.1103/PhysRevLett.77.2818" TargetMode="External"/><Relationship Id="rId10" Type="http://schemas.openxmlformats.org/officeDocument/2006/relationships/hyperlink" Target="https://doi.org/10.48550/arXiv.quant-ph/0702156" TargetMode="External"/><Relationship Id="rId4" Type="http://schemas.openxmlformats.org/officeDocument/2006/relationships/hyperlink" Target="https://doi.org/10.1103/PhysRevA.83.054101" TargetMode="External"/><Relationship Id="rId9" Type="http://schemas.openxmlformats.org/officeDocument/2006/relationships/hyperlink" Target="https://doi.org/10.48550/arXiv.2210.1516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Enhancing Quantum Dense Coding Using Information Entropy-Based Metrics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89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  <a:r>
              <a:rPr lang="en-US" sz="2800" b="1" dirty="0">
                <a:solidFill>
                  <a:srgbClr val="D6A300"/>
                </a:solidFill>
              </a:rPr>
              <a:t>Syed Emad Uddin Shubha, Tasnuva Farheen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Division of Computer Science And Engineering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AB2-1444-F1F1-DC4C-6A484C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Qubit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Smallest QECC to correct any arbitrary single qubit errors.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Stabilizers: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𝑍𝑋𝐼𝑋𝑍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Logical qubits: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7310-F29C-5C61-4AD1-A34766C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Measures the amount of non-classical correlations in a quantum system.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discord can be non-zero even in separable (non-entangled) states.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Zero discord implies the system is classically correlated.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Discord is asymmetric.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BF4-9F49-4895-1296-148445D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 is Von Neumann Entropy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Classical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’s are measurement elements for 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97C1-4E2E-0610-44DF-79FCF25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609-6F08-C384-6ADB-C1C661C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could be PVM or POVM elements. I have found: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So, we will use POVM one!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we can purify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Then I have found,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2BC6-4D6A-0D7F-D093-F09753B1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Entanglement of Formation (</a:t>
            </a:r>
            <a:r>
              <a:rPr lang="en-US" err="1"/>
              <a:t>EoF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Determines amount of Entanglement [3]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pure states, It equals to Entanglement Entropy.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blipFill>
                <a:blip r:embed="rId2"/>
                <a:stretch>
                  <a:fillRect l="-658" t="-14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AC91-4A6E-4689-9716-767543B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60B8-BA42-F1AB-4F22-5D9D952C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higher, fidelity is also higher. So, 5 Qubit Code is enough.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6F57B-AD76-9118-FDCD-4D2C40C5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2B0A-0EAB-8611-7986-E51E6286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89" y="1790694"/>
            <a:ext cx="5654605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323-5798-D9D5-92B8-A043ADD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B6D2-771B-2057-5130-C1A2FC3C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lower, there is still some QD.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9B9A-3124-489B-DAAE-CBA9E6E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DD9C-6D78-E095-2874-6380DC5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1" y="1428827"/>
            <a:ext cx="6051792" cy="46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A7C-D226-6BD0-80BC-8F2F389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When </a:t>
                </a:r>
                <a:r>
                  <a:rPr lang="en-US" dirty="0" err="1"/>
                  <a:t>EoF</a:t>
                </a:r>
                <a:r>
                  <a:rPr lang="en-US" dirty="0"/>
                  <a:t> is lower, 5 qubit code may not be enough.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Using QD, we can implement extra layer of purification using LOCC.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How to use QD, </a:t>
                </a:r>
                <a:r>
                  <a:rPr lang="en-US" dirty="0" err="1"/>
                  <a:t>EoF</a:t>
                </a:r>
                <a:r>
                  <a:rPr lang="en-US" dirty="0"/>
                  <a:t> as parameter? We need </a:t>
                </a:r>
                <a:r>
                  <a:rPr lang="en-US" b="1" dirty="0"/>
                  <a:t>DEJMPS</a:t>
                </a:r>
                <a:r>
                  <a:rPr lang="en-US" dirty="0"/>
                  <a:t> protocol [4]!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𝑬𝒐𝑭</m:t>
                    </m:r>
                  </m:oMath>
                </a14:m>
                <a:r>
                  <a:rPr lang="en-US" b="1" dirty="0"/>
                  <a:t>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such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E1297-4881-FD9A-2BFB-5829B01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A1-D377-90B5-56BD-D3BA21D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DEJMPS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1637A-C66C-C43A-35E6-DDBC195C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88BA-493F-242F-F713-82277377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b="7995"/>
          <a:stretch/>
        </p:blipFill>
        <p:spPr>
          <a:xfrm>
            <a:off x="2678105" y="2366682"/>
            <a:ext cx="683578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9C7-A0F6-32DA-8A96-40182D4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Starting with fidelity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need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sub>
                    </m:sSub>
                  </m:oMath>
                </a14:m>
                <a:r>
                  <a:rPr lang="en-US" dirty="0"/>
                  <a:t> and find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/>
                  <a:t>Then we have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we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𝑬𝒐𝑭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our target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A62F-9596-9052-BBFF-9F2FE0B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Internet: Dense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and Bob Share a Bell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encodes her qubit by applying either of I,X,Z,ZX to represent 00,01,10,11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sends the qubit to Bob, he performs a Bell Basis measurement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1 qubit carries 2 bits of information [1].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362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0F017-F90F-C85C-B112-C3FC9DD2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4"/>
          <a:stretch/>
        </p:blipFill>
        <p:spPr>
          <a:xfrm>
            <a:off x="1877072" y="3648855"/>
            <a:ext cx="8154636" cy="18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107-AB51-4447-B917-291964DB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2623-EC42-984A-E592-3D8717E7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[1] </a:t>
            </a:r>
            <a:r>
              <a:rPr lang="en-US" b="0" i="0" dirty="0">
                <a:effectLst/>
                <a:latin typeface="Times New Roman"/>
                <a:cs typeface="Times New Roman"/>
                <a:hlinkClick r:id="rId2"/>
              </a:rPr>
              <a:t>https://doi.org/10.1103/PhysRevLett.69.2881</a:t>
            </a:r>
            <a:endParaRPr lang="en-US" b="0" i="0" dirty="0"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/>
                <a:cs typeface="Times New Roman"/>
                <a:hlinkClick r:id="rId3"/>
              </a:rPr>
              <a:t>https://doi.org/10.1038/srep06956</a:t>
            </a:r>
            <a:endParaRPr lang="en-US" b="0" i="0" dirty="0">
              <a:solidFill>
                <a:srgbClr val="222222"/>
              </a:solidFill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/>
                <a:cs typeface="Times New Roman"/>
              </a:rPr>
              <a:t>[3] </a:t>
            </a:r>
            <a:r>
              <a:rPr lang="en-US" b="0" i="0" dirty="0">
                <a:effectLst/>
                <a:latin typeface="Times New Roman"/>
                <a:cs typeface="Times New Roman"/>
                <a:hlinkClick r:id="rId4"/>
              </a:rPr>
              <a:t>https://doi.org/10.1103/PhysRevA.83.054101</a:t>
            </a:r>
            <a:endParaRPr lang="en-US" b="0" i="0" dirty="0"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[4] </a:t>
            </a:r>
            <a:r>
              <a:rPr lang="en-US" dirty="0">
                <a:latin typeface="Times New Roman"/>
                <a:cs typeface="Times New Roman"/>
                <a:hlinkClick r:id="rId5"/>
              </a:rPr>
              <a:t>https://doi.org/10.1103/PhysRevLett.77.2818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/>
                <a:cs typeface="Times New Roman"/>
              </a:rPr>
              <a:t>[5] </a:t>
            </a:r>
            <a:r>
              <a:rPr lang="en-US" b="0" i="0" dirty="0">
                <a:effectLst/>
                <a:latin typeface="Times New Roman"/>
                <a:cs typeface="Times New Roman"/>
                <a:hlinkClick r:id="rId6"/>
              </a:rPr>
              <a:t>https://doi.org/10.1103/PhysRevLett.86.5811</a:t>
            </a:r>
            <a:endParaRPr lang="en-US" b="0" i="0" dirty="0"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[6] </a:t>
            </a:r>
            <a:r>
              <a:rPr lang="en-US" dirty="0">
                <a:latin typeface="Times New Roman"/>
                <a:cs typeface="Arial"/>
                <a:hlinkClick r:id="rId7"/>
              </a:rPr>
              <a:t>https://doi.org/10.1103/PhysRevLett.118.050501</a:t>
            </a:r>
            <a:endParaRPr lang="en-US" b="0" i="0" dirty="0">
              <a:effectLst/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Arial"/>
              </a:rPr>
              <a:t>[7] </a:t>
            </a:r>
            <a:r>
              <a:rPr lang="en-US" dirty="0">
                <a:latin typeface="Times New Roman"/>
                <a:cs typeface="Arial"/>
                <a:hlinkClick r:id="rId8"/>
              </a:rPr>
              <a:t>https://doi.org/10.1007/s11128-018-1920-z</a:t>
            </a:r>
            <a:endParaRPr lang="en-US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[8] </a:t>
            </a:r>
            <a:r>
              <a:rPr lang="en-US" dirty="0">
                <a:latin typeface="Times New Roman"/>
                <a:cs typeface="Arial"/>
                <a:hlinkClick r:id="rId9"/>
              </a:rPr>
              <a:t>https://doi.org/10.48550/arXiv.2210.15161</a:t>
            </a:r>
            <a:endParaRPr lang="en-US">
              <a:latin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[9] </a:t>
            </a:r>
            <a:r>
              <a:rPr lang="en-US" dirty="0">
                <a:latin typeface="Times New Roman"/>
                <a:cs typeface="Times New Roman"/>
                <a:hlinkClick r:id="rId10"/>
              </a:rPr>
              <a:t>https://doi.org/10.48550/arXiv.quant-ph/0702156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[10] </a:t>
            </a:r>
            <a:r>
              <a:rPr lang="en-US" dirty="0">
                <a:latin typeface="Times New Roman"/>
                <a:cs typeface="Arial"/>
                <a:hlinkClick r:id="rId11"/>
              </a:rPr>
              <a:t>https://doi.org/10.1103/PRXQuantum.3.020302</a:t>
            </a:r>
            <a:endParaRPr lang="en-US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Arial"/>
              </a:rPr>
              <a:t>[11] </a:t>
            </a:r>
            <a:r>
              <a:rPr lang="en-US" dirty="0">
                <a:latin typeface="Times New Roman"/>
                <a:cs typeface="Arial"/>
                <a:hlinkClick r:id="rId12"/>
              </a:rPr>
              <a:t>https://doi.org/10.1515/qmetro-2016-0001</a:t>
            </a:r>
            <a:endParaRPr lang="en-US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5844-5850-DAED-A124-DC7015F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AFB7-75D0-5260-553A-74286D64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What I am trying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7BA3-ED2D-8A11-DC0E-31B8850F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Error Correction:</a:t>
            </a:r>
            <a:r>
              <a:rPr lang="en-US" dirty="0">
                <a:latin typeface="Arial"/>
                <a:cs typeface="Arial"/>
              </a:rPr>
              <a:t> Alice encodes her qubit using a 5-qubit perfect code to protect against errors.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Entanglement Quality Assessment: </a:t>
            </a:r>
            <a:r>
              <a:rPr lang="en-US" dirty="0">
                <a:latin typeface="Arial"/>
                <a:cs typeface="Arial"/>
              </a:rPr>
              <a:t>Bob decodes the received qubit and assesses the shared entanglement quality using metrics like Entanglement of Formation (</a:t>
            </a:r>
            <a:r>
              <a:rPr lang="en-US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 and Quantum Discord (QD).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Adaptive Entanglement Purification:</a:t>
            </a:r>
            <a:r>
              <a:rPr lang="en-US" dirty="0">
                <a:latin typeface="Arial"/>
                <a:cs typeface="Arial"/>
              </a:rPr>
              <a:t> If the entanglement quality is low (based on 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), Bob applies an extra layer of entanglement purification using a DEJMPS-style protocol. The purification parameters are adaptively set based on the measured 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Machine Learning Optimization (optional): </a:t>
            </a:r>
            <a:r>
              <a:rPr lang="en-US" dirty="0">
                <a:latin typeface="Arial"/>
                <a:cs typeface="Arial"/>
              </a:rPr>
              <a:t>The strategy may incorporate machine learning to map the correlation measures (QD/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 to optimal correction parameters, further enhancing the entanglement purification process.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ED3DB-E17C-D2B4-1C68-9EDBF2F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58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4A9-98B7-A7B6-7564-B892F984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Todays Practice and 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B7DF-0548-EB21-45EF-C8DF5C41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Standard practice: </a:t>
            </a:r>
            <a:r>
              <a:rPr lang="en-US" dirty="0">
                <a:latin typeface="Arial"/>
                <a:cs typeface="Arial"/>
              </a:rPr>
              <a:t>Shared entanglement (Bell pairs) is used to encode 2 classical bits per qubit, but noise models degrade the Bell state [1,6].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Error correction and purification: </a:t>
            </a:r>
            <a:r>
              <a:rPr lang="en-US" dirty="0">
                <a:latin typeface="Arial"/>
                <a:cs typeface="Arial"/>
              </a:rPr>
              <a:t>Fixed codes or standalone protocols are applied independently without real-time feedback [7-11].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Limitations:</a:t>
            </a:r>
            <a:r>
              <a:rPr lang="en-US" dirty="0">
                <a:latin typeface="Arial"/>
                <a:cs typeface="Arial"/>
              </a:rPr>
              <a:t> Existing protocols don't adapt to actual correlations [8,11], neglecting secondary measures like quantum discord (QD) or entanglement of formation (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). And they use either QECC or Purification, not both.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81C82-C4D1-A542-26D6-04855CCF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322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0D42-B0E9-D7E5-193C-E9A5660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Novelty and Practicality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8223-481F-2D2F-273D-637B6AE0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Integrated Adaptive Strategy:</a:t>
            </a:r>
            <a:r>
              <a:rPr lang="en-US" dirty="0">
                <a:latin typeface="Arial"/>
                <a:cs typeface="Arial"/>
              </a:rPr>
              <a:t> Our protocol uniquely combines QECC with an adaptive entanglement purification step.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Use of Quantum Correlation Metrics:</a:t>
            </a:r>
            <a:r>
              <a:rPr lang="en-US" dirty="0">
                <a:latin typeface="Arial"/>
                <a:cs typeface="Arial"/>
              </a:rPr>
              <a:t> Employing QD and 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 to guide the purification process is novel. Traditional protocols mainly monitor fidelity, which doesn't capture the whole picture.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Tailored Correction and Resource Efficiency:</a:t>
            </a:r>
            <a:r>
              <a:rPr lang="en-US" dirty="0">
                <a:latin typeface="Arial"/>
                <a:cs typeface="Arial"/>
              </a:rPr>
              <a:t> By adaptively tuning the purification parameters based on the state’s current quantum correlations, we may recover a higher degree of entanglement compared to fixed protocols. 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Robustness Against Noise:</a:t>
            </a:r>
            <a:r>
              <a:rPr lang="en-US" dirty="0">
                <a:latin typeface="Arial"/>
                <a:cs typeface="Arial"/>
              </a:rPr>
              <a:t> Our combined strategy is designed to handle both phase and amplitude damping errors. By using advanced metrics (QD and 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), the protocol might be extended for more general errors.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Potential ML Integration:</a:t>
            </a:r>
            <a:r>
              <a:rPr lang="en-US" dirty="0">
                <a:latin typeface="Arial"/>
                <a:cs typeface="Arial"/>
              </a:rPr>
              <a:t> We may use ML to relate </a:t>
            </a:r>
            <a:r>
              <a:rPr lang="en-US" sz="2200" dirty="0">
                <a:latin typeface="Arial"/>
                <a:cs typeface="Arial"/>
              </a:rPr>
              <a:t>DEJMPS with </a:t>
            </a:r>
            <a:r>
              <a:rPr lang="en-US" sz="2200" dirty="0" err="1">
                <a:latin typeface="Arial"/>
                <a:cs typeface="Arial"/>
              </a:rPr>
              <a:t>QD+EoF</a:t>
            </a:r>
            <a:r>
              <a:rPr lang="en-US" sz="2200" dirty="0">
                <a:latin typeface="Arial"/>
                <a:cs typeface="Arial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A039D-C72E-E3CC-49AE-38395F7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21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D30-01A2-C535-9767-4C48F6D0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B690-FC39-4ABA-A7DD-C920C240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Developing next-gen quantum communication protocols with higher fidelity under realistic noise conditions.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Improving superdense coding schemes for more secure and higher-capacity quantum networks and QKD systems.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Informing hardware designs with adaptive error management to operate under NISQ-era limitations.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Exploring conceptual interest in integrating advanced quantum correlation measures for resource-optimized quantum protocols.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cs typeface="Arial"/>
              </a:rPr>
              <a:t>Dense Coding is the basis of Quantum Internet. If successful, our approach can </a:t>
            </a:r>
            <a:r>
              <a:rPr lang="en-US" sz="2000" b="1" dirty="0">
                <a:latin typeface="Arial"/>
                <a:cs typeface="Arial"/>
              </a:rPr>
              <a:t>make superdense coding and secure quantum communication more robust and resource-efficient, benefiting both fundamental research and practical implementations.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B909-30C3-DBAB-36F1-6E523B1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284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Noise (for our simulation)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Amplitude damping (AD)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==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(PD)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AD parameter,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PD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9" y="2447584"/>
            <a:ext cx="18669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5E935-D166-4C30-7F4B-74988A1EA251}"/>
              </a:ext>
            </a:extLst>
          </p:cNvPr>
          <p:cNvSpPr txBox="1"/>
          <p:nvPr/>
        </p:nvSpPr>
        <p:spPr>
          <a:xfrm>
            <a:off x="5638800" y="28642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ADB-260C-34D4-36AF-BA869197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Amplitude Damping = Photon Loss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Amplitude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= Decoherence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Phase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Let’s define,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Noise Effect: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1CFE-D90A-D43F-885F-114EFC1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69D-9C1C-3B5A-DB31-EF7D5B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and Von Neumann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Fidelity = Closeness between two quantum states.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two quantum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fidelity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Note 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depends on noise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In DEJMPS protocol, we will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initial F.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Von Neumann Entropy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E41F5-5DD9-7AB0-3327-9C3780A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1066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1_Custom Design</vt:lpstr>
      <vt:lpstr>Enhancing Quantum Dense Coding Using Information Entropy-Based Metrics</vt:lpstr>
      <vt:lpstr>Quantum Internet: Dense Coding</vt:lpstr>
      <vt:lpstr>What I am trying to do</vt:lpstr>
      <vt:lpstr>Todays Practice and Limitation</vt:lpstr>
      <vt:lpstr>Novelty and Practicality</vt:lpstr>
      <vt:lpstr>Applications</vt:lpstr>
      <vt:lpstr>Quantum Noise (for our simulation)</vt:lpstr>
      <vt:lpstr>Our Model</vt:lpstr>
      <vt:lpstr>Fidelity and Von Neumann Entropy</vt:lpstr>
      <vt:lpstr>5 Qubit Code</vt:lpstr>
      <vt:lpstr>Quantum Discord (QD)</vt:lpstr>
      <vt:lpstr>Finding 1</vt:lpstr>
      <vt:lpstr>Finding 2</vt:lpstr>
      <vt:lpstr>Entanglement of Formation (EoF)</vt:lpstr>
      <vt:lpstr>Research Note 1</vt:lpstr>
      <vt:lpstr>Research Note 2</vt:lpstr>
      <vt:lpstr>Research Note  3</vt:lpstr>
      <vt:lpstr>DEJMPS Protocol</vt:lpstr>
      <vt:lpstr>Research Note 4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223</cp:revision>
  <dcterms:created xsi:type="dcterms:W3CDTF">2024-11-20T04:21:08Z</dcterms:created>
  <dcterms:modified xsi:type="dcterms:W3CDTF">2025-02-15T07:07:49Z</dcterms:modified>
</cp:coreProperties>
</file>