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62" r:id="rId4"/>
    <p:sldId id="265" r:id="rId5"/>
    <p:sldId id="263" r:id="rId6"/>
    <p:sldId id="266" r:id="rId7"/>
    <p:sldId id="272" r:id="rId8"/>
    <p:sldId id="271" r:id="rId9"/>
    <p:sldId id="273" r:id="rId10"/>
    <p:sldId id="274" r:id="rId11"/>
    <p:sldId id="264" r:id="rId12"/>
    <p:sldId id="275" r:id="rId13"/>
    <p:sldId id="27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5667" autoAdjust="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775B3-ED76-476A-9905-090772E98060}" type="datetimeFigureOut">
              <a:rPr lang="en-US" smtClean="0"/>
              <a:t>28-Jan-25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9620-00C7-4630-BD73-1BA7B751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9620-00C7-4630-BD73-1BA7B7516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E7A4-46AA-57B0-B602-F06F37A5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C4313-D19D-0861-EBA3-531C5DC82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D5EF1-1374-7DC7-9225-2AF1A3F09A2D}"/>
              </a:ext>
            </a:extLst>
          </p:cNvPr>
          <p:cNvSpPr/>
          <p:nvPr userDrawn="1"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8D3FD-3D40-2678-A90A-B73DEFFF3B7A}"/>
              </a:ext>
            </a:extLst>
          </p:cNvPr>
          <p:cNvSpPr/>
          <p:nvPr userDrawn="1"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15FC1F8-8E40-9F5E-C50B-6A3C93E97D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4A7EB282-E817-EED6-D113-27711C36CB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1127-BBA8-53A2-5818-35CE2774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C5C3E-4C56-D41D-8C18-253609774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ADE0F-E402-50EE-65CD-E4C87F7CF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91D4C-E686-F079-752D-D1C365AB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10C9-5166-73A6-4326-9232D7D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3646-DEBE-803C-B21A-7647C9D2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A13F-3405-69E3-0F9E-90DFEB8B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76548-AB6E-C220-B6A7-33528E105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E095-8AD4-ADC8-E3FA-23688097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C54F-1EAE-B699-20D0-76738AC7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EBEA-8CAF-C8F9-28D2-721474DE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9AE36-8161-49DF-1C0A-3E08C2FD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4D036-24F8-2BFE-B4D7-54294A91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BAB4-070C-95C7-A957-9EBA942C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24A3-F986-6ED8-0B36-95A2F54E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2565-33B5-454C-DC22-CAB5D14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FF3-745F-5466-A3DA-2F2D0FED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2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C2F9B-1F1F-E3E7-E651-E24420997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Google Shape;29;p29">
            <a:extLst>
              <a:ext uri="{FF2B5EF4-FFF2-40B4-BE49-F238E27FC236}">
                <a16:creationId xmlns:a16="http://schemas.microsoft.com/office/drawing/2014/main" id="{3844B85C-E26E-7201-BFC6-B3B76A6BBE3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C11CB5-4935-4921-19A6-80ED3C5646C2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Google Shape;29;p29">
            <a:extLst>
              <a:ext uri="{FF2B5EF4-FFF2-40B4-BE49-F238E27FC236}">
                <a16:creationId xmlns:a16="http://schemas.microsoft.com/office/drawing/2014/main" id="{EE64C932-26F6-B721-927C-3FFC58E654D7}"/>
              </a:ext>
            </a:extLst>
          </p:cNvPr>
          <p:cNvSpPr txBox="1">
            <a:spLocks/>
          </p:cNvSpPr>
          <p:nvPr userDrawn="1"/>
        </p:nvSpPr>
        <p:spPr>
          <a:xfrm>
            <a:off x="4653899" y="6567393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74313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86398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BA414E-5C8E-05A4-ECAC-987D099EE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131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208DA2E-9C4E-5333-02AD-C12F238927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36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7A9E4-655F-6A6D-8886-52F286BED963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3BD6DAC8-E708-644B-8429-59ADC2B65C62}"/>
              </a:ext>
            </a:extLst>
          </p:cNvPr>
          <p:cNvSpPr txBox="1">
            <a:spLocks/>
          </p:cNvSpPr>
          <p:nvPr userDrawn="1"/>
        </p:nvSpPr>
        <p:spPr>
          <a:xfrm>
            <a:off x="4693995" y="6586397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10047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0445C-068B-1C32-C5CB-7E4CE33FBF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5308C1-9876-6C0E-31FA-C4DEB03BC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506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1pPr>
            <a:lvl2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2pPr>
            <a:lvl3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3pPr>
            <a:lvl4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4pPr>
            <a:lvl5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BD1B237-7993-4B6B-32A2-87F08CE31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437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4FE01C-6E3E-7B08-EE66-B90EA1A1E649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1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3C3D-BEA5-B523-43AB-6E183A36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40" y="1120747"/>
            <a:ext cx="11106318" cy="5056216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4F9F4FA5-2D54-4A0F-8406-A32420A3A3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8C241A-1C68-578C-4157-D0B1C0AD2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840" y="1020467"/>
            <a:ext cx="5446612" cy="4987375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76B5A53-DC19-A6A4-E072-54A3D90B8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544" y="1020468"/>
            <a:ext cx="5446613" cy="498737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1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28DB-C7CA-66D2-2557-A9408239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5C5CE-4390-A873-461A-928F93B7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E029-40CA-E227-84FA-760503AB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67FEF-C245-1470-2FDF-9C411644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FE76E-6DC2-DD8A-CBB8-8A838DCF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39A6-AEC8-1BF2-7F30-F7757087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8C23-2DF3-8C30-E53D-82344B080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26C27-E935-85AC-39DD-E9EE0FC55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98662-1169-CDED-47E2-76DE191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1D0E-3155-31D4-4F3E-18BDF886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18842-80B6-FABF-D89D-F410C807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225A-07FB-860D-3EAE-275FDB68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97E97-C618-27EB-11EB-9CF5C9FA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033C3-AFAC-DF01-A5F6-BD8FEFEC6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C853C-D908-4E47-D79B-BB1A3C07E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3B787-19F5-01EC-6B8C-699BA2581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2F860-87B7-DEA2-3954-105A776A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4C269-E849-04A0-EF13-1BB2328E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8BA50-BA63-41CD-86A9-C495E6C8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BB51-AB42-5CCB-F1C6-6201F87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B2CFB-3F36-E200-A15F-B214BD01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F3AA7-36B7-FB33-CC88-C3425AEB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17EDF-4858-1E39-0424-9E2438BC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F7915-9DEC-C828-1E7C-7FD5CF9E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F827C-8CD1-B1EA-2ED8-3244A058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EC4AA-4014-4297-820C-AE93142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AF74-5D11-166D-4355-74A4C3E7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96B5-BCB2-58F7-F31F-DFB07C67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1BD09-1219-AFFC-1F56-E387A0051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3F5B1-4653-01FC-5335-78E7A7EC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8A0D7-37A2-9146-1133-0370F5FA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FF7B-BCE1-3AB8-DD98-9D053DB4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CF54A-0763-A783-673F-5AE69A57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39BC1-26A3-63CF-6189-85A5E1A6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DD2A-DC0E-8D67-7D24-A3342E8E7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B1CA-3559-054D-7019-7213E9BA5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EA04-9F89-5D40-E37F-094451ED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0598A-E408-B122-D280-68E6147A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498" y="1101007"/>
            <a:ext cx="11431004" cy="477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641E918-C0C1-6590-F578-D06FA2B5A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2" y="6168525"/>
            <a:ext cx="2237845" cy="6363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E8FB05-8B69-6847-B428-360DBD486A77}"/>
              </a:ext>
            </a:extLst>
          </p:cNvPr>
          <p:cNvSpPr txBox="1"/>
          <p:nvPr/>
        </p:nvSpPr>
        <p:spPr>
          <a:xfrm>
            <a:off x="3048000" y="6486677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ALL RIGHTS RESERVED </a:t>
            </a:r>
            <a:endParaRPr lang="en-US" sz="1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908704-14B3-9439-3265-709FF9427F8F}"/>
              </a:ext>
            </a:extLst>
          </p:cNvPr>
          <p:cNvCxnSpPr>
            <a:cxnSpLocks/>
          </p:cNvCxnSpPr>
          <p:nvPr/>
        </p:nvCxnSpPr>
        <p:spPr>
          <a:xfrm>
            <a:off x="380498" y="817207"/>
            <a:ext cx="11431004" cy="0"/>
          </a:xfrm>
          <a:prstGeom prst="line">
            <a:avLst/>
          </a:prstGeom>
          <a:ln w="7620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1CE957-AAE7-D64E-F581-1F886FCA66FB}"/>
              </a:ext>
            </a:extLst>
          </p:cNvPr>
          <p:cNvCxnSpPr>
            <a:cxnSpLocks/>
          </p:cNvCxnSpPr>
          <p:nvPr/>
        </p:nvCxnSpPr>
        <p:spPr>
          <a:xfrm>
            <a:off x="381000" y="6047767"/>
            <a:ext cx="11430000" cy="0"/>
          </a:xfrm>
          <a:prstGeom prst="line">
            <a:avLst/>
          </a:prstGeom>
          <a:ln w="762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3BE680C-33E5-84DD-5C01-795CB5102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02" y="6134332"/>
            <a:ext cx="791567" cy="704688"/>
          </a:xfrm>
          <a:prstGeom prst="rect">
            <a:avLst/>
          </a:prstGeom>
        </p:spPr>
      </p:pic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85B7E80C-BC9E-B0EB-77E1-232892EC3639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68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edshubha/QNET25_Shubha/blob/main/QNET25Sh1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edshubha/QNET25_Shubha/blob/main/QNET25Sh1.ipynb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251B-D1A4-CFB9-DFE4-A0A754DA0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Increasing Teleportation Fidelity using Stabilizer Code based on Information Entropy Metrics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DEDD0-CE9E-0220-39CD-8FFFD85F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6"/>
            <a:ext cx="9144000" cy="268285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D6A300"/>
                </a:solidFill>
              </a:rPr>
              <a:t> </a:t>
            </a:r>
          </a:p>
          <a:p>
            <a:r>
              <a:rPr lang="en-US" sz="2000" b="1" dirty="0">
                <a:solidFill>
                  <a:srgbClr val="D6A300"/>
                </a:solidFill>
              </a:rPr>
              <a:t>Syed Emad Uddin Shubha</a:t>
            </a:r>
          </a:p>
          <a:p>
            <a:r>
              <a:rPr lang="en-US" sz="2000" b="1" dirty="0">
                <a:solidFill>
                  <a:srgbClr val="D6A300"/>
                </a:solidFill>
              </a:rPr>
              <a:t>Graduate Research Assistant</a:t>
            </a:r>
          </a:p>
          <a:p>
            <a:r>
              <a:rPr lang="en-US" sz="2000" b="1" dirty="0">
                <a:solidFill>
                  <a:srgbClr val="D6A300"/>
                </a:solidFill>
              </a:rPr>
              <a:t>Louisiana State University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201A1-6C69-A3DB-BF64-2C31EB64C373}"/>
              </a:ext>
            </a:extLst>
          </p:cNvPr>
          <p:cNvSpPr/>
          <p:nvPr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B5AAD-40B7-AE4F-52B1-E51986A0C098}"/>
              </a:ext>
            </a:extLst>
          </p:cNvPr>
          <p:cNvSpPr/>
          <p:nvPr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25E012AE-7F55-E858-BADA-E4B290254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BBCD2A8A-A824-AB25-0C58-1B286E7CB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85E8AE-74ED-998C-0C47-497C4E98B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0414" y="5688107"/>
            <a:ext cx="2454312" cy="97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9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5F47-6711-B85B-B5CD-D0535A8B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Stabilizer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081D5F-9773-F192-EE5A-D16CEBE13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840" y="1051232"/>
            <a:ext cx="6011114" cy="47631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F2B73-AEA5-262C-8A91-57C964ED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9C3384-07A4-CB0D-4FC9-0BF548FA54C5}"/>
                  </a:ext>
                </a:extLst>
              </p:cNvPr>
              <p:cNvSpPr txBox="1"/>
              <p:nvPr/>
            </p:nvSpPr>
            <p:spPr>
              <a:xfrm>
                <a:off x="612321" y="1690007"/>
                <a:ext cx="11036838" cy="1563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Now, we encode the qubit into a coding subspace,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which is stabilized by generators, say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which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b="0" dirty="0"/>
                  <a:t>, i.e., it is the +1 eigenspace of all stabilizers.</a:t>
                </a:r>
              </a:p>
              <a:p>
                <a:r>
                  <a:rPr lang="en-US" b="0" dirty="0"/>
                  <a:t>Now sa</a:t>
                </a:r>
                <a:r>
                  <a:rPr lang="en-US" dirty="0"/>
                  <a:t>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are set of errors that can be corrected by the error correction code. Then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∈{+1, −1}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For a specific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, we call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} the syndromes. Different errors must have distinct syndromes.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9C3384-07A4-CB0D-4FC9-0BF548FA5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21" y="1690007"/>
                <a:ext cx="11036838" cy="1563377"/>
              </a:xfrm>
              <a:prstGeom prst="rect">
                <a:avLst/>
              </a:prstGeom>
              <a:blipFill>
                <a:blip r:embed="rId3"/>
                <a:stretch>
                  <a:fillRect l="-442" t="-1556" b="-4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36DE2A6-5A47-A03B-3889-A9DC07AED353}"/>
              </a:ext>
            </a:extLst>
          </p:cNvPr>
          <p:cNvSpPr txBox="1"/>
          <p:nvPr/>
        </p:nvSpPr>
        <p:spPr>
          <a:xfrm>
            <a:off x="726621" y="3722914"/>
            <a:ext cx="107605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Quantum Error Correcting Codes can be described using Stabilizer Formalism.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However, the question remains, which code to use?</a:t>
            </a:r>
          </a:p>
        </p:txBody>
      </p:sp>
    </p:spTree>
    <p:extLst>
      <p:ext uri="{BB962C8B-B14F-4D97-AF65-F5344CB8AC3E}">
        <p14:creationId xmlns:p14="http://schemas.microsoft.com/office/powerpoint/2010/main" val="371402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750C-2566-ADBD-508B-0EA81704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Qubit Perfect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A9FBB-2695-F841-4BC4-2EB6B7B6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67F3AF-B3CA-5B64-F453-FDFFFCB224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157" y="976841"/>
            <a:ext cx="6232466" cy="505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77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D875-5A50-83F7-C27D-7FF9A754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Steane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3B4CA-7DCB-FB43-C04C-85B37C4D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623F6D-20A1-4C6A-DA68-07F9601472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515" y="993775"/>
            <a:ext cx="7637504" cy="505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85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8231-D865-73FF-D1A0-7A07E8CB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Discord (QD)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BDA459-C823-9821-3E36-E6C1F82C2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Quantum Discord is defined as the difference between quantum and classical mutual information.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Quantum discord measures the amount of non-classical correlations in a quantum system. It captures quantum correlations arising from the disturbance caused by local measurements on one part of the system.</a:t>
                </a:r>
              </a:p>
              <a:p>
                <a:r>
                  <a:rPr lang="en-US" dirty="0"/>
                  <a:t>Unlike entanglement, quantum discord can be non-zero even in separable (non-entangled) states. Zero discord implies the system is classically correlated.</a:t>
                </a:r>
              </a:p>
              <a:p>
                <a:r>
                  <a:rPr lang="en-US" dirty="0"/>
                  <a:t>Discord is asymmetric.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BDA459-C823-9821-3E36-E6C1F82C2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1568" r="-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D1BA6-716F-0F62-7C44-E8C21DDB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7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0F23-8483-E7C1-B222-83AA9A8F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Entanglement of Formation (</a:t>
            </a:r>
            <a:r>
              <a:rPr lang="en-US" dirty="0" err="1"/>
              <a:t>EoF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FEDBE-BA1B-57FD-11E4-6536AC9834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Entanglement of Formation quantifies the amount of entanglement needed to create a given quantum state using pure entangled states.</a:t>
                </a:r>
              </a:p>
              <a:p>
                <a:r>
                  <a:rPr lang="en-US" dirty="0"/>
                  <a:t>Given a density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dirty="0"/>
                  <a:t>, we can define </a:t>
                </a:r>
                <a:r>
                  <a:rPr lang="en-US" dirty="0" err="1"/>
                  <a:t>EoF</a:t>
                </a:r>
                <a:r>
                  <a:rPr lang="en-US" dirty="0"/>
                  <a:t> as,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⟩⟨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Von Neumann Entropy.</a:t>
                </a:r>
              </a:p>
              <a:p>
                <a:r>
                  <a:rPr lang="en-US" dirty="0"/>
                  <a:t>For separable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For pure states, It equals to Entanglement Entropy.</a:t>
                </a:r>
              </a:p>
              <a:p>
                <a:r>
                  <a:rPr lang="en-US" b="1" dirty="0"/>
                  <a:t>I am trying to complete the calculation part in my code.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FEDBE-BA1B-57FD-11E4-6536AC9834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3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8E5A1-2A0E-E483-022C-9C8DF8E4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7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38B1-62CB-4961-96F5-378EABEE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C4E39-BA5B-6B94-B59F-80B0450D2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determine which type of Error Correction is required based on QD and </a:t>
            </a:r>
            <a:r>
              <a:rPr lang="en-US" dirty="0" err="1"/>
              <a:t>EoF</a:t>
            </a:r>
            <a:r>
              <a:rPr lang="en-US" dirty="0"/>
              <a:t>. Our hypothesis is as follows: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2C129-E56D-9134-B2DD-0138062A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DB2E31-BBA1-50BD-57FF-B21584D58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10863"/>
              </p:ext>
            </p:extLst>
          </p:nvPr>
        </p:nvGraphicFramePr>
        <p:xfrm>
          <a:off x="1773084" y="2032759"/>
          <a:ext cx="8645832" cy="393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060">
                  <a:extLst>
                    <a:ext uri="{9D8B030D-6E8A-4147-A177-3AD203B41FA5}">
                      <a16:colId xmlns:a16="http://schemas.microsoft.com/office/drawing/2014/main" val="4034360735"/>
                    </a:ext>
                  </a:extLst>
                </a:gridCol>
                <a:gridCol w="4793226">
                  <a:extLst>
                    <a:ext uri="{9D8B030D-6E8A-4147-A177-3AD203B41FA5}">
                      <a16:colId xmlns:a16="http://schemas.microsoft.com/office/drawing/2014/main" val="659102391"/>
                    </a:ext>
                  </a:extLst>
                </a:gridCol>
                <a:gridCol w="1843546">
                  <a:extLst>
                    <a:ext uri="{9D8B030D-6E8A-4147-A177-3AD203B41FA5}">
                      <a16:colId xmlns:a16="http://schemas.microsoft.com/office/drawing/2014/main" val="863664501"/>
                    </a:ext>
                  </a:extLst>
                </a:gridCol>
              </a:tblGrid>
              <a:tr h="7011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QEC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61559"/>
                  </a:ext>
                </a:extLst>
              </a:tr>
              <a:tr h="701178"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  <a:r>
                        <a:rPr lang="en-US" dirty="0" err="1"/>
                        <a:t>EoF</a:t>
                      </a:r>
                      <a:r>
                        <a:rPr lang="en-US" dirty="0"/>
                        <a:t>, High QD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 entanglement but strong quantum correlation. So we should focus on preserving residual quantum properties efficiently.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Qubit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492062"/>
                  </a:ext>
                </a:extLst>
              </a:tr>
              <a:tr h="701178"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r>
                        <a:rPr lang="en-US" dirty="0" err="1"/>
                        <a:t>Eof</a:t>
                      </a:r>
                      <a:r>
                        <a:rPr lang="en-US" dirty="0"/>
                        <a:t>, Low QD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 entanglement, but weak correlations. We should protect entanglement for high-fidelity teleportation.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Steane 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409788"/>
                  </a:ext>
                </a:extLst>
              </a:tr>
              <a:tr h="701178"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  <a:r>
                        <a:rPr lang="en-US" dirty="0" err="1"/>
                        <a:t>Eof</a:t>
                      </a:r>
                      <a:r>
                        <a:rPr lang="en-US" dirty="0"/>
                        <a:t>, low QD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 entanglement and correlations. Most likely not usable.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 of our hand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288452"/>
                  </a:ext>
                </a:extLst>
              </a:tr>
              <a:tr h="701178"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r>
                        <a:rPr lang="en-US" dirty="0" err="1"/>
                        <a:t>Eof</a:t>
                      </a:r>
                      <a:r>
                        <a:rPr lang="en-US" dirty="0"/>
                        <a:t>, High QD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 entanglement and correlations.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9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785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168E-9DD9-38E4-5926-039D3F0F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6CA3E-CC99-7EE3-83EB-ECA4BF33E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Completing code for Metrics.</a:t>
            </a:r>
          </a:p>
          <a:p>
            <a:r>
              <a:rPr lang="en-US" dirty="0"/>
              <a:t>Applying the error in Teleportation Circuit.</a:t>
            </a:r>
          </a:p>
          <a:p>
            <a:r>
              <a:rPr lang="en-US" dirty="0"/>
              <a:t>Testing our hypothesis.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2000" dirty="0"/>
              <a:t>Code link: </a:t>
            </a:r>
            <a:r>
              <a:rPr lang="en-US" sz="2000" dirty="0">
                <a:hlinkClick r:id="rId2"/>
              </a:rPr>
              <a:t>QNET25_Shubha/QNET25Sh1.ipynb at main · </a:t>
            </a:r>
            <a:r>
              <a:rPr lang="en-US" sz="2000" dirty="0" err="1">
                <a:hlinkClick r:id="rId2"/>
              </a:rPr>
              <a:t>syedshubha</a:t>
            </a:r>
            <a:r>
              <a:rPr lang="en-US" sz="2000" dirty="0">
                <a:hlinkClick r:id="rId2"/>
              </a:rPr>
              <a:t>/QNET25_Shubha</a:t>
            </a:r>
            <a:endParaRPr lang="en-US" sz="2000" dirty="0"/>
          </a:p>
          <a:p>
            <a:pPr marL="0" indent="0" algn="ctr">
              <a:buNone/>
            </a:pPr>
            <a:endParaRPr lang="en-US" sz="200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6000" b="1" dirty="0"/>
              <a:t>Thank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33033-8354-0BFF-8737-618921BF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8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Teleportation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C98F0-A6AB-8BC2-927B-B02406034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Quantum teleportation is a communication protocol that utilizes Quantum Entanglement to transfer a quantum state from one place to another.</a:t>
                </a:r>
              </a:p>
              <a:p>
                <a:r>
                  <a:rPr lang="en-US" dirty="0"/>
                  <a:t>For a single qubit state, the operation can be described as following: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Only LOCC (Local Operation and Classical Communication) is allowed. 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is a Bell state.</a:t>
                </a:r>
              </a:p>
              <a:p>
                <a:r>
                  <a:rPr lang="en-US" dirty="0"/>
                  <a:t>However, due to noise, the EPR pair may not stay in pure state form.</a:t>
                </a:r>
              </a:p>
              <a:p>
                <a:r>
                  <a:rPr lang="en-US" dirty="0"/>
                  <a:t>The fidelity of received state depends on the purity of the EPR pair. For example if instead of Bell state,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then the teleported state has fidelity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C98F0-A6AB-8BC2-927B-B02406034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3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4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8877-032F-AF76-0622-624D2E7F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for Quantum Teleportation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4EE72-05EA-C23A-69E6-F7A4E0E4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488EEC-F442-8BA9-CBF5-8CA127411D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740" y="1264508"/>
            <a:ext cx="5733299" cy="277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6D957F-20C0-2785-3811-53D0E8AA411B}"/>
              </a:ext>
            </a:extLst>
          </p:cNvPr>
          <p:cNvSpPr txBox="1"/>
          <p:nvPr/>
        </p:nvSpPr>
        <p:spPr>
          <a:xfrm>
            <a:off x="4112622" y="4202175"/>
            <a:ext cx="368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used: Qiskit and Matplotlib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EDA11-2E99-7A41-5892-D4797F3B56E7}"/>
              </a:ext>
            </a:extLst>
          </p:cNvPr>
          <p:cNvSpPr txBox="1"/>
          <p:nvPr/>
        </p:nvSpPr>
        <p:spPr>
          <a:xfrm>
            <a:off x="1058635" y="4947161"/>
            <a:ext cx="1007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link: </a:t>
            </a:r>
            <a:r>
              <a:rPr lang="en-US" dirty="0">
                <a:hlinkClick r:id="rId3"/>
              </a:rPr>
              <a:t>QNET25_Shubha/QNET25Sh1.ipynb at main · </a:t>
            </a:r>
            <a:r>
              <a:rPr lang="en-US" dirty="0" err="1">
                <a:hlinkClick r:id="rId3"/>
              </a:rPr>
              <a:t>syedshubha</a:t>
            </a:r>
            <a:r>
              <a:rPr lang="en-US" dirty="0">
                <a:hlinkClick r:id="rId3"/>
              </a:rPr>
              <a:t>/QNET25_Shubha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6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F7E7-A1AA-8AAB-FD71-229D8247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EFFBB-8B26-9E52-F3C2-158EB2C67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Evolution of open quantum systems can be described using Lindblad master equation given by:</a:t>
                </a:r>
              </a:p>
              <a:p>
                <a:r>
                  <a:rPr lang="en-US" dirty="0"/>
                  <a:t>In Kraus form, one can write down the evolution as: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/>
                              <m:t>†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In this work we are interested in amplitude and phase damping.</a:t>
                </a:r>
              </a:p>
              <a:p>
                <a:r>
                  <a:rPr lang="en-US" dirty="0"/>
                  <a:t>Amplitude damping operators can be given by,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where: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              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sz="900" dirty="0"/>
              </a:p>
              <a:p>
                <a:r>
                  <a:rPr lang="en-US" dirty="0"/>
                  <a:t>Phase damping can be described by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where,</a:t>
                </a:r>
              </a:p>
              <a:p>
                <a:endParaRPr lang="en-US" sz="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EFFBB-8B26-9E52-F3C2-158EB2C67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1139C-0D43-69EB-B4A9-29541590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03BC3A-00D7-6AF9-B5DE-9126A42C2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643" y="1420585"/>
            <a:ext cx="4163786" cy="580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4279BE-B905-5095-24AB-0DD76F914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099" y="3749772"/>
            <a:ext cx="18669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4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8BC-CE6A-DEB4-DA63-227CDD18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Amplitude Damping on 1</a:t>
            </a:r>
            <a:r>
              <a:rPr lang="en-US" baseline="30000" dirty="0"/>
              <a:t>st</a:t>
            </a:r>
            <a:r>
              <a:rPr lang="en-US" dirty="0"/>
              <a:t> qubit (p=0.1)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99670-4C22-705E-AB4F-0A98B408C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839" y="1120747"/>
                <a:ext cx="11106319" cy="142829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are applying amplitude damping on the first qubit of EPR state:</a:t>
                </a:r>
              </a:p>
              <a:p>
                <a:endParaRPr lang="en-US" sz="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599670-4C22-705E-AB4F-0A98B408C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839" y="1120747"/>
                <a:ext cx="11106319" cy="1428292"/>
              </a:xfrm>
              <a:blipFill>
                <a:blip r:embed="rId2"/>
                <a:stretch>
                  <a:fillRect l="-714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C1843-4951-DC98-F239-C1242CF9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E5F8B95-0ED9-D454-4887-752CC4C58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133" y="2549039"/>
            <a:ext cx="3135188" cy="321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F10A3E0-8058-B187-FCD9-28A25EE9E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45" y="2479928"/>
            <a:ext cx="3350588" cy="327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86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926C0-04BB-0F5E-A61C-E52E388AA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6E83-0509-1717-50F7-06C57080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Damping on 2</a:t>
            </a:r>
            <a:r>
              <a:rPr lang="en-US" baseline="30000" dirty="0"/>
              <a:t>nd</a:t>
            </a:r>
            <a:r>
              <a:rPr lang="en-US" dirty="0"/>
              <a:t> Qubit (p=0.1)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0E24A-B9DB-34DB-A4AC-729BF1BFA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839" y="1120747"/>
                <a:ext cx="11106319" cy="142829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are applying phase damping on the first qubit of EPR state:</a:t>
                </a:r>
              </a:p>
              <a:p>
                <a:endParaRPr lang="en-US" sz="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0E24A-B9DB-34DB-A4AC-729BF1BFA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839" y="1120747"/>
                <a:ext cx="11106319" cy="1428292"/>
              </a:xfrm>
              <a:blipFill>
                <a:blip r:embed="rId2"/>
                <a:stretch>
                  <a:fillRect l="-714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DC6ED-A8C8-DC04-B143-A45C5BD3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850A522-D2FB-C933-8C5A-2FF5353CC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133" y="2549039"/>
            <a:ext cx="3135188" cy="321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4468D7B-C7CD-FCCE-FB0F-3FFBE3FF8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66" y="2469476"/>
            <a:ext cx="3287183" cy="335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458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341F6-6DAF-FDEF-5AB4-376FEF042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2BB0-B188-1E64-9177-B2A31100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Amplitude Damping on 1</a:t>
            </a:r>
            <a:r>
              <a:rPr lang="en-US" sz="2800" baseline="30000" dirty="0"/>
              <a:t>st</a:t>
            </a:r>
            <a:r>
              <a:rPr lang="en-US" sz="2800" dirty="0"/>
              <a:t> qubit, Phase Damping on 2</a:t>
            </a:r>
            <a:r>
              <a:rPr lang="en-US" sz="2800" baseline="30000" dirty="0"/>
              <a:t>nd</a:t>
            </a:r>
            <a:r>
              <a:rPr lang="en-US" sz="2800" dirty="0"/>
              <a:t> Qubit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0F80D-C82E-817D-FDEE-FE17AC15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39" y="1120747"/>
            <a:ext cx="11106319" cy="5612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1F78B-03FD-C7E2-974E-AEA4C14B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ABDBB57-411E-7F37-3DC6-22EEA8277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1000125"/>
            <a:ext cx="52959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54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EEBFD-10F3-05F3-FD8A-F2F6F46C9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8576-7EE2-E45B-74DC-26390E46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Amplitude Damping on 1</a:t>
            </a:r>
            <a:r>
              <a:rPr lang="en-US" sz="2800" baseline="30000" dirty="0"/>
              <a:t>st</a:t>
            </a:r>
            <a:r>
              <a:rPr lang="en-US" sz="2800" dirty="0"/>
              <a:t> qubit, Phase Damping on 2</a:t>
            </a:r>
            <a:r>
              <a:rPr lang="en-US" sz="2800" baseline="30000" dirty="0"/>
              <a:t>nd</a:t>
            </a:r>
            <a:r>
              <a:rPr lang="en-US" sz="2800" dirty="0"/>
              <a:t> Qubit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C7331-E598-CA08-5F86-035B6A2EB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39" y="1120747"/>
            <a:ext cx="11106319" cy="5612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8E09B-B2B6-2A9F-D34A-EEB59F61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120258A-14C2-0A95-63BB-05737A63F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1000125"/>
            <a:ext cx="52959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90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BF6D3-CA34-D462-9B79-1A168B4A2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5CFB-C49A-C25B-AFE9-4A0CBAB4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Both Amplitude Damping &amp; Phase Damping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55EF9-EDAC-80A4-F297-A7B913B2A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39" y="1120747"/>
            <a:ext cx="11106319" cy="5612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0DE61-125C-9C0B-4149-F18B8F85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AE134BE-0829-E64D-84C6-32D7EFAC01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9"/>
          <a:stretch/>
        </p:blipFill>
        <p:spPr bwMode="auto">
          <a:xfrm>
            <a:off x="3448050" y="1384801"/>
            <a:ext cx="5295900" cy="447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1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snuva_Farheen_Seminar_Talk_LSU" id="{753F910D-6C8A-4ED2-B678-875ED1AC2AFE}" vid="{37831616-4849-475E-9E71-E74EE063D0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842</Words>
  <Application>Microsoft Office PowerPoint</Application>
  <PresentationFormat>Widescreen</PresentationFormat>
  <Paragraphs>109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Cambria Math</vt:lpstr>
      <vt:lpstr>Georgia</vt:lpstr>
      <vt:lpstr>Georgia Pro</vt:lpstr>
      <vt:lpstr>Gill Sans</vt:lpstr>
      <vt:lpstr>Office Theme</vt:lpstr>
      <vt:lpstr>1_Custom Design</vt:lpstr>
      <vt:lpstr>Increasing Teleportation Fidelity using Stabilizer Code based on Information Entropy Metrics</vt:lpstr>
      <vt:lpstr>Quantum Teleportation</vt:lpstr>
      <vt:lpstr>Circuit for Quantum Teleportation</vt:lpstr>
      <vt:lpstr>Quantum Noise</vt:lpstr>
      <vt:lpstr>Amplitude Damping on 1st qubit (p=0.1)</vt:lpstr>
      <vt:lpstr>Phase Damping on 2nd Qubit (p=0.1)</vt:lpstr>
      <vt:lpstr>Amplitude Damping on 1st qubit, Phase Damping on 2nd Qubit</vt:lpstr>
      <vt:lpstr>Amplitude Damping on 1st qubit, Phase Damping on 2nd Qubit</vt:lpstr>
      <vt:lpstr>Both Amplitude Damping &amp; Phase Damping</vt:lpstr>
      <vt:lpstr>Stabilizer Code</vt:lpstr>
      <vt:lpstr>5 Qubit Perfect Code</vt:lpstr>
      <vt:lpstr>Steane Code</vt:lpstr>
      <vt:lpstr>Quantum Discord (QD)</vt:lpstr>
      <vt:lpstr>Entanglement of Formation (EoF)</vt:lpstr>
      <vt:lpstr>Hypothesis for the Project</vt:lpstr>
      <vt:lpstr>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Farheen,Tasnuva</dc:creator>
  <cp:lastModifiedBy>Syed Emad Uddin Shubha</cp:lastModifiedBy>
  <cp:revision>10</cp:revision>
  <dcterms:created xsi:type="dcterms:W3CDTF">2024-11-20T04:21:08Z</dcterms:created>
  <dcterms:modified xsi:type="dcterms:W3CDTF">2025-01-28T16:43:01Z</dcterms:modified>
</cp:coreProperties>
</file>