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1874" r:id="rId4"/>
    <p:sldId id="1870" r:id="rId5"/>
    <p:sldId id="1888" r:id="rId6"/>
    <p:sldId id="1879" r:id="rId7"/>
    <p:sldId id="1878" r:id="rId8"/>
    <p:sldId id="267" r:id="rId9"/>
    <p:sldId id="1886" r:id="rId10"/>
    <p:sldId id="1887" r:id="rId11"/>
    <p:sldId id="268" r:id="rId12"/>
    <p:sldId id="1880" r:id="rId13"/>
    <p:sldId id="1881" r:id="rId14"/>
    <p:sldId id="1882" r:id="rId15"/>
    <p:sldId id="1883" r:id="rId16"/>
    <p:sldId id="18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0462" autoAdjust="0"/>
  </p:normalViewPr>
  <p:slideViewPr>
    <p:cSldViewPr snapToGrid="0">
      <p:cViewPr varScale="1">
        <p:scale>
          <a:sx n="85" d="100"/>
          <a:sy n="85" d="100"/>
        </p:scale>
        <p:origin x="5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775B3-ED76-476A-9905-090772E98060}" type="datetimeFigureOut">
              <a:rPr lang="en-US" smtClean="0"/>
              <a:t>11-Feb-25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A9620-00C7-4630-BD73-1BA7B7516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47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A9620-00C7-4630-BD73-1BA7B75168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06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6E7A4-46AA-57B0-B602-F06F37A51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C4313-D19D-0861-EBA3-531C5DC82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5D5EF1-1374-7DC7-9225-2AF1A3F09A2D}"/>
              </a:ext>
            </a:extLst>
          </p:cNvPr>
          <p:cNvSpPr/>
          <p:nvPr userDrawn="1"/>
        </p:nvSpPr>
        <p:spPr>
          <a:xfrm>
            <a:off x="51515" y="51515"/>
            <a:ext cx="12076091" cy="673565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D8D3FD-3D40-2678-A90A-B73DEFFF3B7A}"/>
              </a:ext>
            </a:extLst>
          </p:cNvPr>
          <p:cNvSpPr/>
          <p:nvPr userDrawn="1"/>
        </p:nvSpPr>
        <p:spPr>
          <a:xfrm>
            <a:off x="115909" y="122348"/>
            <a:ext cx="11934423" cy="65660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9" name="Picture 8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315FC1F8-8E40-9F5E-C50B-6A3C93E97D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4741"/>
            <a:ext cx="2454312" cy="1655762"/>
          </a:xfrm>
          <a:prstGeom prst="rect">
            <a:avLst/>
          </a:prstGeom>
        </p:spPr>
      </p:pic>
      <p:pic>
        <p:nvPicPr>
          <p:cNvPr id="10" name="Picture 9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4A7EB282-E817-EED6-D113-27711C36CB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53" y="30273"/>
            <a:ext cx="3846490" cy="13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1127-BBA8-53A2-5818-35CE2774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CC5C3E-4C56-D41D-8C18-253609774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ADE0F-E402-50EE-65CD-E4C87F7CF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91D4C-E686-F079-752D-D1C365AB1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310C9-5166-73A6-4326-9232D7D7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03646-DEBE-803C-B21A-7647C9D2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9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2A13F-3405-69E3-0F9E-90DFEB8B8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76548-AB6E-C220-B6A7-33528E105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3E095-8AD4-ADC8-E3FA-23688097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CC54F-1EAE-B699-20D0-76738AC7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4EBEA-8CAF-C8F9-28D2-721474DE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88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59AE36-8161-49DF-1C0A-3E08C2FD9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4D036-24F8-2BFE-B4D7-54294A91D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CBAB4-070C-95C7-A957-9EBA942C1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224A3-F986-6ED8-0B36-95A2F54E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A2565-33B5-454C-DC22-CAB5D141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35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81FF3-745F-5466-A3DA-2F2D0FEDB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498" y="1101007"/>
            <a:ext cx="11431004" cy="5120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9C2F9B-1F1F-E3E7-E651-E24420997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250" y="0"/>
            <a:ext cx="11397251" cy="793019"/>
          </a:xfrm>
        </p:spPr>
        <p:txBody>
          <a:bodyPr anchor="ctr">
            <a:noAutofit/>
          </a:bodyPr>
          <a:lstStyle>
            <a:lvl1pPr marL="0" indent="0">
              <a:buNone/>
              <a:defRPr sz="4000" b="1">
                <a:solidFill>
                  <a:srgbClr val="0021A5"/>
                </a:solidFill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" name="Google Shape;29;p29">
            <a:extLst>
              <a:ext uri="{FF2B5EF4-FFF2-40B4-BE49-F238E27FC236}">
                <a16:creationId xmlns:a16="http://schemas.microsoft.com/office/drawing/2014/main" id="{3844B85C-E26E-7201-BFC6-B3B76A6BBE3F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67394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C11CB5-4935-4921-19A6-80ED3C5646C2}"/>
              </a:ext>
            </a:extLst>
          </p:cNvPr>
          <p:cNvCxnSpPr/>
          <p:nvPr userDrawn="1"/>
        </p:nvCxnSpPr>
        <p:spPr>
          <a:xfrm>
            <a:off x="414250" y="793019"/>
            <a:ext cx="1139725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Google Shape;29;p29">
            <a:extLst>
              <a:ext uri="{FF2B5EF4-FFF2-40B4-BE49-F238E27FC236}">
                <a16:creationId xmlns:a16="http://schemas.microsoft.com/office/drawing/2014/main" id="{EE64C932-26F6-B721-927C-3FFC58E654D7}"/>
              </a:ext>
            </a:extLst>
          </p:cNvPr>
          <p:cNvSpPr txBox="1">
            <a:spLocks/>
          </p:cNvSpPr>
          <p:nvPr userDrawn="1"/>
        </p:nvSpPr>
        <p:spPr>
          <a:xfrm>
            <a:off x="4653899" y="6567393"/>
            <a:ext cx="2804009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r>
              <a:rPr lang="en-US"/>
              <a:t>Louisiana State University | Jan 19, 2024 </a:t>
            </a:r>
          </a:p>
        </p:txBody>
      </p:sp>
    </p:spTree>
    <p:extLst>
      <p:ext uri="{BB962C8B-B14F-4D97-AF65-F5344CB8AC3E}">
        <p14:creationId xmlns:p14="http://schemas.microsoft.com/office/powerpoint/2010/main" val="2743139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;p29">
            <a:extLst>
              <a:ext uri="{FF2B5EF4-FFF2-40B4-BE49-F238E27FC236}">
                <a16:creationId xmlns:a16="http://schemas.microsoft.com/office/drawing/2014/main" id="{13AB7310-6CAC-DF58-6CCA-CBD63557DFA5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86398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6BA414E-5C8E-05A4-ECAC-987D099EE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498" y="1101007"/>
            <a:ext cx="11431004" cy="51131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208DA2E-9C4E-5333-02AD-C12F238927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250" y="0"/>
            <a:ext cx="11397251" cy="793019"/>
          </a:xfrm>
        </p:spPr>
        <p:txBody>
          <a:bodyPr anchor="ctr">
            <a:noAutofit/>
          </a:bodyPr>
          <a:lstStyle>
            <a:lvl1pPr marL="0" indent="0">
              <a:buNone/>
              <a:defRPr sz="3600" b="1">
                <a:solidFill>
                  <a:srgbClr val="0021A5"/>
                </a:solidFill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F7A9E4-655F-6A6D-8886-52F286BED963}"/>
              </a:ext>
            </a:extLst>
          </p:cNvPr>
          <p:cNvCxnSpPr/>
          <p:nvPr userDrawn="1"/>
        </p:nvCxnSpPr>
        <p:spPr>
          <a:xfrm>
            <a:off x="414250" y="793019"/>
            <a:ext cx="1139725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Google Shape;29;p29">
            <a:extLst>
              <a:ext uri="{FF2B5EF4-FFF2-40B4-BE49-F238E27FC236}">
                <a16:creationId xmlns:a16="http://schemas.microsoft.com/office/drawing/2014/main" id="{3BD6DAC8-E708-644B-8429-59ADC2B65C62}"/>
              </a:ext>
            </a:extLst>
          </p:cNvPr>
          <p:cNvSpPr txBox="1">
            <a:spLocks/>
          </p:cNvSpPr>
          <p:nvPr userDrawn="1"/>
        </p:nvSpPr>
        <p:spPr>
          <a:xfrm>
            <a:off x="4693995" y="6586397"/>
            <a:ext cx="2804009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r>
              <a:rPr lang="en-US"/>
              <a:t>Louisiana State University | Jan 19, 2024 </a:t>
            </a:r>
          </a:p>
        </p:txBody>
      </p:sp>
    </p:spTree>
    <p:extLst>
      <p:ext uri="{BB962C8B-B14F-4D97-AF65-F5344CB8AC3E}">
        <p14:creationId xmlns:p14="http://schemas.microsoft.com/office/powerpoint/2010/main" val="2100476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;p29">
            <a:extLst>
              <a:ext uri="{FF2B5EF4-FFF2-40B4-BE49-F238E27FC236}">
                <a16:creationId xmlns:a16="http://schemas.microsoft.com/office/drawing/2014/main" id="{13AB7310-6CAC-DF58-6CCA-CBD63557DFA5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67394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0445C-068B-1C32-C5CB-7E4CE33FBF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250" y="0"/>
            <a:ext cx="11397251" cy="793019"/>
          </a:xfrm>
        </p:spPr>
        <p:txBody>
          <a:bodyPr anchor="ctr">
            <a:noAutofit/>
          </a:bodyPr>
          <a:lstStyle>
            <a:lvl1pPr marL="0" indent="0">
              <a:buNone/>
              <a:defRPr sz="4000" b="1">
                <a:solidFill>
                  <a:srgbClr val="0021A5"/>
                </a:solidFill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5308C1-9876-6C0E-31FA-C4DEB03BC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5506" y="1098055"/>
            <a:ext cx="54864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1pPr>
            <a:lvl2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2pPr>
            <a:lvl3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3pPr>
            <a:lvl4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4pPr>
            <a:lvl5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BD1B237-7993-4B6B-32A2-87F08CE31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437" y="1098055"/>
            <a:ext cx="54864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4FE01C-6E3E-7B08-EE66-B90EA1A1E649}"/>
              </a:ext>
            </a:extLst>
          </p:cNvPr>
          <p:cNvCxnSpPr/>
          <p:nvPr userDrawn="1"/>
        </p:nvCxnSpPr>
        <p:spPr>
          <a:xfrm>
            <a:off x="414250" y="793019"/>
            <a:ext cx="1139725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31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EB93-4E3A-4B74-D818-FA1E9854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40" y="136525"/>
            <a:ext cx="11106319" cy="776287"/>
          </a:xfrm>
        </p:spPr>
        <p:txBody>
          <a:bodyPr/>
          <a:lstStyle>
            <a:lvl1pPr>
              <a:defRPr sz="40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83C3D-BEA5-B523-43AB-6E183A36B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840" y="1120747"/>
            <a:ext cx="11106318" cy="5056216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A3825-8189-F020-841E-2938C0B9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6990" y="6353476"/>
            <a:ext cx="411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BE04B-4DCC-31AB-BFE3-F9A7D9B3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5958" y="6353477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4F9F4FA5-2D54-4A0F-8406-A32420A3A3B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3872EAF6-74DB-4F90-BE89-4A22A92B85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75" y="6150845"/>
            <a:ext cx="1072195" cy="7233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2936A1-F240-1037-2B31-AA3908179529}"/>
              </a:ext>
            </a:extLst>
          </p:cNvPr>
          <p:cNvCxnSpPr/>
          <p:nvPr userDrawn="1"/>
        </p:nvCxnSpPr>
        <p:spPr>
          <a:xfrm>
            <a:off x="546886" y="886078"/>
            <a:ext cx="11106318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187106-16F8-72E8-771F-7ECB8B86875F}"/>
              </a:ext>
            </a:extLst>
          </p:cNvPr>
          <p:cNvCxnSpPr>
            <a:cxnSpLocks/>
          </p:cNvCxnSpPr>
          <p:nvPr userDrawn="1"/>
        </p:nvCxnSpPr>
        <p:spPr>
          <a:xfrm flipV="1">
            <a:off x="542840" y="6150845"/>
            <a:ext cx="11106318" cy="12631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28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EB93-4E3A-4B74-D818-FA1E9854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40" y="136525"/>
            <a:ext cx="11106319" cy="776287"/>
          </a:xfrm>
        </p:spPr>
        <p:txBody>
          <a:bodyPr/>
          <a:lstStyle>
            <a:lvl1pPr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A3825-8189-F020-841E-2938C0B9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6990" y="6353476"/>
            <a:ext cx="411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BE04B-4DCC-31AB-BFE3-F9A7D9B3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5958" y="6353477"/>
            <a:ext cx="2743200" cy="365125"/>
          </a:xfrm>
        </p:spPr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3872EAF6-74DB-4F90-BE89-4A22A92B85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75" y="6150845"/>
            <a:ext cx="1072195" cy="7233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2936A1-F240-1037-2B31-AA3908179529}"/>
              </a:ext>
            </a:extLst>
          </p:cNvPr>
          <p:cNvCxnSpPr/>
          <p:nvPr userDrawn="1"/>
        </p:nvCxnSpPr>
        <p:spPr>
          <a:xfrm>
            <a:off x="546886" y="886078"/>
            <a:ext cx="11106318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187106-16F8-72E8-771F-7ECB8B86875F}"/>
              </a:ext>
            </a:extLst>
          </p:cNvPr>
          <p:cNvCxnSpPr>
            <a:cxnSpLocks/>
          </p:cNvCxnSpPr>
          <p:nvPr userDrawn="1"/>
        </p:nvCxnSpPr>
        <p:spPr>
          <a:xfrm flipV="1">
            <a:off x="542840" y="6150845"/>
            <a:ext cx="11106318" cy="12631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48C241A-1C68-578C-4157-D0B1C0AD2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2840" y="1020467"/>
            <a:ext cx="5446612" cy="4987375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76B5A53-DC19-A6A4-E072-54A3D90B8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544" y="1020468"/>
            <a:ext cx="5446613" cy="4987374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510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28DB-C7CA-66D2-2557-A9408239F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5C5CE-4390-A873-461A-928F93B71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AE029-40CA-E227-84FA-760503ABD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67FEF-C245-1470-2FDF-9C411644E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FE76E-6DC2-DD8A-CBB8-8A838DCF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1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D39A6-AEC8-1BF2-7F30-F7757087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08C23-2DF3-8C30-E53D-82344B080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26C27-E935-85AC-39DD-E9EE0FC55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98662-1169-CDED-47E2-76DE191D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71D0E-3155-31D4-4F3E-18BDF886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18842-80B6-FABF-D89D-F410C807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9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4225A-07FB-860D-3EAE-275FDB68B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97E97-C618-27EB-11EB-9CF5C9FA9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033C3-AFAC-DF01-A5F6-BD8FEFEC6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C853C-D908-4E47-D79B-BB1A3C07E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23B787-19F5-01EC-6B8C-699BA2581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2F860-87B7-DEA2-3954-105A776A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34C269-E849-04A0-EF13-1BB2328E0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18BA50-BA63-41CD-86A9-C495E6C8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1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BB51-AB42-5CCB-F1C6-6201F878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B2CFB-3F36-E200-A15F-B214BD01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F3AA7-36B7-FB33-CC88-C3425AEB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17EDF-4858-1E39-0424-9E2438BCD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9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9F7915-9DEC-C828-1E7C-7FD5CF9E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AF827C-8CD1-B1EA-2ED8-3244A058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EC4AA-4014-4297-820C-AE931427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2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AF74-5D11-166D-4355-74A4C3E70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196B5-BCB2-58F7-F31F-DFB07C67E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1BD09-1219-AFFC-1F56-E387A0051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3F5B1-4653-01FC-5335-78E7A7EC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8A0D7-37A2-9146-1133-0370F5FA5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3FF7B-BCE1-3AB8-DD98-9D053DB4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ECF54A-0763-A783-673F-5AE69A573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39BC1-26A3-63CF-6189-85A5E1A6C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EDD2A-DC0E-8D67-7D24-A3342E8E7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FB1CA-3559-054D-7019-7213E9BA5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FEA04-9F89-5D40-E37F-094451ED9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5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0598A-E408-B122-D280-68E6147AD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498" y="1101007"/>
            <a:ext cx="11431004" cy="477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C641E918-C0C1-6590-F578-D06FA2B5A0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72" y="6168525"/>
            <a:ext cx="2237845" cy="6363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8E8FB05-8B69-6847-B428-360DBD486A77}"/>
              </a:ext>
            </a:extLst>
          </p:cNvPr>
          <p:cNvSpPr txBox="1"/>
          <p:nvPr/>
        </p:nvSpPr>
        <p:spPr>
          <a:xfrm>
            <a:off x="3048000" y="6486677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>
                <a:solidFill>
                  <a:schemeClr val="accent1">
                    <a:lumMod val="50000"/>
                  </a:schemeClr>
                </a:solidFill>
                <a:latin typeface="Georgia Pro" panose="02040502050405020303" pitchFamily="18" charset="0"/>
              </a:rPr>
              <a:t>ALL RIGHTS RESERVED </a:t>
            </a:r>
            <a:endParaRPr lang="en-US" sz="10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908704-14B3-9439-3265-709FF9427F8F}"/>
              </a:ext>
            </a:extLst>
          </p:cNvPr>
          <p:cNvCxnSpPr>
            <a:cxnSpLocks/>
          </p:cNvCxnSpPr>
          <p:nvPr/>
        </p:nvCxnSpPr>
        <p:spPr>
          <a:xfrm>
            <a:off x="380498" y="817207"/>
            <a:ext cx="11431004" cy="0"/>
          </a:xfrm>
          <a:prstGeom prst="line">
            <a:avLst/>
          </a:prstGeom>
          <a:ln w="7620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E1CE957-AAE7-D64E-F581-1F886FCA66FB}"/>
              </a:ext>
            </a:extLst>
          </p:cNvPr>
          <p:cNvCxnSpPr>
            <a:cxnSpLocks/>
          </p:cNvCxnSpPr>
          <p:nvPr/>
        </p:nvCxnSpPr>
        <p:spPr>
          <a:xfrm>
            <a:off x="381000" y="6047767"/>
            <a:ext cx="11430000" cy="0"/>
          </a:xfrm>
          <a:prstGeom prst="line">
            <a:avLst/>
          </a:prstGeom>
          <a:ln w="762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3BE680C-33E5-84DD-5C01-795CB5102E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202" y="6134332"/>
            <a:ext cx="791567" cy="704688"/>
          </a:xfrm>
          <a:prstGeom prst="rect">
            <a:avLst/>
          </a:prstGeom>
        </p:spPr>
      </p:pic>
      <p:sp>
        <p:nvSpPr>
          <p:cNvPr id="5" name="Google Shape;29;p29">
            <a:extLst>
              <a:ext uri="{FF2B5EF4-FFF2-40B4-BE49-F238E27FC236}">
                <a16:creationId xmlns:a16="http://schemas.microsoft.com/office/drawing/2014/main" id="{85B7E80C-BC9E-B0EB-77E1-232892EC3639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67394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668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251B-D1A4-CFB9-DFE4-A0A754DA0F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Arial"/>
                <a:cs typeface="Arial"/>
              </a:rPr>
              <a:t>Enhanced Quantum Teleportation Using Metrics Based on Information Entropy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DEDD0-CE9E-0220-39CD-8FFFD85F5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7289"/>
            <a:ext cx="9144000" cy="238760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D6A300"/>
                </a:solidFill>
              </a:rPr>
              <a:t> </a:t>
            </a:r>
            <a:r>
              <a:rPr lang="en-US" sz="2800" b="1" dirty="0">
                <a:solidFill>
                  <a:srgbClr val="D6A300"/>
                </a:solidFill>
              </a:rPr>
              <a:t>Syed Emad Uddin Shubha, Tasnuva Farheen</a:t>
            </a:r>
          </a:p>
          <a:p>
            <a:r>
              <a:rPr lang="en-US" sz="2800" b="1" dirty="0">
                <a:solidFill>
                  <a:srgbClr val="D6A300"/>
                </a:solidFill>
              </a:rPr>
              <a:t>Division of Computer Science And Engineering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D201A1-6C69-A3DB-BF64-2C31EB64C373}"/>
              </a:ext>
            </a:extLst>
          </p:cNvPr>
          <p:cNvSpPr/>
          <p:nvPr/>
        </p:nvSpPr>
        <p:spPr>
          <a:xfrm>
            <a:off x="51515" y="51515"/>
            <a:ext cx="12076091" cy="673565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4B5AAD-40B7-AE4F-52B1-E51986A0C098}"/>
              </a:ext>
            </a:extLst>
          </p:cNvPr>
          <p:cNvSpPr/>
          <p:nvPr/>
        </p:nvSpPr>
        <p:spPr>
          <a:xfrm>
            <a:off x="115909" y="122348"/>
            <a:ext cx="11934423" cy="65660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25E012AE-7F55-E858-BADA-E4B290254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4741"/>
            <a:ext cx="2454312" cy="1655762"/>
          </a:xfrm>
          <a:prstGeom prst="rect">
            <a:avLst/>
          </a:prstGeom>
        </p:spPr>
      </p:pic>
      <p:pic>
        <p:nvPicPr>
          <p:cNvPr id="9" name="Picture 8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BBCD2A8A-A824-AB25-0C58-1B286E7CBE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53" y="30273"/>
            <a:ext cx="3846490" cy="13583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85E8AE-74ED-998C-0C47-497C4E98B9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60414" y="5688107"/>
            <a:ext cx="2454312" cy="974826"/>
          </a:xfrm>
          <a:prstGeom prst="rect">
            <a:avLst/>
          </a:prstGeom>
        </p:spPr>
      </p:pic>
      <p:pic>
        <p:nvPicPr>
          <p:cNvPr id="22" name="Picture 21" descr="A screen shot of a computer&#10;&#10;Description automatically generated">
            <a:extLst>
              <a:ext uri="{FF2B5EF4-FFF2-40B4-BE49-F238E27FC236}">
                <a16:creationId xmlns:a16="http://schemas.microsoft.com/office/drawing/2014/main" id="{19E4AC2F-2B8D-A985-145D-30BEDF033F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14" y="206247"/>
            <a:ext cx="1722707" cy="154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93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0F23-8483-E7C1-B222-83AA9A8F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Entanglement of Formation (</a:t>
            </a:r>
            <a:r>
              <a:rPr lang="en-US" err="1"/>
              <a:t>EoF</a:t>
            </a:r>
            <a:r>
              <a:rPr lang="en-US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FFEDBE-BA1B-57FD-11E4-6536AC9834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2840" y="1120747"/>
                <a:ext cx="11106318" cy="5049413"/>
              </a:xfrm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Determines amount of Entanglement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Given a density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⟩⟨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dirty="0"/>
                  <a:t>, we can define </a:t>
                </a:r>
                <a:r>
                  <a:rPr lang="en-US" dirty="0" err="1"/>
                  <a:t>EoF</a:t>
                </a:r>
                <a:r>
                  <a:rPr lang="en-US" dirty="0"/>
                  <a:t> as,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⟩⟨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Von Neumann Entropy.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For separable state,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For pure states, It equals to Entanglement Entropy.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FFEDBE-BA1B-57FD-11E4-6536AC9834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840" y="1120747"/>
                <a:ext cx="11106318" cy="5049413"/>
              </a:xfrm>
              <a:blipFill>
                <a:blip r:embed="rId2"/>
                <a:stretch>
                  <a:fillRect l="-658" t="-144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08E5A1-2A0E-E483-022C-9C8DF8E45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596672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8AC91-4A6E-4689-9716-767543B1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Note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360B8-BA42-F1AB-4F22-5D9D952CF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When </a:t>
            </a:r>
            <a:r>
              <a:rPr lang="en-US" dirty="0" err="1"/>
              <a:t>EoF</a:t>
            </a:r>
            <a:r>
              <a:rPr lang="en-US" dirty="0"/>
              <a:t> is higher, fidelity is also higher. So, 5 Qubit Code is enough.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6F57B-AD76-9118-FDCD-4D2C40C5E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8B2B0A-0EAB-8611-7986-E51E6286E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889" y="1790694"/>
            <a:ext cx="5654605" cy="430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162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8323-5798-D9D5-92B8-A043ADD95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Note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2B6D2-771B-2057-5130-C1A2FC3CD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When </a:t>
            </a:r>
            <a:r>
              <a:rPr lang="en-US" dirty="0" err="1"/>
              <a:t>EoF</a:t>
            </a:r>
            <a:r>
              <a:rPr lang="en-US" dirty="0"/>
              <a:t> is lower, there is still some QD.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E9B9A-3124-489B-DAAE-CBA9E6E5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4ADD9C-6D78-E095-2874-6380DC5CA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161" y="1428827"/>
            <a:ext cx="6051792" cy="460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212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29A7C-D226-6BD0-80BC-8F2F389B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Note 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7AA877-B1D0-D155-40F5-B15A5D332A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When </a:t>
                </a:r>
                <a:r>
                  <a:rPr lang="en-US" dirty="0" err="1"/>
                  <a:t>EoF</a:t>
                </a:r>
                <a:r>
                  <a:rPr lang="en-US" dirty="0"/>
                  <a:t> is lower, 5 qubit code may not be enough.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Using QD, we can implement extra layer of purification using LOCC.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How to use QD as parameter? We need </a:t>
                </a:r>
                <a:r>
                  <a:rPr lang="en-US" b="1" dirty="0"/>
                  <a:t>DEJMPS</a:t>
                </a:r>
                <a:r>
                  <a:rPr lang="en-US" dirty="0"/>
                  <a:t> protocol!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b="1" dirty="0"/>
                  <a:t> Given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𝑸𝑫</m:t>
                    </m:r>
                  </m:oMath>
                </a14:m>
                <a:r>
                  <a:rPr lang="en-US" b="1" dirty="0"/>
                  <a:t> find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b="1" dirty="0"/>
                  <a:t> such that,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𝑸𝑫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7AA877-B1D0-D155-40F5-B15A5D332A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4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E1297-4881-FD9A-2BFB-5829B0118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728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59A1-D377-90B5-56BD-D3BA21D57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DEJMPS Protocol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68B76B-4137-D3DC-D42B-8BCB52FA97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68B76B-4137-D3DC-D42B-8BCB52FA97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1637A-C66C-C43A-35E6-DDBC195C5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7988BA-493F-242F-F713-822773777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5" b="7995"/>
          <a:stretch/>
        </p:blipFill>
        <p:spPr>
          <a:xfrm>
            <a:off x="2678105" y="2366682"/>
            <a:ext cx="6835789" cy="328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420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399C7-A0F6-32DA-8A96-40182D491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Note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9C2A09-A30B-9EAB-6827-CCFBC1B56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en-US" dirty="0"/>
                  <a:t> we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iteration.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Starting with fidelity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𝑠𝑢𝑐𝑐𝑒𝑠𝑠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We need to optimize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𝑠𝑢𝑐𝑐𝑒𝑠𝑠</m:t>
                        </m:r>
                      </m:sub>
                    </m:sSub>
                  </m:oMath>
                </a14:m>
                <a:r>
                  <a:rPr lang="en-US" dirty="0"/>
                  <a:t> and find necessary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9C2A09-A30B-9EAB-6827-CCFBC1B56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4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BA62F-9596-9052-BBFF-9F2FE0B71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39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20D0-780D-4E50-EBFD-9057666D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Teleportation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F8E3C5-1F65-81C5-4213-CD33187FA6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Only LOCC (Local Operation and Classical Communication) is allowed. 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F8E3C5-1F65-81C5-4213-CD33187FA6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5F054D-0F6C-B49C-87D5-B914EEBF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6DCEF1-303C-EB87-03C4-E7FE86B0A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11" b="5359"/>
          <a:stretch/>
        </p:blipFill>
        <p:spPr>
          <a:xfrm>
            <a:off x="1574479" y="3429000"/>
            <a:ext cx="9043040" cy="270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85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6F7E7-A1AA-8AAB-FD71-229D82473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Quantum Noise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8EFFBB-8B26-9E52-F3C2-158EB2C67C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m:rPr>
                                  <m:nor/>
                                </m:rPr>
                                <a:rPr lang="en-US"/>
                                <m:t>†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Amplitude damping (AD) operators: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2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==                     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rad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algn="ctr">
                  <a:buFont typeface="Wingdings" panose="05000000000000000000" pitchFamily="2" charset="2"/>
                  <a:buChar char="Ø"/>
                </a:pPr>
                <a:endParaRPr lang="en-US" sz="9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Phase damping (PD) operators: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sz="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ra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ra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/>
                  <a:t> AD parameter,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/>
                  <a:t> PD parameter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8EFFBB-8B26-9E52-F3C2-158EB2C67C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71139C-0D43-69EB-B4A9-295415904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4279BE-B905-5095-24AB-0DD76F914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099" y="2447584"/>
            <a:ext cx="1866900" cy="809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55E935-D166-4C30-7F4B-74988A1EA251}"/>
              </a:ext>
            </a:extLst>
          </p:cNvPr>
          <p:cNvSpPr txBox="1"/>
          <p:nvPr/>
        </p:nvSpPr>
        <p:spPr>
          <a:xfrm>
            <a:off x="5638800" y="286422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64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10ADB-260C-34D4-36AF-BA869197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898461-F632-01A0-C8CB-B28C251B46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Amplitude Damping = Photon Loss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Full Amplitude Damping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𝐴𝐷</m:t>
                    </m:r>
                  </m:oMath>
                </a14:m>
                <a:r>
                  <a:rPr lang="en-US" dirty="0"/>
                  <a:t>) Krauss elements: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Phase Damping = Decoherence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Full Phase Damping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𝑃𝐷</m:t>
                    </m:r>
                  </m:oMath>
                </a14:m>
                <a:r>
                  <a:rPr lang="en-US" dirty="0"/>
                  <a:t>) Krauss elements: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Noise Effect: </a:t>
                </a: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AD</m:t>
                      </m:r>
                      <m:d>
                        <m:d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PD</m:t>
                          </m:r>
                          <m:d>
                            <m:dPr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p>
                                </m:e>
                              </m:d>
                              <m:d>
                                <m:dPr>
                                  <m:begChr m:val="⟨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PD</m:t>
                          </m:r>
                          <m:d>
                            <m:dPr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AD</m:t>
                              </m:r>
                              <m:d>
                                <m:dPr>
                                  <m:ctrl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⟩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e>
                                  </m:d>
                                  <m:d>
                                    <m:dPr>
                                      <m:begChr m:val="⟨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898461-F632-01A0-C8CB-B28C251B46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4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21CFE-D90A-D43F-885F-114EFC17A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66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DE69D-9C1C-3B5A-DB31-EF7D5B6A3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Fidelity and Von Neumann Entropy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C102F2-3E41-727A-84D1-33683F01DB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Fidelity = Closeness between two quantum states.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Given two quantum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the fidelity is given by,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ra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ra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n-US" dirty="0"/>
                  <a:t> For imperfect Bell states,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 ,the teleported state fidelity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Von Neumann Entropy of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is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C102F2-3E41-727A-84D1-33683F01DB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4" t="-1568" r="-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E41F5-5DD9-7AB0-3327-9C3780A0E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88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31AB2-1444-F1F1-DC4C-6A484C6F5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Qubit Code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553E29-0D6F-CC3E-65A6-757E5C5723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Smallest QECC to correct any arbitrary single qubit errors.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Stabilizers: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𝑋𝑍𝑍𝑋𝐼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𝐼𝑋𝑍𝑍𝑋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𝑋𝐼𝑋𝑍𝑍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𝑍𝑋𝐼𝑋𝑍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Logical qubits: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𝑋𝑋𝑋𝑋𝑋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𝑍𝑍𝑍𝑍𝑍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553E29-0D6F-CC3E-65A6-757E5C5723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4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967310-F29C-5C61-4AD1-A34766CE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705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8231-D865-73FF-D1A0-7A07E8CB3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Discord (QD)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BDA459-C823-9821-3E36-E6C1F82C29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Difference between quantum and classical mutual information.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Measures the amount of non-classical correlations in a quantum system. </a:t>
                </a:r>
              </a:p>
              <a:p>
                <a:pPr algn="just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n-US" dirty="0"/>
                  <a:t> Quantum discord can be non-zero even in separable (non-entangled) states. </a:t>
                </a:r>
              </a:p>
              <a:p>
                <a:pPr algn="just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n-US" dirty="0"/>
                  <a:t> Zero discord implies the system is classically correlated.</a:t>
                </a:r>
              </a:p>
              <a:p>
                <a:pPr algn="just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Discord is asymmetric.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BDA459-C823-9821-3E36-E6C1F82C29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4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D1BA6-716F-0F62-7C44-E8C21DDB1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0797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EBF4-9F49-4895-1296-148445D2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D337AA-35E6-57D0-117B-5B6E7CCB34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Quantum Mutual Information: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S is Von Neumann Entropy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Classical Mutual Information: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Now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d>
                          <m:dPr>
                            <m:begChr m:val="{"/>
                            <m:endChr m:val="}"/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sub>
                            </m:sSub>
                          </m:e>
                        </m:d>
                      </m:lim>
                    </m:limLow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’s are measurement elements for A.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D337AA-35E6-57D0-117B-5B6E7CCB34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3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397C1-4E2E-0610-44DF-79FCF25F8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513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B9609-6F08-C384-6ADB-C1C661CC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AACD02-177E-420B-48C9-C08D2976A9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0" dirty="0"/>
                  <a:t> could be PVM or POVM elements. I have found: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𝑃𝑂𝑉𝑀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𝑃𝑉𝑀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So, we will use POVM one!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dirty="0"/>
                  <a:t> we can purify it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𝐴𝐵𝐶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⟩⟨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𝐴𝐵𝐶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Then I have found,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𝑃𝑂𝑉𝑀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𝐴𝐵𝐶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⟩⟨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𝐴𝐵𝐶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AACD02-177E-420B-48C9-C08D2976A9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4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102BC6-4D6A-0D7F-D093-F09753B1C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249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snuva_Farheen_Seminar_Talk_LSU" id="{753F910D-6C8A-4ED2-B678-875ED1AC2AFE}" vid="{37831616-4849-475E-9E71-E74EE063D05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</TotalTime>
  <Words>733</Words>
  <Application>Microsoft Office PowerPoint</Application>
  <PresentationFormat>Widescreen</PresentationFormat>
  <Paragraphs>129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Cambria Math</vt:lpstr>
      <vt:lpstr>Georgia</vt:lpstr>
      <vt:lpstr>Georgia Pro</vt:lpstr>
      <vt:lpstr>Gill Sans</vt:lpstr>
      <vt:lpstr>Wingdings</vt:lpstr>
      <vt:lpstr>Office Theme</vt:lpstr>
      <vt:lpstr>1_Custom Design</vt:lpstr>
      <vt:lpstr>Enhanced Quantum Teleportation Using Metrics Based on Information Entropy</vt:lpstr>
      <vt:lpstr>Quantum Teleportation</vt:lpstr>
      <vt:lpstr>Quantum Noise</vt:lpstr>
      <vt:lpstr>Our Model</vt:lpstr>
      <vt:lpstr>Fidelity and Von Neumann Entropy</vt:lpstr>
      <vt:lpstr>5 Qubit Code</vt:lpstr>
      <vt:lpstr>Quantum Discord (QD)</vt:lpstr>
      <vt:lpstr>Finding 1</vt:lpstr>
      <vt:lpstr>Finding 2</vt:lpstr>
      <vt:lpstr>Entanglement of Formation (EoF)</vt:lpstr>
      <vt:lpstr>Research Note 1</vt:lpstr>
      <vt:lpstr>Research Note 2</vt:lpstr>
      <vt:lpstr>Research Note  3</vt:lpstr>
      <vt:lpstr>DEJMPS Protocol</vt:lpstr>
      <vt:lpstr>Research Note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Farheen,Tasnuva</dc:creator>
  <cp:lastModifiedBy>Syed Emad Uddin Shubha</cp:lastModifiedBy>
  <cp:revision>17</cp:revision>
  <dcterms:created xsi:type="dcterms:W3CDTF">2024-11-20T04:21:08Z</dcterms:created>
  <dcterms:modified xsi:type="dcterms:W3CDTF">2025-02-11T18:02:21Z</dcterms:modified>
</cp:coreProperties>
</file>