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146847058" r:id="rId13"/>
    <p:sldId id="2146847059" r:id="rId14"/>
    <p:sldId id="267"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movie ratings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pPr marL="457200" indent="-457200">
              <a:buAutoNum type="arabicPeriod"/>
            </a:pPr>
            <a:r>
              <a:rPr lang="en-US" sz="2000" b="1" dirty="0">
                <a:solidFill>
                  <a:srgbClr val="FFFF00"/>
                </a:solidFill>
                <a:latin typeface="Arial"/>
                <a:cs typeface="Arial"/>
              </a:rPr>
              <a:t>Student name – S.SYED SULAIMAN KATHERI</a:t>
            </a:r>
          </a:p>
          <a:p>
            <a:pPr marL="457200" indent="-457200">
              <a:buAutoNum type="arabicPeriod"/>
            </a:pPr>
            <a:r>
              <a:rPr lang="en-US" sz="2000" b="1" dirty="0">
                <a:solidFill>
                  <a:srgbClr val="FFFF00"/>
                </a:solidFill>
                <a:latin typeface="Arial"/>
                <a:cs typeface="Arial"/>
              </a:rPr>
              <a:t>College name - JP College of Engineering</a:t>
            </a:r>
          </a:p>
          <a:p>
            <a:pPr marL="457200" indent="-457200">
              <a:buAutoNum type="arabicPeriod"/>
            </a:pPr>
            <a:r>
              <a:rPr lang="en-US" sz="2000" b="1" dirty="0">
                <a:solidFill>
                  <a:srgbClr val="FFFF00"/>
                </a:solidFill>
                <a:latin typeface="Arial"/>
                <a:cs typeface="Arial"/>
              </a:rPr>
              <a:t>Department    - Civil Engineering</a:t>
            </a:r>
          </a:p>
          <a:p>
            <a:pPr marL="457200" indent="-457200">
              <a:buAutoNum type="arabicPeriod"/>
            </a:pPr>
            <a:r>
              <a:rPr lang="en-US" sz="2000" b="1" dirty="0" err="1">
                <a:solidFill>
                  <a:srgbClr val="FFFF00"/>
                </a:solidFill>
                <a:latin typeface="Arial"/>
                <a:cs typeface="Arial"/>
              </a:rPr>
              <a:t>Reg</a:t>
            </a:r>
            <a:r>
              <a:rPr lang="en-US" sz="2000" b="1" dirty="0">
                <a:solidFill>
                  <a:srgbClr val="FFFF00"/>
                </a:solidFill>
                <a:latin typeface="Arial"/>
                <a:cs typeface="Arial"/>
              </a:rPr>
              <a:t> no            -  951221103306</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US" dirty="0"/>
              <a:t>                                                                      </a:t>
            </a:r>
            <a:r>
              <a:rPr lang="en-US" b="1" dirty="0">
                <a:latin typeface="Times New Roman" pitchFamily="18" charset="0"/>
                <a:cs typeface="Times New Roman" pitchFamily="18" charset="0"/>
              </a:rPr>
              <a:t>Prediction Process</a:t>
            </a:r>
          </a:p>
          <a:p>
            <a:pPr>
              <a:buNone/>
            </a:pPr>
            <a:r>
              <a:rPr lang="en-US" b="1" dirty="0">
                <a:latin typeface="Times New Roman" pitchFamily="18" charset="0"/>
                <a:cs typeface="Times New Roman" pitchFamily="18" charset="0"/>
              </a:rPr>
              <a:t>New Data Input:</a:t>
            </a:r>
          </a:p>
          <a:p>
            <a:pPr>
              <a:buNone/>
            </a:pPr>
            <a:r>
              <a:rPr lang="en-US" dirty="0">
                <a:latin typeface="Times New Roman" pitchFamily="18" charset="0"/>
                <a:cs typeface="Times New Roman" pitchFamily="18" charset="0"/>
              </a:rPr>
              <a:t>          Collect new data or use existing data to make predictions.</a:t>
            </a:r>
          </a:p>
          <a:p>
            <a:pPr>
              <a:buNone/>
            </a:pPr>
            <a:r>
              <a:rPr lang="en-US" b="1" dirty="0">
                <a:latin typeface="Times New Roman" pitchFamily="18" charset="0"/>
                <a:cs typeface="Times New Roman" pitchFamily="18" charset="0"/>
              </a:rPr>
              <a:t>Preprocessing:</a:t>
            </a:r>
          </a:p>
          <a:p>
            <a:pPr>
              <a:buNone/>
            </a:pPr>
            <a:r>
              <a:rPr lang="en-US" dirty="0">
                <a:latin typeface="Times New Roman" pitchFamily="18" charset="0"/>
                <a:cs typeface="Times New Roman" pitchFamily="18" charset="0"/>
              </a:rPr>
              <a:t>           Apply the same data preprocessing steps to the new data.</a:t>
            </a:r>
          </a:p>
          <a:p>
            <a:pPr>
              <a:buNone/>
            </a:pPr>
            <a:r>
              <a:rPr lang="en-US" b="1" dirty="0">
                <a:latin typeface="Times New Roman" pitchFamily="18" charset="0"/>
                <a:cs typeface="Times New Roman" pitchFamily="18" charset="0"/>
              </a:rPr>
              <a:t>Model Inference:</a:t>
            </a:r>
          </a:p>
          <a:p>
            <a:pPr>
              <a:buNone/>
            </a:pPr>
            <a:r>
              <a:rPr lang="en-US" dirty="0">
                <a:latin typeface="Times New Roman" pitchFamily="18" charset="0"/>
                <a:cs typeface="Times New Roman" pitchFamily="18" charset="0"/>
              </a:rPr>
              <a:t>          Use the trained model to make predictions on the new data.</a:t>
            </a:r>
          </a:p>
          <a:p>
            <a:pPr>
              <a:buNone/>
            </a:pPr>
            <a:r>
              <a:rPr lang="en-US" b="1" dirty="0">
                <a:latin typeface="Times New Roman" pitchFamily="18" charset="0"/>
                <a:cs typeface="Times New Roman" pitchFamily="18" charset="0"/>
              </a:rPr>
              <a:t>Results Interpretation:</a:t>
            </a:r>
          </a:p>
          <a:p>
            <a:pPr>
              <a:buNone/>
            </a:pPr>
            <a:r>
              <a:rPr lang="en-US" dirty="0">
                <a:latin typeface="Times New Roman" pitchFamily="18" charset="0"/>
                <a:cs typeface="Times New Roman" pitchFamily="18" charset="0"/>
              </a:rPr>
              <a:t>           Interpret the model’s predictions in the context of the problem at hand.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graphicFrame>
        <p:nvGraphicFramePr>
          <p:cNvPr id="7"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ctr">
            <a:normAutofit/>
          </a:bodyPr>
          <a:lstStyle/>
          <a:p>
            <a:pPr marL="305435" indent="-305435"/>
            <a:r>
              <a:rPr lang="en-IN" sz="1600" dirty="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lang="en-IN" sz="1600" dirty="0" err="1">
                <a:latin typeface="Times New Roman" pitchFamily="18" charset="0"/>
                <a:cs typeface="Times New Roman" pitchFamily="18" charset="0"/>
              </a:rPr>
              <a:t>metriculously</a:t>
            </a:r>
            <a:r>
              <a:rPr lang="en-IN" sz="1600" dirty="0">
                <a:latin typeface="Times New Roman" pitchFamily="18" charset="0"/>
                <a:cs typeface="Times New Roman" pitchFamily="18" charset="0"/>
              </a:rPr>
              <a:t> analysing extensive historical movie rating data, we unlock patterns and correlations that are pivotal in addressing key challenges faced by people. </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lgn="just">
              <a:buNone/>
            </a:pPr>
            <a:r>
              <a:rPr lang="en-US" sz="2000" b="1" dirty="0"/>
              <a:t>    </a:t>
            </a:r>
            <a:r>
              <a:rPr lang="en-US" sz="1600" dirty="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marL="0" indent="0" algn="just">
              <a:buNone/>
            </a:pPr>
            <a:r>
              <a:rPr lang="en-US" sz="1600" b="1" dirty="0">
                <a:latin typeface="Times New Roman" pitchFamily="18" charset="0"/>
                <a:cs typeface="Times New Roman" pitchFamily="18" charset="0"/>
              </a:rPr>
              <a:t>Real-time Prediction: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marL="0" indent="0" algn="just">
              <a:buNone/>
            </a:pPr>
            <a:r>
              <a:rPr lang="en-US" sz="1600" b="1" dirty="0">
                <a:latin typeface="Times New Roman" pitchFamily="18" charset="0"/>
                <a:cs typeface="Times New Roman" pitchFamily="18" charset="0"/>
              </a:rPr>
              <a:t>Personalization and Customization: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buFont typeface="Arial" pitchFamily="34" charset="0"/>
              <a:buChar char="•"/>
            </a:pPr>
            <a:r>
              <a:rPr lang="en-IN" sz="1600" dirty="0">
                <a:latin typeface="Times New Roman" pitchFamily="18" charset="0"/>
                <a:cs typeface="Times New Roman" pitchFamily="18" charset="0"/>
                <a:hlinkClick r:id="rId2"/>
              </a:rPr>
              <a:t>https://www.kaggle.com/datasets</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3"/>
              </a:rPr>
              <a:t>https://pandas.pydata.org/pandas-docs/stable/user guide/index.html</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4"/>
              </a:rPr>
              <a:t>https://seaborn.pydata.org/</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5"/>
              </a:rPr>
              <a:t>https://matplotlib.org/stable/contents.html</a:t>
            </a:r>
            <a:endParaRPr lang="en-IN" sz="1600" dirty="0">
              <a:latin typeface="Times New Roman" pitchFamily="18" charset="0"/>
              <a:cs typeface="Times New Roman" pitchFamily="18" charset="0"/>
            </a:endParaRPr>
          </a:p>
          <a:p>
            <a:pPr marL="305435" indent="-305435">
              <a:buNone/>
            </a:pPr>
            <a:endParaRPr lang="en-IN" sz="1600" dirty="0">
              <a:latin typeface="Times New Roman" pitchFamily="18" charset="0"/>
              <a:cs typeface="Times New Roman" pitchFamily="18" charset="0"/>
            </a:endParaRPr>
          </a:p>
          <a:p>
            <a:pPr marL="305435" indent="-305435">
              <a:buFont typeface="Arial" pitchFamily="34" charset="0"/>
              <a:buChar char="•"/>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2000" b="1" dirty="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Rectangle 3"/>
          <p:cNvSpPr/>
          <p:nvPr/>
        </p:nvSpPr>
        <p:spPr>
          <a:xfrm>
            <a:off x="718458" y="1166842"/>
            <a:ext cx="11215396" cy="5078313"/>
          </a:xfrm>
          <a:prstGeom prst="rect">
            <a:avLst/>
          </a:prstGeom>
        </p:spPr>
        <p:txBody>
          <a:bodyPr wrap="square">
            <a:spAutoFit/>
          </a:bodyPr>
          <a:lstStyle/>
          <a:p>
            <a:endParaRPr lang="en-US" dirty="0">
              <a:solidFill>
                <a:srgbClr val="C00000"/>
              </a:solidFill>
            </a:endParaRPr>
          </a:p>
          <a:p>
            <a:pPr algn="just"/>
            <a:endParaRPr lang="en-US" b="1" dirty="0">
              <a:solidFill>
                <a:srgbClr val="C00000"/>
              </a:solidFill>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Perform exploratory data analysis to understand the distribution of ratings.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Use statistical tests to identify any significant deviations from a normal distribution, which could indicate bias.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Reverse-engineer the rating algorithm, if possible, to understand how the ratings are calculated.</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Compare the actual user-submitted ratings with the displayed ratings to check for rounding up practices.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Implement machine learning models to predict unbiased ratings based on user reviews and other </a:t>
            </a:r>
            <a:r>
              <a:rPr lang="en-US" b="1" dirty="0" err="1">
                <a:latin typeface="Times New Roman" pitchFamily="18" charset="0"/>
                <a:cs typeface="Times New Roman" pitchFamily="18" charset="0"/>
              </a:rPr>
              <a:t>metadata.Apply</a:t>
            </a:r>
            <a:r>
              <a:rPr lang="en-US" b="1" dirty="0">
                <a:latin typeface="Times New Roman" pitchFamily="18" charset="0"/>
                <a:cs typeface="Times New Roman" pitchFamily="18" charset="0"/>
              </a:rPr>
              <a:t> fairness-aware algorithms that can detect and correct for biases.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r>
              <a:rPr lang="en-US" dirty="0"/>
              <a:t>      </a:t>
            </a:r>
            <a:r>
              <a:rPr lang="en-US" b="1" dirty="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Content Placeholder 3"/>
          <p:cNvSpPr>
            <a:spLocks noGrp="1"/>
          </p:cNvSpPr>
          <p:nvPr>
            <p:ph idx="1"/>
          </p:nvPr>
        </p:nvSpPr>
        <p:spPr/>
        <p:txBody>
          <a:bodyPr anchor="t">
            <a:normAutofit lnSpcReduction="10000"/>
          </a:bodyPr>
          <a:lstStyle/>
          <a:p>
            <a:pPr algn="just">
              <a:buNone/>
            </a:pPr>
            <a:r>
              <a:rPr lang="en-IN" sz="1600" dirty="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lang="en-IN" sz="1600" dirty="0" err="1">
                <a:solidFill>
                  <a:srgbClr val="0F0F0F"/>
                </a:solidFill>
                <a:latin typeface="Times New Roman" pitchFamily="18" charset="0"/>
                <a:cs typeface="Times New Roman" pitchFamily="18" charset="0"/>
              </a:rPr>
              <a:t>learning.Here</a:t>
            </a:r>
            <a:r>
              <a:rPr lang="en-IN" sz="1600" dirty="0">
                <a:solidFill>
                  <a:srgbClr val="0F0F0F"/>
                </a:solidFill>
                <a:latin typeface="Times New Roman" pitchFamily="18" charset="0"/>
                <a:cs typeface="Times New Roman" pitchFamily="18" charset="0"/>
              </a:rPr>
              <a:t> are the key system and library requirements:</a:t>
            </a:r>
          </a:p>
          <a:p>
            <a:pPr algn="just">
              <a:buNone/>
            </a:pPr>
            <a:r>
              <a:rPr lang="en-IN" sz="1600" b="1" dirty="0">
                <a:solidFill>
                  <a:srgbClr val="0F0F0F"/>
                </a:solidFill>
                <a:latin typeface="Times New Roman" pitchFamily="18" charset="0"/>
                <a:cs typeface="Times New Roman" pitchFamily="18" charset="0"/>
              </a:rPr>
              <a:t>System requirement:</a:t>
            </a:r>
          </a:p>
          <a:p>
            <a:pPr algn="just">
              <a:buNone/>
            </a:pPr>
            <a:r>
              <a:rPr lang="en-IN" sz="1600" b="1" dirty="0">
                <a:solidFill>
                  <a:srgbClr val="0F0F0F"/>
                </a:solidFill>
                <a:latin typeface="Times New Roman" pitchFamily="18" charset="0"/>
                <a:cs typeface="Times New Roman" pitchFamily="18" charset="0"/>
              </a:rPr>
              <a:t>1.Hardware:</a:t>
            </a:r>
          </a:p>
          <a:p>
            <a:pPr algn="just">
              <a:buFont typeface="Arial" pitchFamily="34" charset="0"/>
              <a:buChar char="•"/>
            </a:pPr>
            <a:r>
              <a:rPr lang="en-IN" sz="1600" dirty="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lang="en-IN" sz="1600" dirty="0">
                <a:solidFill>
                  <a:srgbClr val="0F0F0F"/>
                </a:solidFill>
                <a:latin typeface="Times New Roman" pitchFamily="18" charset="0"/>
                <a:cs typeface="Times New Roman" pitchFamily="18" charset="0"/>
              </a:rPr>
              <a:t>Adequate RAM to handle the size of the dataset and computational requirements.</a:t>
            </a:r>
          </a:p>
          <a:p>
            <a:pPr algn="just">
              <a:buNone/>
            </a:pPr>
            <a:r>
              <a:rPr lang="en-IN" sz="1600" b="1" dirty="0">
                <a:solidFill>
                  <a:srgbClr val="0F0F0F"/>
                </a:solidFill>
                <a:latin typeface="Times New Roman" pitchFamily="18" charset="0"/>
                <a:cs typeface="Times New Roman" pitchFamily="18" charset="0"/>
              </a:rPr>
              <a:t>2.Software:</a:t>
            </a:r>
          </a:p>
          <a:p>
            <a:pPr algn="just">
              <a:buFont typeface="Arial" pitchFamily="34" charset="0"/>
              <a:buChar char="•"/>
            </a:pPr>
            <a:r>
              <a:rPr lang="en-IN" sz="1600" dirty="0">
                <a:solidFill>
                  <a:srgbClr val="0F0F0F"/>
                </a:solidFill>
                <a:latin typeface="Times New Roman" pitchFamily="18" charset="0"/>
                <a:cs typeface="Times New Roman" pitchFamily="18" charset="0"/>
              </a:rPr>
              <a:t>An operating system compatible with the required machine learning libraries(</a:t>
            </a:r>
            <a:r>
              <a:rPr lang="en-IN" sz="1600" dirty="0" err="1">
                <a:solidFill>
                  <a:srgbClr val="0F0F0F"/>
                </a:solidFill>
                <a:latin typeface="Times New Roman" pitchFamily="18" charset="0"/>
                <a:cs typeface="Times New Roman" pitchFamily="18" charset="0"/>
              </a:rPr>
              <a:t>eg.Windows</a:t>
            </a:r>
            <a:r>
              <a:rPr lang="en-IN" sz="1600" dirty="0">
                <a:solidFill>
                  <a:srgbClr val="0F0F0F"/>
                </a:solidFill>
                <a:latin typeface="Times New Roman" pitchFamily="18" charset="0"/>
                <a:cs typeface="Times New Roman" pitchFamily="18" charset="0"/>
              </a:rPr>
              <a:t>, Linux, </a:t>
            </a:r>
            <a:r>
              <a:rPr lang="en-IN" sz="1600" dirty="0" err="1">
                <a:solidFill>
                  <a:srgbClr val="0F0F0F"/>
                </a:solidFill>
                <a:latin typeface="Times New Roman" pitchFamily="18" charset="0"/>
                <a:cs typeface="Times New Roman" pitchFamily="18" charset="0"/>
              </a:rPr>
              <a:t>maacOS</a:t>
            </a:r>
            <a:r>
              <a:rPr lang="en-IN" sz="1600" dirty="0">
                <a:solidFill>
                  <a:srgbClr val="0F0F0F"/>
                </a:solidFill>
                <a:latin typeface="Times New Roman" pitchFamily="18" charset="0"/>
                <a:cs typeface="Times New Roman" pitchFamily="18" charset="0"/>
              </a:rPr>
              <a:t>).</a:t>
            </a:r>
          </a:p>
          <a:p>
            <a:pPr algn="just">
              <a:buNone/>
            </a:pPr>
            <a:r>
              <a:rPr lang="en-IN" sz="1600" b="1" dirty="0">
                <a:solidFill>
                  <a:srgbClr val="0F0F0F"/>
                </a:solidFill>
                <a:latin typeface="Times New Roman" pitchFamily="18" charset="0"/>
                <a:cs typeface="Times New Roman" pitchFamily="18" charset="0"/>
              </a:rPr>
              <a:t>Library Requirements:</a:t>
            </a:r>
          </a:p>
          <a:p>
            <a:pPr algn="just">
              <a:buNone/>
            </a:pPr>
            <a:r>
              <a:rPr lang="en-IN" sz="1600" b="1" dirty="0">
                <a:solidFill>
                  <a:srgbClr val="0F0F0F"/>
                </a:solidFill>
                <a:latin typeface="Times New Roman" pitchFamily="18" charset="0"/>
                <a:cs typeface="Times New Roman" pitchFamily="18" charset="0"/>
              </a:rPr>
              <a:t>1.Data Processing and Analysis:</a:t>
            </a:r>
          </a:p>
          <a:p>
            <a:pPr marL="342900" indent="-342900" algn="just">
              <a:buFont typeface="Arial" pitchFamily="34" charset="0"/>
              <a:buChar char="•"/>
            </a:pPr>
            <a:r>
              <a:rPr lang="en-IN" sz="1600" dirty="0">
                <a:solidFill>
                  <a:srgbClr val="0F0F0F"/>
                </a:solidFill>
                <a:latin typeface="Times New Roman" pitchFamily="18" charset="0"/>
                <a:cs typeface="Times New Roman" pitchFamily="18" charset="0"/>
              </a:rPr>
              <a:t>Pandas: For data manipulation and analysis.</a:t>
            </a:r>
          </a:p>
          <a:p>
            <a:pPr marL="342900" indent="-342900" algn="just">
              <a:buFont typeface="Arial" pitchFamily="34" charset="0"/>
              <a:buChar char="•"/>
            </a:pPr>
            <a:r>
              <a:rPr lang="en-IN" sz="1600" dirty="0" err="1">
                <a:solidFill>
                  <a:srgbClr val="0F0F0F"/>
                </a:solidFill>
                <a:latin typeface="Times New Roman" pitchFamily="18" charset="0"/>
                <a:cs typeface="Times New Roman" pitchFamily="18" charset="0"/>
              </a:rPr>
              <a:t>Numpy</a:t>
            </a:r>
            <a:r>
              <a:rPr lang="en-IN" sz="1600" dirty="0">
                <a:solidFill>
                  <a:srgbClr val="0F0F0F"/>
                </a:solidFill>
                <a:latin typeface="Times New Roman" pitchFamily="18" charset="0"/>
                <a:cs typeface="Times New Roman" pitchFamily="18" charset="0"/>
              </a:rPr>
              <a:t>: For numerical operations on data.</a:t>
            </a: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a:buNone/>
            </a:pP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System  Approach - cont</a:t>
            </a:r>
            <a:endParaRPr lang="en-US" dirty="0"/>
          </a:p>
        </p:txBody>
      </p:sp>
      <p:sp>
        <p:nvSpPr>
          <p:cNvPr id="3" name="Content Placeholder 2"/>
          <p:cNvSpPr>
            <a:spLocks noGrp="1"/>
          </p:cNvSpPr>
          <p:nvPr>
            <p:ph idx="1"/>
          </p:nvPr>
        </p:nvSpPr>
        <p:spPr/>
        <p:txBody>
          <a:bodyPr anchor="t">
            <a:normAutofit/>
          </a:bodyPr>
          <a:lstStyle/>
          <a:p>
            <a:pPr>
              <a:buNone/>
            </a:pPr>
            <a:r>
              <a:rPr lang="en-US" sz="2000" b="1" dirty="0">
                <a:latin typeface="Times New Roman" pitchFamily="18" charset="0"/>
                <a:cs typeface="Times New Roman" pitchFamily="18" charset="0"/>
              </a:rPr>
              <a:t>2.Data Visualization:</a:t>
            </a:r>
          </a:p>
          <a:p>
            <a:pPr>
              <a:buFont typeface="Arial" pitchFamily="34" charset="0"/>
              <a:buChar char="•"/>
            </a:pP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Seaborn</a:t>
            </a:r>
            <a:r>
              <a:rPr lang="en-US" sz="1600" dirty="0">
                <a:latin typeface="Times New Roman" pitchFamily="18" charset="0"/>
                <a:cs typeface="Times New Roman" pitchFamily="18" charset="0"/>
              </a:rPr>
              <a:t>: For creating visualizations to understand patterns.</a:t>
            </a:r>
          </a:p>
          <a:p>
            <a:pPr>
              <a:buFont typeface="Arial" pitchFamily="34" charset="0"/>
              <a:buChar char="•"/>
            </a:pPr>
            <a:r>
              <a:rPr lang="en-US" sz="1600" dirty="0" err="1">
                <a:latin typeface="Times New Roman" pitchFamily="18" charset="0"/>
                <a:cs typeface="Times New Roman" pitchFamily="18" charset="0"/>
              </a:rPr>
              <a:t>Plotly</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Bokeh</a:t>
            </a:r>
            <a:r>
              <a:rPr lang="en-US" sz="1600" dirty="0">
                <a:latin typeface="Times New Roman" pitchFamily="18" charset="0"/>
                <a:cs typeface="Times New Roman" pitchFamily="18" charset="0"/>
              </a:rPr>
              <a:t>: Interactive visualization libraries for more complex visualization.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4772203"/>
          </a:xfrm>
        </p:spPr>
        <p:txBody>
          <a:bodyPr anchor="t">
            <a:normAutofit lnSpcReduction="10000"/>
          </a:bodyPr>
          <a:lstStyle/>
          <a:p>
            <a:pPr marL="305435" indent="-305435">
              <a:buNone/>
            </a:pPr>
            <a:r>
              <a:rPr lang="en-IN" dirty="0"/>
              <a:t>                                                                      </a:t>
            </a:r>
            <a:r>
              <a:rPr lang="en-IN" b="1" dirty="0">
                <a:latin typeface="Times New Roman" pitchFamily="18" charset="0"/>
                <a:cs typeface="Times New Roman" pitchFamily="18" charset="0"/>
              </a:rPr>
              <a:t>Algorithm Selection</a:t>
            </a:r>
          </a:p>
          <a:p>
            <a:pPr marL="305435" indent="-305435">
              <a:buNone/>
            </a:pPr>
            <a:r>
              <a:rPr lang="en-IN" b="1" dirty="0">
                <a:latin typeface="Times New Roman" pitchFamily="18" charset="0"/>
                <a:cs typeface="Times New Roman" pitchFamily="18" charset="0"/>
              </a:rPr>
              <a:t>Data Exploration:</a:t>
            </a:r>
          </a:p>
          <a:p>
            <a:pPr marL="305435" indent="-305435">
              <a:buFont typeface="Arial" pitchFamily="34" charset="0"/>
              <a:buChar char="•"/>
            </a:pPr>
            <a:r>
              <a:rPr lang="en-IN" dirty="0">
                <a:latin typeface="Times New Roman" pitchFamily="18" charset="0"/>
                <a:cs typeface="Times New Roman" pitchFamily="18" charset="0"/>
              </a:rPr>
              <a:t>Explore  the fandango movie rating dataset’s structure, features, and target variable(s).</a:t>
            </a:r>
          </a:p>
          <a:p>
            <a:pPr marL="305435" indent="-305435">
              <a:buFont typeface="Arial" pitchFamily="34" charset="0"/>
              <a:buChar char="•"/>
            </a:pPr>
            <a:r>
              <a:rPr lang="en-IN" dirty="0">
                <a:latin typeface="Times New Roman" pitchFamily="18" charset="0"/>
                <a:cs typeface="Times New Roman" pitchFamily="18" charset="0"/>
              </a:rPr>
              <a:t>Identify potential patterns, correlations, and outliers</a:t>
            </a:r>
          </a:p>
          <a:p>
            <a:pPr marL="305435" indent="-305435">
              <a:buNone/>
            </a:pPr>
            <a:r>
              <a:rPr lang="en-IN" b="1" dirty="0">
                <a:latin typeface="Times New Roman" pitchFamily="18" charset="0"/>
                <a:cs typeface="Times New Roman" pitchFamily="18" charset="0"/>
              </a:rPr>
              <a:t>Problem Formulation:</a:t>
            </a:r>
          </a:p>
          <a:p>
            <a:pPr marL="305435" indent="-305435">
              <a:buFont typeface="Arial" pitchFamily="34" charset="0"/>
              <a:buChar char="•"/>
            </a:pPr>
            <a:r>
              <a:rPr lang="en-IN" dirty="0">
                <a:latin typeface="Times New Roman" pitchFamily="18" charset="0"/>
                <a:cs typeface="Times New Roman" pitchFamily="18" charset="0"/>
              </a:rPr>
              <a:t>Define the </a:t>
            </a:r>
            <a:r>
              <a:rPr lang="en-IN" dirty="0" err="1">
                <a:latin typeface="Times New Roman" pitchFamily="18" charset="0"/>
                <a:cs typeface="Times New Roman" pitchFamily="18" charset="0"/>
              </a:rPr>
              <a:t>problem:Predicting</a:t>
            </a:r>
            <a:r>
              <a:rPr lang="en-IN" dirty="0">
                <a:latin typeface="Times New Roman" pitchFamily="18" charset="0"/>
                <a:cs typeface="Times New Roman" pitchFamily="18" charset="0"/>
              </a:rPr>
              <a:t> the </a:t>
            </a:r>
            <a:r>
              <a:rPr lang="en-US" dirty="0">
                <a:latin typeface="Times New Roman" pitchFamily="18" charset="0"/>
                <a:cs typeface="Times New Roman" pitchFamily="18" charset="0"/>
              </a:rPr>
              <a:t>consumers in making informed choices about which movies to watch by providing ratings and reviews.</a:t>
            </a:r>
            <a:r>
              <a:rPr lang="en-IN" dirty="0">
                <a:latin typeface="Times New Roman" pitchFamily="18" charset="0"/>
                <a:cs typeface="Times New Roman" pitchFamily="18" charset="0"/>
              </a:rPr>
              <a:t> </a:t>
            </a:r>
          </a:p>
          <a:p>
            <a:pPr marL="305435" indent="-305435">
              <a:buNone/>
            </a:pPr>
            <a:r>
              <a:rPr lang="en-IN" b="1" dirty="0">
                <a:latin typeface="Times New Roman" pitchFamily="18" charset="0"/>
                <a:cs typeface="Times New Roman" pitchFamily="18" charset="0"/>
              </a:rPr>
              <a:t>Algorithm Selection</a:t>
            </a:r>
          </a:p>
          <a:p>
            <a:pPr marL="305435" indent="-305435">
              <a:buFont typeface="Arial" pitchFamily="34" charset="0"/>
              <a:buChar char="•"/>
            </a:pPr>
            <a:r>
              <a:rPr lang="en-IN" dirty="0">
                <a:latin typeface="Times New Roman" pitchFamily="18" charset="0"/>
                <a:cs typeface="Times New Roman" pitchFamily="18" charset="0"/>
              </a:rPr>
              <a:t>Regression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daily rates)</a:t>
            </a:r>
          </a:p>
          <a:p>
            <a:pPr marL="400050" indent="-400050">
              <a:buFont typeface="+mj-lt"/>
              <a:buAutoNum type="romanLcPeriod"/>
            </a:pPr>
            <a:r>
              <a:rPr lang="en-IN" dirty="0">
                <a:latin typeface="Times New Roman" pitchFamily="18" charset="0"/>
                <a:cs typeface="Times New Roman" pitchFamily="18" charset="0"/>
              </a:rPr>
              <a:t>  consider linear regression, decision trees, or ensemble methods (</a:t>
            </a: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LightGBM</a:t>
            </a:r>
            <a:r>
              <a:rPr lang="en-IN" dirty="0">
                <a:latin typeface="Times New Roman" pitchFamily="18" charset="0"/>
                <a:cs typeface="Times New Roman" pitchFamily="18" charset="0"/>
              </a:rPr>
              <a:t>).</a:t>
            </a:r>
          </a:p>
          <a:p>
            <a:pPr marL="400050" indent="-400050">
              <a:buFont typeface="Arial" pitchFamily="34" charset="0"/>
              <a:buChar char="•"/>
            </a:pPr>
            <a:r>
              <a:rPr lang="en-IN" dirty="0">
                <a:latin typeface="Times New Roman" pitchFamily="18" charset="0"/>
                <a:cs typeface="Times New Roman" pitchFamily="18" charset="0"/>
              </a:rPr>
              <a:t>Classification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special  tasks)</a:t>
            </a:r>
          </a:p>
          <a:p>
            <a:pPr marL="400050" indent="-400050">
              <a:buFont typeface="+mj-lt"/>
              <a:buAutoNum type="romanLcPeriod"/>
            </a:pPr>
            <a:r>
              <a:rPr lang="en-IN" dirty="0">
                <a:latin typeface="Times New Roman" pitchFamily="18" charset="0"/>
                <a:cs typeface="Times New Roman" pitchFamily="18" charset="0"/>
              </a:rPr>
              <a:t>Consider logistic </a:t>
            </a:r>
            <a:r>
              <a:rPr lang="en-IN" dirty="0" err="1">
                <a:latin typeface="Times New Roman" pitchFamily="18" charset="0"/>
                <a:cs typeface="Times New Roman" pitchFamily="18" charset="0"/>
              </a:rPr>
              <a:t>regression,decision</a:t>
            </a:r>
            <a:r>
              <a:rPr lang="en-IN" dirty="0">
                <a:latin typeface="Times New Roman" pitchFamily="18" charset="0"/>
                <a:cs typeface="Times New Roman" pitchFamily="18" charset="0"/>
              </a:rPr>
              <a:t> trees, or random forests.</a:t>
            </a:r>
          </a:p>
          <a:p>
            <a:pPr marL="400050" indent="-400050">
              <a:buFont typeface="+mj-lt"/>
              <a:buAutoNum type="romanLcPeriod"/>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IN" b="1" dirty="0">
                <a:latin typeface="Times New Roman" pitchFamily="18" charset="0"/>
                <a:cs typeface="Times New Roman" pitchFamily="18" charset="0"/>
              </a:rPr>
              <a:t>                                                                   Data Input</a:t>
            </a:r>
          </a:p>
          <a:p>
            <a:pPr>
              <a:buNone/>
            </a:pPr>
            <a:r>
              <a:rPr lang="en-IN" b="1" dirty="0">
                <a:latin typeface="Times New Roman" pitchFamily="18" charset="0"/>
                <a:cs typeface="Times New Roman" pitchFamily="18" charset="0"/>
              </a:rPr>
              <a:t>Data Collection:</a:t>
            </a:r>
          </a:p>
          <a:p>
            <a:pPr>
              <a:buNone/>
            </a:pPr>
            <a:r>
              <a:rPr lang="en-US" dirty="0">
                <a:latin typeface="Times New Roman" pitchFamily="18" charset="0"/>
                <a:cs typeface="Times New Roman" pitchFamily="18" charset="0"/>
              </a:rPr>
              <a:t>Collect a comprehensive dataset of movie ratings from Fandango’s website.</a:t>
            </a:r>
          </a:p>
          <a:p>
            <a:pPr>
              <a:buNone/>
            </a:pPr>
            <a:r>
              <a:rPr lang="en-IN" b="1" dirty="0">
                <a:latin typeface="Times New Roman" pitchFamily="18" charset="0"/>
                <a:cs typeface="Times New Roman" pitchFamily="18" charset="0"/>
              </a:rPr>
              <a:t>Data Cleaning:</a:t>
            </a:r>
          </a:p>
          <a:p>
            <a:pPr algn="just">
              <a:buNone/>
            </a:pPr>
            <a:r>
              <a:rPr lang="en-US" dirty="0">
                <a:latin typeface="Times New Roman" pitchFamily="18" charset="0"/>
                <a:cs typeface="Times New Roman" pitchFamily="18" charset="0"/>
              </a:rPr>
              <a:t>      Clean the data to remove any duplicates or inconsistencies. Normalize the data to ensure comparability across different movies and time periods</a:t>
            </a:r>
            <a:r>
              <a:rPr lang="en-US" b="1" dirty="0">
                <a:latin typeface="Times New Roman" pitchFamily="18" charset="0"/>
                <a:cs typeface="Times New Roman" pitchFamily="18" charset="0"/>
              </a:rPr>
              <a:t>.</a:t>
            </a:r>
          </a:p>
          <a:p>
            <a:pPr algn="just">
              <a:buNone/>
            </a:pPr>
            <a:r>
              <a:rPr lang="en-IN" b="1" dirty="0">
                <a:latin typeface="Times New Roman" pitchFamily="18" charset="0"/>
                <a:cs typeface="Times New Roman" pitchFamily="18" charset="0"/>
              </a:rPr>
              <a:t>Feature Engineering:</a:t>
            </a:r>
          </a:p>
          <a:p>
            <a:pPr algn="just">
              <a:buFont typeface="Arial" pitchFamily="34" charset="0"/>
              <a:buChar char="•"/>
            </a:pPr>
            <a:r>
              <a:rPr lang="en-IN" dirty="0">
                <a:latin typeface="Times New Roman" pitchFamily="18" charset="0"/>
                <a:cs typeface="Times New Roman" pitchFamily="18" charset="0"/>
              </a:rPr>
              <a:t>Create new features or modify existing ones  based on domain knowledge.</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lgn="just">
              <a:buNone/>
            </a:pPr>
            <a:r>
              <a:rPr lang="en-IN" b="1" dirty="0">
                <a:latin typeface="Times New Roman" pitchFamily="18" charset="0"/>
                <a:cs typeface="Times New Roman" pitchFamily="18" charset="0"/>
              </a:rPr>
              <a:t>                                                                       Training Process</a:t>
            </a:r>
          </a:p>
          <a:p>
            <a:pPr algn="just">
              <a:buNone/>
            </a:pPr>
            <a:r>
              <a:rPr lang="en-IN" b="1" dirty="0">
                <a:latin typeface="Times New Roman" pitchFamily="18" charset="0"/>
                <a:cs typeface="Times New Roman" pitchFamily="18" charset="0"/>
              </a:rPr>
              <a:t>Data Splitting:</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Divide the dataset into training and testing sets to evaluate the model’s performance.</a:t>
            </a:r>
          </a:p>
          <a:p>
            <a:pPr algn="just">
              <a:buNone/>
            </a:pPr>
            <a:r>
              <a:rPr lang="en-IN" b="1" dirty="0">
                <a:latin typeface="Times New Roman" pitchFamily="18" charset="0"/>
                <a:cs typeface="Times New Roman" pitchFamily="18" charset="0"/>
              </a:rPr>
              <a:t>Feature Scaling:           </a:t>
            </a:r>
          </a:p>
          <a:p>
            <a:pPr algn="just">
              <a:buNone/>
            </a:pPr>
            <a:r>
              <a:rPr lang="en-IN" dirty="0">
                <a:latin typeface="Times New Roman" pitchFamily="18" charset="0"/>
                <a:cs typeface="Times New Roman" pitchFamily="18" charset="0"/>
              </a:rPr>
              <a:t>        Standardize or normalize numerical features to ensure they have a consistent scale.</a:t>
            </a:r>
          </a:p>
          <a:p>
            <a:pPr algn="just">
              <a:buNone/>
            </a:pPr>
            <a:r>
              <a:rPr lang="en-IN" b="1" dirty="0">
                <a:latin typeface="Times New Roman" pitchFamily="18" charset="0"/>
                <a:cs typeface="Times New Roman" pitchFamily="18" charset="0"/>
              </a:rPr>
              <a:t>Model Training:</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Use the selected algorithm to train the model on the training dataset.</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Adjust the </a:t>
            </a:r>
            <a:r>
              <a:rPr lang="en-IN" dirty="0" err="1">
                <a:latin typeface="Times New Roman" pitchFamily="18" charset="0"/>
                <a:cs typeface="Times New Roman" pitchFamily="18" charset="0"/>
              </a:rPr>
              <a:t>hyperparameters</a:t>
            </a:r>
            <a:r>
              <a:rPr lang="en-IN" dirty="0">
                <a:latin typeface="Times New Roman" pitchFamily="18" charset="0"/>
                <a:cs typeface="Times New Roman" pitchFamily="18" charset="0"/>
              </a:rPr>
              <a:t> to optimize model performance.</a:t>
            </a:r>
            <a:r>
              <a:rPr lang="en-IN" b="1" dirty="0">
                <a:latin typeface="Times New Roman" pitchFamily="18" charset="0"/>
                <a:cs typeface="Times New Roman" pitchFamily="18" charset="0"/>
              </a:rPr>
              <a:t>       </a:t>
            </a:r>
          </a:p>
          <a:p>
            <a:pPr algn="just">
              <a:buNone/>
            </a:pPr>
            <a:r>
              <a:rPr lang="en-IN" b="1" dirty="0">
                <a:latin typeface="Times New Roman" pitchFamily="18" charset="0"/>
                <a:cs typeface="Times New Roman" pitchFamily="18" charset="0"/>
              </a:rPr>
              <a:t>Model Evaluation:</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Evaluate the model on the testing dataset using appropriate </a:t>
            </a:r>
            <a:r>
              <a:rPr lang="en-IN" dirty="0" err="1">
                <a:latin typeface="Times New Roman" pitchFamily="18" charset="0"/>
                <a:cs typeface="Times New Roman" pitchFamily="18" charset="0"/>
              </a:rPr>
              <a:t>metics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Mean Squared Error for regression, accuracy, precision, recall for classification).                                </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242</TotalTime>
  <Words>885</Words>
  <Application>Microsoft Office PowerPoint</Application>
  <PresentationFormat>Widescreen</PresentationFormat>
  <Paragraphs>107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Mari Selvam</cp:lastModifiedBy>
  <cp:revision>48</cp:revision>
  <dcterms:created xsi:type="dcterms:W3CDTF">2021-05-26T16:50:10Z</dcterms:created>
  <dcterms:modified xsi:type="dcterms:W3CDTF">2024-04-18T09:42:01Z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