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6" r:id="rId13"/>
    <p:sldId id="267" r:id="rId14"/>
    <p:sldId id="273" r:id="rId15"/>
    <p:sldId id="270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Listing in Atlanta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BA4-4069-A818-4F9B68C256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BA4-4069-A818-4F9B68C256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A4-4069-A818-4F9B68C2566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Sheet1!$A$3:$A$5</c:f>
              <c:strCache>
                <c:ptCount val="3"/>
                <c:pt idx="0">
                  <c:v>AIRBNB</c:v>
                </c:pt>
                <c:pt idx="1">
                  <c:v>VRBO</c:v>
                </c:pt>
                <c:pt idx="2">
                  <c:v>Both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11974</c:v>
                </c:pt>
                <c:pt idx="1">
                  <c:v>1718</c:v>
                </c:pt>
                <c:pt idx="2">
                  <c:v>4206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A4-4069-A818-4F9B68C256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1838982083762"/>
          <c:y val="0.33122156908978345"/>
          <c:w val="0.20556972498002968"/>
          <c:h val="0.416272420115376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Listing in Atlanta And then</a:t>
            </a:r>
            <a:r>
              <a:rPr lang="en-US" baseline="0"/>
              <a:t> Downtown Atlanta</a:t>
            </a:r>
            <a:endParaRPr lang="en-US"/>
          </a:p>
        </c:rich>
      </c:tx>
      <c:layout>
        <c:manualLayout>
          <c:xMode val="edge"/>
          <c:yMode val="edge"/>
          <c:x val="0.15750121127433081"/>
          <c:y val="3.1317678210577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Total Listing in Atlanta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BF-4A2D-98FF-CDE223120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BF-4A2D-98FF-CDE223120A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BF-4A2D-98FF-CDE223120A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BF-4A2D-98FF-CDE223120A05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BF-4A2D-98FF-CDE223120A05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(Sheet1!$B$2,Sheet1!$J$2:$K$2)</c:f>
              <c:numCache>
                <c:formatCode>General</c:formatCode>
                <c:ptCount val="3"/>
                <c:pt idx="0">
                  <c:v>17898</c:v>
                </c:pt>
                <c:pt idx="1">
                  <c:v>0</c:v>
                </c:pt>
                <c:pt idx="2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BF-4A2D-98FF-CDE223120A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Airbnb in Downtown Atlanta and 300 Peachtree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Sheet1!$J$2</c:f>
              <c:strCache>
                <c:ptCount val="1"/>
                <c:pt idx="0">
                  <c:v>Total Airbnb in Downtown Atlanta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D9-49EB-AE6F-6667D3EB15A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D9-49EB-AE6F-6667D3EB15A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D9-49EB-AE6F-6667D3EB15A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D9-49EB-AE6F-6667D3EB15AC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D9-49EB-AE6F-6667D3EB15AC}"/>
                </c:ext>
              </c:extLst>
            </c:dLbl>
            <c:dLbl>
              <c:idx val="3"/>
              <c:layout>
                <c:manualLayout>
                  <c:x val="-0.10449453193350831"/>
                  <c:y val="-9.259259259259258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D9-49EB-AE6F-6667D3EB15A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(Sheet1!$K$2,Sheet1!$M$2:$N$2)</c:f>
              <c:numCache>
                <c:formatCode>General</c:formatCode>
                <c:ptCount val="3"/>
                <c:pt idx="0">
                  <c:v>415</c:v>
                </c:pt>
                <c:pt idx="1">
                  <c:v>0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D9-49EB-AE6F-6667D3EB15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Type of Stays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02537182852142"/>
          <c:y val="0.22877333041703121"/>
          <c:w val="0.86497462817147852"/>
          <c:h val="0.68734580052493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Sheet1!$E$2:$E$6</c:f>
              <c:strCache>
                <c:ptCount val="5"/>
                <c:pt idx="0">
                  <c:v>1bed</c:v>
                </c:pt>
                <c:pt idx="1">
                  <c:v>2bed</c:v>
                </c:pt>
                <c:pt idx="2">
                  <c:v>3bed</c:v>
                </c:pt>
                <c:pt idx="3">
                  <c:v>4bed</c:v>
                </c:pt>
                <c:pt idx="4">
                  <c:v>5+bed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1bed</c:v>
                </c:pt>
                <c:pt idx="1">
                  <c:v>2bed</c:v>
                </c:pt>
                <c:pt idx="2">
                  <c:v>3bed</c:v>
                </c:pt>
                <c:pt idx="3">
                  <c:v>4bed</c:v>
                </c:pt>
                <c:pt idx="4">
                  <c:v>5+bed</c:v>
                </c:pt>
              </c:strCache>
            </c:strRef>
          </c:cat>
          <c:val>
            <c:numRef>
              <c:f>Sheet1!$H$2:$H$6</c:f>
              <c:numCache>
                <c:formatCode>0.00</c:formatCode>
                <c:ptCount val="5"/>
                <c:pt idx="0">
                  <c:v>5987.79</c:v>
                </c:pt>
                <c:pt idx="1">
                  <c:v>2778.4900000000002</c:v>
                </c:pt>
                <c:pt idx="2">
                  <c:v>1960.42</c:v>
                </c:pt>
                <c:pt idx="3">
                  <c:v>814.05000000000007</c:v>
                </c:pt>
                <c:pt idx="4">
                  <c:v>450.91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E3-427B-96DA-7A36CC00DD7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6666666666666666E-2"/>
                  <c:y val="-0.453703703703703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E3-427B-96DA-7A36CC00DD78}"/>
                </c:ext>
              </c:extLst>
            </c:dLbl>
            <c:dLbl>
              <c:idx val="1"/>
              <c:layout>
                <c:manualLayout>
                  <c:x val="1.9444444444444393E-2"/>
                  <c:y val="-0.1527777777777777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E3-427B-96DA-7A36CC00DD78}"/>
                </c:ext>
              </c:extLst>
            </c:dLbl>
            <c:dLbl>
              <c:idx val="2"/>
              <c:layout>
                <c:manualLayout>
                  <c:x val="8.3333333333333332E-3"/>
                  <c:y val="-9.72222222222223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E3-427B-96DA-7A36CC00DD78}"/>
                </c:ext>
              </c:extLst>
            </c:dLbl>
            <c:dLbl>
              <c:idx val="3"/>
              <c:layout>
                <c:manualLayout>
                  <c:x val="1.3888888888888788E-2"/>
                  <c:y val="-1.85185185185185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E3-427B-96DA-7A36CC00D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Sheet1!$E$2:$E$6</c:f>
              <c:strCache>
                <c:ptCount val="5"/>
                <c:pt idx="0">
                  <c:v>1bed</c:v>
                </c:pt>
                <c:pt idx="1">
                  <c:v>2bed</c:v>
                </c:pt>
                <c:pt idx="2">
                  <c:v>3bed</c:v>
                </c:pt>
                <c:pt idx="3">
                  <c:v>4bed</c:v>
                </c:pt>
                <c:pt idx="4">
                  <c:v>5+bed</c:v>
                </c:pt>
              </c:strCache>
            </c:strRef>
          </c:cat>
          <c:val>
            <c:numRef>
              <c:f>Sheet1!$G$2:$G$6</c:f>
              <c:numCache>
                <c:formatCode>0%</c:formatCode>
                <c:ptCount val="5"/>
                <c:pt idx="0">
                  <c:v>0.49932953402614816</c:v>
                </c:pt>
                <c:pt idx="1">
                  <c:v>0.23170186613029389</c:v>
                </c:pt>
                <c:pt idx="2">
                  <c:v>0.16348195329087048</c:v>
                </c:pt>
                <c:pt idx="3">
                  <c:v>6.7884679852497493E-2</c:v>
                </c:pt>
                <c:pt idx="4">
                  <c:v>3.7601966700189962E-2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E3-427B-96DA-7A36CC00DD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811795551"/>
        <c:axId val="1811796511"/>
      </c:barChart>
      <c:catAx>
        <c:axId val="181179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796511"/>
        <c:crosses val="autoZero"/>
        <c:auto val="1"/>
        <c:lblAlgn val="ctr"/>
        <c:lblOffset val="100"/>
        <c:noMultiLvlLbl val="0"/>
      </c:catAx>
      <c:valAx>
        <c:axId val="1811796511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79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Listing by Nights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Total Listing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0CD-B22A-23FDE44473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0CD-B22A-23FDE44473F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E-40CD-B22A-23FDE44473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Sheet1!$A$10:$A$13</c:f>
              <c:strCache>
                <c:ptCount val="4"/>
                <c:pt idx="0">
                  <c:v>1-90 nights</c:v>
                </c:pt>
                <c:pt idx="1">
                  <c:v>91-180</c:v>
                </c:pt>
                <c:pt idx="2">
                  <c:v>181-270</c:v>
                </c:pt>
                <c:pt idx="3">
                  <c:v>271-365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5374.0700000000006</c:v>
                </c:pt>
                <c:pt idx="1">
                  <c:v>2843.48</c:v>
                </c:pt>
                <c:pt idx="2">
                  <c:v>1684.38</c:v>
                </c:pt>
                <c:pt idx="3">
                  <c:v>2089.73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7E-40CD-B22A-23FDE44473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949471"/>
        <c:axId val="212969631"/>
      </c:barChart>
      <c:catAx>
        <c:axId val="21294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9631"/>
        <c:crosses val="autoZero"/>
        <c:auto val="1"/>
        <c:lblAlgn val="ctr"/>
        <c:lblOffset val="100"/>
        <c:noMultiLvlLbl val="0"/>
      </c:catAx>
      <c:valAx>
        <c:axId val="212969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4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8D-4777-9513-F4E7326118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8D-4777-9513-F4E732611847}"/>
              </c:ext>
            </c:extLst>
          </c:dPt>
          <c:dLbls>
            <c:dLbl>
              <c:idx val="0"/>
              <c:layout>
                <c:manualLayout>
                  <c:x val="-0.15672769028871397"/>
                  <c:y val="-0.1246241615631379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8D-4777-9513-F4E732611847}"/>
                </c:ext>
              </c:extLst>
            </c:dLbl>
            <c:dLbl>
              <c:idx val="1"/>
              <c:layout>
                <c:manualLayout>
                  <c:x val="6.7969041211774633E-2"/>
                  <c:y val="0.1457077515545463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8D-4777-9513-F4E7326118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Sheet1!$D$10:$D$11</c:f>
              <c:strCache>
                <c:ptCount val="2"/>
                <c:pt idx="0">
                  <c:v>Entire Condo</c:v>
                </c:pt>
                <c:pt idx="1">
                  <c:v>Shared</c:v>
                </c:pt>
              </c:strCache>
            </c:strRef>
          </c:cat>
          <c:val>
            <c:numRef>
              <c:f>Sheet1!$F$10:$F$11</c:f>
              <c:numCache>
                <c:formatCode>General</c:formatCode>
                <c:ptCount val="2"/>
                <c:pt idx="0">
                  <c:v>10085.51</c:v>
                </c:pt>
                <c:pt idx="1">
                  <c:v>1855.9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8D-4777-9513-F4E73261184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41524684623529"/>
          <c:y val="0.34631880484488065"/>
          <c:w val="0.22691804463182849"/>
          <c:h val="0.292199971602402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Sheet1!$A$17:$A$22</cx:f>
        <cx:lvl ptCount="6">
          <cx:pt idx="0">1night</cx:pt>
          <cx:pt idx="1">2night</cx:pt>
          <cx:pt idx="2">3night</cx:pt>
          <cx:pt idx="3">4-6night</cx:pt>
          <cx:pt idx="4">7-29 nights</cx:pt>
          <cx:pt idx="5">30+</cx:pt>
        </cx:lvl>
      </cx:strDim>
      <cx:numDim type="val">
        <cx:f>Sheet1!$C$17:$C$22</cx:f>
        <cx:lvl ptCount="6" formatCode="0.00">
          <cx:pt idx="0">0.46899999999999997</cx:pt>
          <cx:pt idx="1">23.718</cx:pt>
          <cx:pt idx="2">8.1070000000000011</cx:pt>
          <cx:pt idx="3">2.6800000000000002</cx:pt>
          <cx:pt idx="4">4.0200000000000005</cx:pt>
          <cx:pt idx="5">28.006</cx:pt>
        </cx:lvl>
      </cx:numDim>
    </cx:data>
  </cx:chartData>
  <cx:chart>
    <cx:title pos="t" align="ctr" overlay="0">
      <cx:tx>
        <cx:txData>
          <cx:v>Minimum Stay Occupancy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Minimum Stay Occupancy</a:t>
          </a:r>
        </a:p>
      </cx:txPr>
    </cx:title>
    <cx:plotArea>
      <cx:plotAreaRegion>
        <cx:series layoutId="funnel" uniqueId="{8AE90E87-5AE5-4910-B657-7B079273560F}">
          <cx:tx>
            <cx:txData>
              <cx:f>Sheet1!$A$17:$A$22</cx:f>
              <cx:v>1night 2night 3night 4-6night 7-29 nights 30+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>
                    <a:solidFill>
                      <a:schemeClr val="tx1"/>
                    </a:solidFill>
                  </a:defRPr>
                </a:pPr>
                <a:endParaRPr lang="en-US" sz="2000" b="1" i="0" u="none" strike="noStrike" baseline="0">
                  <a:solidFill>
                    <a:schemeClr val="tx1"/>
                  </a:solidFill>
                  <a:latin typeface="Aptos" panose="0211000402020202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0.15374</cdr:x>
      <cdr:y>0.32389</cdr:y>
    </cdr:from>
    <cdr:to>
      <cdr:x>0.28565</cdr:x>
      <cdr:y>0.39292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BBB417C-09A4-F7DE-489D-84E61B9AD174}"/>
            </a:ext>
          </a:extLst>
        </cdr:cNvPr>
        <cdr:cNvSpPr txBox="1"/>
      </cdr:nvSpPr>
      <cdr:spPr>
        <a:xfrm xmlns:a="http://schemas.openxmlformats.org/drawingml/2006/main">
          <a:off x="1050926" y="1162050"/>
          <a:ext cx="90170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/>
            <a:t>Total Atlanta</a:t>
          </a:r>
        </a:p>
      </cdr:txBody>
    </cdr:sp>
  </cdr:relSizeAnchor>
  <cdr:relSizeAnchor xmlns:cdr="http://schemas.openxmlformats.org/drawingml/2006/chartDrawing">
    <cdr:from>
      <cdr:x>0.74454</cdr:x>
      <cdr:y>0.34513</cdr:y>
    </cdr:from>
    <cdr:to>
      <cdr:x>0.8876</cdr:x>
      <cdr:y>0.42655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B221A51-D1D8-FF42-0ED5-E7738573242A}"/>
            </a:ext>
          </a:extLst>
        </cdr:cNvPr>
        <cdr:cNvSpPr txBox="1"/>
      </cdr:nvSpPr>
      <cdr:spPr>
        <a:xfrm xmlns:a="http://schemas.openxmlformats.org/drawingml/2006/main">
          <a:off x="5089526" y="1238250"/>
          <a:ext cx="977900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/>
            <a:t>In Downtown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0.15905</cdr:x>
      <cdr:y>0.3712</cdr:y>
    </cdr:from>
    <cdr:to>
      <cdr:x>0.33627</cdr:x>
      <cdr:y>0.4832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A15204F-A35A-D8B5-CF49-78C25857DF85}"/>
            </a:ext>
          </a:extLst>
        </cdr:cNvPr>
        <cdr:cNvSpPr txBox="1"/>
      </cdr:nvSpPr>
      <cdr:spPr>
        <a:xfrm xmlns:a="http://schemas.openxmlformats.org/drawingml/2006/main">
          <a:off x="917576" y="1473200"/>
          <a:ext cx="1022350" cy="444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/>
            <a:t>AirBnB</a:t>
          </a:r>
          <a:r>
            <a:rPr lang="en-US" sz="1100" b="1" baseline="0"/>
            <a:t> in Downtown</a:t>
          </a:r>
          <a:endParaRPr lang="en-US" sz="1100" b="1"/>
        </a:p>
      </cdr:txBody>
    </cdr:sp>
  </cdr:relSizeAnchor>
  <cdr:relSizeAnchor xmlns:cdr="http://schemas.openxmlformats.org/drawingml/2006/chartDrawing">
    <cdr:from>
      <cdr:x>0.73583</cdr:x>
      <cdr:y>0.4288</cdr:y>
    </cdr:from>
    <cdr:to>
      <cdr:x>0.93176</cdr:x>
      <cdr:y>0.5456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28647AB-36B1-87D5-40AF-CDB84D9A2159}"/>
            </a:ext>
          </a:extLst>
        </cdr:cNvPr>
        <cdr:cNvSpPr txBox="1"/>
      </cdr:nvSpPr>
      <cdr:spPr>
        <a:xfrm xmlns:a="http://schemas.openxmlformats.org/drawingml/2006/main">
          <a:off x="4244976" y="1701800"/>
          <a:ext cx="1130300" cy="46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/>
            <a:t>AirBnB</a:t>
          </a:r>
          <a:r>
            <a:rPr lang="en-US" sz="1100" b="1" baseline="0"/>
            <a:t> in 300 Peachtree</a:t>
          </a:r>
          <a:endParaRPr lang="en-US" sz="1100" b="1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87AA-286E-D037-695E-DA080F10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C34A-E467-5C4B-4242-50080045A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1EE4-855C-378D-7906-7C6D6D6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7DBD-8FA6-4F50-2559-A9AFB3EB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3D9A-E7C6-3B4E-0265-8CC42FB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6613-29FF-5414-9671-31FAF123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EC62A-19A0-391E-290A-63F021B5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CE08B-2786-5C9B-2349-6F0C2745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8F6-A1A4-CD23-4150-66D2F03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12F0-700A-A3DB-CDD4-C82F5E8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22D41-4C1B-215D-3338-AD1A34C86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A35F3-223F-6EF5-EFB0-961DD80B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5029-9DF6-57FA-2384-B600534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1337-856C-E7A5-BBF9-A5D25659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4F9D-3FB9-2D46-41E0-21D9CE8F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C9C5-C5A5-AC55-76C4-FF315373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A91-AACB-ABE1-729D-61856CF1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04D9-DC3D-4F3D-BE39-AE24CB8A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DECB-6D8A-7FE8-0B94-9DE2F415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1858-CE6B-E4BE-1F45-488B223F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2A7C-B01C-1205-BE6A-F8BE98B4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C5B9-B135-8568-A7FF-46AFEEF7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B2B3-F8C3-E7C7-0757-59DDFD8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DC26-A1B8-E07F-07B7-62F9BF43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782F-1A16-374D-7DB6-43A51632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05C9-D9E7-48EB-182F-0DF96BD4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A3F3-FAB6-A2A9-56F5-E629B0A92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8327-1F18-B82C-3BC0-DF03FF494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232F-200F-D549-3743-32FB6065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4825-36D6-18A9-DCA3-9FFE7EA9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F95B-A88A-8038-E5BC-8A19BA45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F7E5-8BB7-BB67-FA9B-8DE291FB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C261-F9F5-FD73-8693-D03A60E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CDB45-2811-04FB-7E3E-CB89F46C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7002A-15D2-6011-AB44-D2680D71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A6F3E-721B-25CD-6352-39F88564E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AAB4E-1A41-F252-EB41-D110D16A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4AF7-37BF-62F5-C9B1-9A94DC7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F9E4B-5064-5111-B627-CFEC6D60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AE1B-112F-C2E5-0B42-86214FA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53577-EA93-6558-8114-6C44F1E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DC35F-F627-EDF7-630F-A182A4BB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72A6F-4EAC-91CA-1F0C-ED323DA5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AB6C8-66BE-A380-0556-FD41DDE7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B8CA2-EB4E-549F-1641-F0474066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286BB-071B-E04A-167C-05311CE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C282-ABD3-84DD-BE81-A3126F16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4BC-31ED-4886-6F50-A40DA322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7CDC-763E-1B39-50D6-FBE9F4BA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21D65-384C-FE19-87FC-4F0C4647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080B8-28E5-F8E7-6929-CE083586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E8DF9-F5ED-C9E4-8B9B-FFB531B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5F5C-44D5-0721-C70B-4AA7BB3C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030BA-F72B-946F-FD43-4FE2146E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C3A3-D23F-CBF3-FE30-08B795C6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7BD88-6763-852E-9860-5BA589A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19A73-2195-7909-8596-AEC5A362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B07D-0CA3-90A8-D9E0-F1EAA280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esheninger.blogspot.com/2017/09/learning-from-airbnb-to-create-amazing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39C84-C2D3-C883-EB3D-23E05041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49198-E6FF-6D9D-A27F-6F2DE5B0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AF9F-B33F-E551-B1A3-AAA6544E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91378-8CD1-4AD7-A886-D86268B2AA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94C3-114F-45B2-53D0-9648B7B9A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0CC8-D11A-6CD3-4E88-399F8AA2C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2289F-E568-446B-82DB-5FD417A1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bnb-airbnb-icon-airbnb-logo-338399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learning-from-airbnb-to-create-amaz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learning-from-airbnb-to-create-amaz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united-states/georgia/atlanta/centennial-tower-in-atlanta-georgia.jpg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flickr.com/photos/19661199@N00/3707849621/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843-coca-cola-png-imag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learning-from-airbnb-to-create-amaz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nline.org/2020/12/31/airbnbs-as-and-b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learning-from-airbnb-to-create-amaz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learning-from-airbnb-to-create-amaz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logo with a loop&#10;&#10;Description automatically generated">
            <a:extLst>
              <a:ext uri="{FF2B5EF4-FFF2-40B4-BE49-F238E27FC236}">
                <a16:creationId xmlns:a16="http://schemas.microsoft.com/office/drawing/2014/main" id="{0B4991F1-839F-9922-F3AE-6B62366E1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876" b="198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A8626-9F2B-2062-36C4-BB1F6502C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6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EF9F-2677-4162-430B-EB85946F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458" y="4410636"/>
            <a:ext cx="9144000" cy="1930612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Richa </a:t>
            </a:r>
            <a:r>
              <a:rPr lang="en-US" sz="2000" b="1" dirty="0" err="1">
                <a:solidFill>
                  <a:schemeClr val="bg1"/>
                </a:solidFill>
              </a:rPr>
              <a:t>Dalwadi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Tanveer Syed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Ha Tran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Shivangi Sharma</a:t>
            </a:r>
          </a:p>
        </p:txBody>
      </p:sp>
    </p:spTree>
    <p:extLst>
      <p:ext uri="{BB962C8B-B14F-4D97-AF65-F5344CB8AC3E}">
        <p14:creationId xmlns:p14="http://schemas.microsoft.com/office/powerpoint/2010/main" val="323563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8054-A586-C434-4E1D-ECD49DBF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For how long do people stay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A502327-F6E7-25DA-6AE3-DA7E82BF1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34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017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B92E-4CF5-D799-F4C3-1E337E3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properties Given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7AC4BA-8773-F72C-F2B4-5260EACB3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9552"/>
              </p:ext>
            </p:extLst>
          </p:nvPr>
        </p:nvGraphicFramePr>
        <p:xfrm>
          <a:off x="2669205" y="2510757"/>
          <a:ext cx="6688667" cy="380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7AC4BA-8773-F72C-F2B4-5260EACB3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065320"/>
              </p:ext>
            </p:extLst>
          </p:nvPr>
        </p:nvGraphicFramePr>
        <p:xfrm>
          <a:off x="914401" y="1841563"/>
          <a:ext cx="11149532" cy="495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696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F6F1-8996-677E-D03F-D9C8E1D1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work for Airbnb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45C97B-91FC-59C3-2E0C-9AC20847A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36805"/>
              </p:ext>
            </p:extLst>
          </p:nvPr>
        </p:nvGraphicFramePr>
        <p:xfrm>
          <a:off x="353466" y="1836485"/>
          <a:ext cx="11372370" cy="436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3904">
                  <a:extLst>
                    <a:ext uri="{9D8B030D-6E8A-4147-A177-3AD203B41FA5}">
                      <a16:colId xmlns:a16="http://schemas.microsoft.com/office/drawing/2014/main" val="3518688296"/>
                    </a:ext>
                  </a:extLst>
                </a:gridCol>
                <a:gridCol w="1683985">
                  <a:extLst>
                    <a:ext uri="{9D8B030D-6E8A-4147-A177-3AD203B41FA5}">
                      <a16:colId xmlns:a16="http://schemas.microsoft.com/office/drawing/2014/main" val="4251865014"/>
                    </a:ext>
                  </a:extLst>
                </a:gridCol>
                <a:gridCol w="1771465">
                  <a:extLst>
                    <a:ext uri="{9D8B030D-6E8A-4147-A177-3AD203B41FA5}">
                      <a16:colId xmlns:a16="http://schemas.microsoft.com/office/drawing/2014/main" val="20310682"/>
                    </a:ext>
                  </a:extLst>
                </a:gridCol>
                <a:gridCol w="1662117">
                  <a:extLst>
                    <a:ext uri="{9D8B030D-6E8A-4147-A177-3AD203B41FA5}">
                      <a16:colId xmlns:a16="http://schemas.microsoft.com/office/drawing/2014/main" val="2910117891"/>
                    </a:ext>
                  </a:extLst>
                </a:gridCol>
                <a:gridCol w="1902686">
                  <a:extLst>
                    <a:ext uri="{9D8B030D-6E8A-4147-A177-3AD203B41FA5}">
                      <a16:colId xmlns:a16="http://schemas.microsoft.com/office/drawing/2014/main" val="3366825407"/>
                    </a:ext>
                  </a:extLst>
                </a:gridCol>
                <a:gridCol w="2318213">
                  <a:extLst>
                    <a:ext uri="{9D8B030D-6E8A-4147-A177-3AD203B41FA5}">
                      <a16:colId xmlns:a16="http://schemas.microsoft.com/office/drawing/2014/main" val="1285420544"/>
                    </a:ext>
                  </a:extLst>
                </a:gridCol>
              </a:tblGrid>
              <a:tr h="166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No. of Bedroom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No. of Bathroom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Max. no. of Guest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Occupancy rate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Daily Rate ($)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Projected Revenue ($)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5838215"/>
                  </a:ext>
                </a:extLst>
              </a:tr>
              <a:tr h="89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59%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43600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318688"/>
                  </a:ext>
                </a:extLst>
              </a:tr>
              <a:tr h="89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137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27300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65399"/>
                  </a:ext>
                </a:extLst>
              </a:tr>
              <a:tr h="89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75%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122700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003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F0A8-03C6-B06A-CE8A-931C69F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its competitor VRBO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A4447D-78D2-7635-5507-E3B92B83C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83702"/>
              </p:ext>
            </p:extLst>
          </p:nvPr>
        </p:nvGraphicFramePr>
        <p:xfrm>
          <a:off x="364992" y="1798064"/>
          <a:ext cx="11491472" cy="4525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5205">
                  <a:extLst>
                    <a:ext uri="{9D8B030D-6E8A-4147-A177-3AD203B41FA5}">
                      <a16:colId xmlns:a16="http://schemas.microsoft.com/office/drawing/2014/main" val="1050379830"/>
                    </a:ext>
                  </a:extLst>
                </a:gridCol>
                <a:gridCol w="1701622">
                  <a:extLst>
                    <a:ext uri="{9D8B030D-6E8A-4147-A177-3AD203B41FA5}">
                      <a16:colId xmlns:a16="http://schemas.microsoft.com/office/drawing/2014/main" val="2076823861"/>
                    </a:ext>
                  </a:extLst>
                </a:gridCol>
                <a:gridCol w="1790017">
                  <a:extLst>
                    <a:ext uri="{9D8B030D-6E8A-4147-A177-3AD203B41FA5}">
                      <a16:colId xmlns:a16="http://schemas.microsoft.com/office/drawing/2014/main" val="4041951232"/>
                    </a:ext>
                  </a:extLst>
                </a:gridCol>
                <a:gridCol w="1679523">
                  <a:extLst>
                    <a:ext uri="{9D8B030D-6E8A-4147-A177-3AD203B41FA5}">
                      <a16:colId xmlns:a16="http://schemas.microsoft.com/office/drawing/2014/main" val="1587850669"/>
                    </a:ext>
                  </a:extLst>
                </a:gridCol>
                <a:gridCol w="1922612">
                  <a:extLst>
                    <a:ext uri="{9D8B030D-6E8A-4147-A177-3AD203B41FA5}">
                      <a16:colId xmlns:a16="http://schemas.microsoft.com/office/drawing/2014/main" val="36270545"/>
                    </a:ext>
                  </a:extLst>
                </a:gridCol>
                <a:gridCol w="2342493">
                  <a:extLst>
                    <a:ext uri="{9D8B030D-6E8A-4147-A177-3AD203B41FA5}">
                      <a16:colId xmlns:a16="http://schemas.microsoft.com/office/drawing/2014/main" val="450248824"/>
                    </a:ext>
                  </a:extLst>
                </a:gridCol>
              </a:tblGrid>
              <a:tr h="1729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No. of Bedroom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No. of Bathroom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Max. no. of Guest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Occupancy rate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Average Daily Rate in $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Projected Revenue in $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5640324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82%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536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160900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664438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47%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112100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2158509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69%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763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9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82F09-365C-2402-FD72-3DF619FC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Downtwon Atlanta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BA483-8B22-E877-DCCC-8A473138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18" y="467208"/>
            <a:ext cx="45759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2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A366-1BF1-957B-2D7A-0C185996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8255"/>
            <a:ext cx="10515600" cy="1325563"/>
          </a:xfrm>
        </p:spPr>
        <p:txBody>
          <a:bodyPr/>
          <a:lstStyle/>
          <a:p>
            <a:r>
              <a:rPr lang="en-US" dirty="0"/>
              <a:t>Rules and Regulations for Atlanta 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3B75-CAEE-1A06-CB1B-E545943F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7" y="1229445"/>
            <a:ext cx="10731393" cy="494751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Residency Requirement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To operate a short-term rental in Atlanta, the owner must be a resident of the city. This means that non-residents cannot legally operate short-term rentals in Atlanta.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Property Ownership Cap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Each resident is limited to owning and operating a maximum of two short-term rental properties. Of these, one must be the owner’s primary residence.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Licensing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Owners must obtain an annual short-term rental license for each property they operate. The license fee is $150 per year.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Taxes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In addition to the license fee, owners are required to pay an 8% tax on rental income. This is in line with the city's efforts to regulate and benefit from the short-term rental market.</a:t>
            </a:r>
          </a:p>
        </p:txBody>
      </p:sp>
    </p:spTree>
    <p:extLst>
      <p:ext uri="{BB962C8B-B14F-4D97-AF65-F5344CB8AC3E}">
        <p14:creationId xmlns:p14="http://schemas.microsoft.com/office/powerpoint/2010/main" val="73664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743A-B255-E1F6-0BC1-231CE94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Which time of the Year are they sold out and since when</a:t>
            </a:r>
          </a:p>
        </p:txBody>
      </p:sp>
      <p:pic>
        <p:nvPicPr>
          <p:cNvPr id="8" name="Picture 7" descr="A ferris wheel in a city&#10;&#10;Description automatically generated">
            <a:extLst>
              <a:ext uri="{FF2B5EF4-FFF2-40B4-BE49-F238E27FC236}">
                <a16:creationId xmlns:a16="http://schemas.microsoft.com/office/drawing/2014/main" id="{081A0D7C-5FFA-C7DB-CF72-8721ADA0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152" b="10534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group of people carrying a christmas float&#10;&#10;Description automatically generated">
            <a:extLst>
              <a:ext uri="{FF2B5EF4-FFF2-40B4-BE49-F238E27FC236}">
                <a16:creationId xmlns:a16="http://schemas.microsoft.com/office/drawing/2014/main" id="{344CAD05-3FB9-7452-C5B1-C77568BFF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357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D460-0B7D-F5D6-9ACC-021B9F9C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300" y="3534655"/>
            <a:ext cx="5919976" cy="31098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July 10</a:t>
            </a:r>
            <a:r>
              <a:rPr lang="en-US" sz="2000" b="1" baseline="30000" dirty="0"/>
              <a:t>th</a:t>
            </a:r>
            <a:r>
              <a:rPr lang="en-US" sz="2000" b="1" dirty="0"/>
              <a:t> -16</a:t>
            </a:r>
            <a:r>
              <a:rPr lang="en-US" sz="2000" b="1" baseline="30000" dirty="0"/>
              <a:t>th</a:t>
            </a:r>
          </a:p>
          <a:p>
            <a:r>
              <a:rPr lang="en-US" sz="2000" b="1" dirty="0"/>
              <a:t>Christmas in July brawl </a:t>
            </a:r>
          </a:p>
          <a:p>
            <a:r>
              <a:rPr lang="en-US" sz="2000" b="1" dirty="0" err="1"/>
              <a:t>Peachstate</a:t>
            </a:r>
            <a:r>
              <a:rPr lang="en-US" sz="2000" b="1" dirty="0"/>
              <a:t> block party</a:t>
            </a:r>
          </a:p>
          <a:p>
            <a:pPr marL="0" indent="0">
              <a:buNone/>
            </a:pPr>
            <a:r>
              <a:rPr lang="en-US" sz="2000" b="1" dirty="0"/>
              <a:t>August 29</a:t>
            </a:r>
            <a:r>
              <a:rPr lang="en-US" sz="2000" b="1" baseline="30000" dirty="0"/>
              <a:t>th</a:t>
            </a:r>
            <a:r>
              <a:rPr lang="en-US" sz="2000" b="1" dirty="0"/>
              <a:t>  – Sep 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Labor day weekend</a:t>
            </a:r>
          </a:p>
          <a:p>
            <a:r>
              <a:rPr lang="en-US" sz="2000" b="1" dirty="0"/>
              <a:t>Black Pride Parade weekend</a:t>
            </a:r>
          </a:p>
          <a:p>
            <a:r>
              <a:rPr lang="en-US" sz="2000" b="1" dirty="0"/>
              <a:t>Peachtree festival		</a:t>
            </a:r>
          </a:p>
          <a:p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D8E8D-561D-4FC9-9023-93A7306C2335}"/>
              </a:ext>
            </a:extLst>
          </p:cNvPr>
          <p:cNvSpPr txBox="1"/>
          <p:nvPr/>
        </p:nvSpPr>
        <p:spPr>
          <a:xfrm>
            <a:off x="1976608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flickr.com/photos/19661199@N00/370784962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5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black background with white text&#10;&#10;Description automatically generated">
            <a:extLst>
              <a:ext uri="{FF2B5EF4-FFF2-40B4-BE49-F238E27FC236}">
                <a16:creationId xmlns:a16="http://schemas.microsoft.com/office/drawing/2014/main" id="{557127C2-C96C-72C7-B6FA-A0D183F6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60" r="63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2F289-EBEE-25DB-6656-4D767282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Companies in Atlanta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E31B-2693-5483-DC39-5C7BC5D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dirty="0"/>
              <a:t>Coca-Cola</a:t>
            </a:r>
          </a:p>
          <a:p>
            <a:r>
              <a:rPr lang="en-US" sz="2000" b="1" dirty="0"/>
              <a:t>UPS</a:t>
            </a:r>
          </a:p>
          <a:p>
            <a:r>
              <a:rPr lang="en-US" sz="2000" b="1" dirty="0"/>
              <a:t>Home Depot</a:t>
            </a:r>
          </a:p>
          <a:p>
            <a:r>
              <a:rPr lang="en-US" sz="2000" b="1" dirty="0"/>
              <a:t>Delta Air Lines</a:t>
            </a:r>
          </a:p>
          <a:p>
            <a:r>
              <a:rPr lang="en-US" sz="2000" b="1" dirty="0"/>
              <a:t>Georgia Pacific</a:t>
            </a:r>
          </a:p>
          <a:p>
            <a:r>
              <a:rPr lang="en-US" sz="2000" b="1" dirty="0"/>
              <a:t>Spanx Activewear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AC6C3-B87D-E76D-C977-0A517E93E95C}"/>
              </a:ext>
            </a:extLst>
          </p:cNvPr>
          <p:cNvSpPr txBox="1"/>
          <p:nvPr/>
        </p:nvSpPr>
        <p:spPr>
          <a:xfrm>
            <a:off x="9737480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reepngimg.com/png/10843-coca-cola-png-i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8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FD4-343E-10E0-B196-77BA35E1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40BD-DD51-9DD6-FADA-8A14F4D5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given dataset, and historical data, to identify trends in occupancy rates, ADR, and overall market performance.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 benchmarking of key metrics against competitors in the area.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Plot time series data for occupancy rates and ADR, and Use moving averages and trend lines to highlight long-term trends.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insights into market trends, guest preferences, and the competitive landscape in Downtown Atlanta and other profitable markets across the US.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Apply seasonal decomposition on historical occupancy and ADR data to separate trend, seasonality, and residual components. </a:t>
            </a:r>
          </a:p>
        </p:txBody>
      </p:sp>
    </p:spTree>
    <p:extLst>
      <p:ext uri="{BB962C8B-B14F-4D97-AF65-F5344CB8AC3E}">
        <p14:creationId xmlns:p14="http://schemas.microsoft.com/office/powerpoint/2010/main" val="114957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house and a heart&#10;&#10;Description automatically generated">
            <a:extLst>
              <a:ext uri="{FF2B5EF4-FFF2-40B4-BE49-F238E27FC236}">
                <a16:creationId xmlns:a16="http://schemas.microsoft.com/office/drawing/2014/main" id="{1314D171-44F1-E45A-8553-4FCE7616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906" b="19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4FC95-D1E9-0EB0-E456-AEE7D649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6AC7-39AA-362A-99BA-7C5DABB9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Provide a comprehensive analysis of the Airbnb market in Downtown Atlanta and the competitive landscape at 300 Peachtree, Atlanta.</a:t>
            </a:r>
          </a:p>
          <a:p>
            <a:r>
              <a:rPr lang="en-US" dirty="0">
                <a:solidFill>
                  <a:srgbClr val="FFFFFF"/>
                </a:solidFill>
              </a:rPr>
              <a:t>Conduct qualitative market research and comparative analysis of successful </a:t>
            </a:r>
            <a:r>
              <a:rPr lang="en-US" dirty="0" err="1">
                <a:solidFill>
                  <a:srgbClr val="FFFFFF"/>
                </a:solidFill>
              </a:rPr>
              <a:t>Airbnbs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Key findings highlight successful strategies of top-performing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Airbnbs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, trends in occupancy rates, average daily rates (ADR), and the impact of seasonality.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Recommendations include optimizing pricing strategies based on seasonal trends, implementing best practices from successful competitors, and identifying profitable markets for future investment.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0E5B8D-9BF7-CA25-7A51-EC902B0B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8375B-2CC0-4713-F513-ADA20E7D6F00}"/>
              </a:ext>
            </a:extLst>
          </p:cNvPr>
          <p:cNvSpPr txBox="1"/>
          <p:nvPr/>
        </p:nvSpPr>
        <p:spPr>
          <a:xfrm>
            <a:off x="9581991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ronline.org/2020/12/31/airbnbs-as-and-b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9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09D-1AC8-200A-5D65-C6FAB254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E36F-2925-EA6D-76B2-7A90DF46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552815"/>
            <a:ext cx="10820400" cy="50400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What does the Airbnb market look like in Downtown Atlanta?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Qualitative Market research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How many Airbnb competitors at 300 Peachtree, Atlanta?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Airbnb competition and pricing strategy at 300 Peachtree, Atlanta?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What are the Airbnb performances 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What are the key strategies of the most successful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Airbnbs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(compared with other competitors) in this particular area?</a:t>
            </a:r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Deep dive on a few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Airbnbs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that you believe are most successful or insightful.</a:t>
            </a:r>
          </a:p>
        </p:txBody>
      </p:sp>
    </p:spTree>
    <p:extLst>
      <p:ext uri="{BB962C8B-B14F-4D97-AF65-F5344CB8AC3E}">
        <p14:creationId xmlns:p14="http://schemas.microsoft.com/office/powerpoint/2010/main" val="6247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ll office building looking up">
            <a:extLst>
              <a:ext uri="{FF2B5EF4-FFF2-40B4-BE49-F238E27FC236}">
                <a16:creationId xmlns:a16="http://schemas.microsoft.com/office/drawing/2014/main" id="{A4CFA099-B9F6-3155-58A6-50CC7332E7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05" r="21930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46C4-4205-9241-9D09-8FFC99F0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300 Peachtree St, Atlanta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C63F-7C15-A73F-117B-6EE25AB0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Peachtree Towers Condominiums was the tallest residential building in Atlanta at the time, standing 23 stories tall and reaching a height of 240 feet. 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building consists of 330 residential condominiums, including studio, one, and two-bedroom units.</a:t>
            </a:r>
          </a:p>
        </p:txBody>
      </p:sp>
    </p:spTree>
    <p:extLst>
      <p:ext uri="{BB962C8B-B14F-4D97-AF65-F5344CB8AC3E}">
        <p14:creationId xmlns:p14="http://schemas.microsoft.com/office/powerpoint/2010/main" val="14886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9B4E-F657-9B25-4C21-1CA08E7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Atlanta Look like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60E189-579F-0E0B-8C53-9CB47287C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61036"/>
              </p:ext>
            </p:extLst>
          </p:nvPr>
        </p:nvGraphicFramePr>
        <p:xfrm>
          <a:off x="268941" y="1690688"/>
          <a:ext cx="11526051" cy="4932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5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3E2D-1B90-8226-510A-9A5FC52A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Deeper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EA3BA-F44E-F17F-5CC6-8AED382F1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91271"/>
              </p:ext>
            </p:extLst>
          </p:nvPr>
        </p:nvGraphicFramePr>
        <p:xfrm>
          <a:off x="268941" y="1825625"/>
          <a:ext cx="11595207" cy="485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68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E12A-3019-291F-7952-37A18E5B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Deeper to the Actual Problem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77F459-9513-8074-E01A-3910CF82E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306906"/>
              </p:ext>
            </p:extLst>
          </p:nvPr>
        </p:nvGraphicFramePr>
        <p:xfrm>
          <a:off x="963612" y="1690687"/>
          <a:ext cx="10390188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338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802E-0CA3-02B5-8F0E-E427392E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Common type of Rental Stays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EB48B4-04A4-7E55-F752-3514EF1E2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909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754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9B3-D171-CADC-F4C3-0C508F35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Airbnb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E4A97EF-774A-8EBB-CAB6-4F63E26E84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0166862"/>
                  </p:ext>
                </p:extLst>
              </p:nvPr>
            </p:nvGraphicFramePr>
            <p:xfrm>
              <a:off x="838201" y="1897956"/>
              <a:ext cx="10326700" cy="45258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E4A97EF-774A-8EBB-CAB6-4F63E26E84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1897956"/>
                <a:ext cx="10326700" cy="452589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4408DA-C0DF-B6AB-AFA5-22718BC3AB8E}"/>
              </a:ext>
            </a:extLst>
          </p:cNvPr>
          <p:cNvSpPr txBox="1"/>
          <p:nvPr/>
        </p:nvSpPr>
        <p:spPr>
          <a:xfrm>
            <a:off x="6423852" y="23820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97505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726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Courier New</vt:lpstr>
      <vt:lpstr>Söhne</vt:lpstr>
      <vt:lpstr>Times New Roman</vt:lpstr>
      <vt:lpstr>Office Theme</vt:lpstr>
      <vt:lpstr>Group 3</vt:lpstr>
      <vt:lpstr>Executive Summary</vt:lpstr>
      <vt:lpstr>Business Problem</vt:lpstr>
      <vt:lpstr>300 Peachtree St, Atlanta</vt:lpstr>
      <vt:lpstr>How does Atlanta Look like</vt:lpstr>
      <vt:lpstr>Let’s go Deeper</vt:lpstr>
      <vt:lpstr>More Deeper to the Actual Problem</vt:lpstr>
      <vt:lpstr>Common type of Rental Stays</vt:lpstr>
      <vt:lpstr>Understanding Airbnb</vt:lpstr>
      <vt:lpstr>For how long do people stay</vt:lpstr>
      <vt:lpstr>How are the properties Given</vt:lpstr>
      <vt:lpstr>How did it work for Airbnb</vt:lpstr>
      <vt:lpstr>What about its competitor VRBO</vt:lpstr>
      <vt:lpstr>Downtwon Atlanta</vt:lpstr>
      <vt:lpstr>Rules and Regulations for Atlanta Airbnb</vt:lpstr>
      <vt:lpstr>Which time of the Year are they sold out and since when</vt:lpstr>
      <vt:lpstr>Companies in Atlanta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Shivangi Sharma</dc:creator>
  <cp:lastModifiedBy>Shivangi Sharma</cp:lastModifiedBy>
  <cp:revision>4</cp:revision>
  <dcterms:created xsi:type="dcterms:W3CDTF">2024-05-20T21:12:01Z</dcterms:created>
  <dcterms:modified xsi:type="dcterms:W3CDTF">2024-05-21T01:32:51Z</dcterms:modified>
</cp:coreProperties>
</file>