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330" r:id="rId2"/>
    <p:sldId id="347" r:id="rId3"/>
    <p:sldId id="348" r:id="rId4"/>
    <p:sldId id="337" r:id="rId5"/>
    <p:sldId id="338" r:id="rId6"/>
    <p:sldId id="349" r:id="rId7"/>
    <p:sldId id="350" r:id="rId8"/>
    <p:sldId id="351" r:id="rId9"/>
    <p:sldId id="352" r:id="rId10"/>
    <p:sldId id="353" r:id="rId11"/>
    <p:sldId id="354" r:id="rId12"/>
    <p:sldId id="355" r:id="rId13"/>
    <p:sldId id="358" r:id="rId14"/>
    <p:sldId id="359" r:id="rId15"/>
    <p:sldId id="361" r:id="rId16"/>
    <p:sldId id="362" r:id="rId17"/>
    <p:sldId id="360" r:id="rId18"/>
    <p:sldId id="364" r:id="rId19"/>
    <p:sldId id="363"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 id="379" r:id="rId34"/>
    <p:sldId id="266" r:id="rId35"/>
  </p:sldIdLst>
  <p:sldSz cx="12192000" cy="6858000"/>
  <p:notesSz cx="6858000" cy="9144000"/>
  <p:embeddedFontLst>
    <p:embeddedFont>
      <p:font typeface="Lato" panose="020F0502020204030203"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
      <p:font typeface="Calibri" panose="020F0502020204030204" pitchFamily="34" charset="0"/>
      <p:regular r:id="rId44"/>
      <p:bold r:id="rId45"/>
      <p:italic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A700"/>
    <a:srgbClr val="1042BD"/>
    <a:srgbClr val="81BA41"/>
    <a:srgbClr val="22B4E9"/>
    <a:srgbClr val="00B4B1"/>
    <a:srgbClr val="80298F"/>
    <a:srgbClr val="F5821F"/>
    <a:srgbClr val="7FD4EC"/>
    <a:srgbClr val="BFDBA0"/>
    <a:srgbClr val="DEB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 name="Rectangle 29"/>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0" y="2796192"/>
            <a:ext cx="4657726" cy="1146274"/>
          </a:xfrm>
        </p:spPr>
        <p:txBody>
          <a:bodyPr anchor="ctr">
            <a:normAutofit/>
          </a:bodyPr>
          <a:lstStyle>
            <a:lvl1pPr algn="r">
              <a:defRPr sz="4000" baseline="0"/>
            </a:lvl1pPr>
          </a:lstStyle>
          <a:p>
            <a:r>
              <a:rPr lang="en-US" smtClean="0"/>
              <a:t>Edit Master title style</a:t>
            </a:r>
            <a:endParaRPr lang="en-US"/>
          </a:p>
        </p:txBody>
      </p:sp>
      <p:sp>
        <p:nvSpPr>
          <p:cNvPr id="3" name="Subtitle 2"/>
          <p:cNvSpPr>
            <a:spLocks noGrp="1"/>
          </p:cNvSpPr>
          <p:nvPr>
            <p:ph type="subTitle" idx="1" hasCustomPrompt="1"/>
          </p:nvPr>
        </p:nvSpPr>
        <p:spPr>
          <a:xfrm>
            <a:off x="6858001" y="4065015"/>
            <a:ext cx="4657726" cy="396842"/>
          </a:xfrm>
        </p:spPr>
        <p:txBody>
          <a:bodyPr anchor="ctr"/>
          <a:lstStyle>
            <a:lvl1pPr marL="0" indent="0" algn="r">
              <a:buNone/>
              <a:defRPr sz="2400" b="1">
                <a:solidFill>
                  <a:srgbClr val="80298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Edit Master subtitle style</a:t>
            </a:r>
            <a:endParaRPr lang="en-US"/>
          </a:p>
        </p:txBody>
      </p:sp>
      <p:pic>
        <p:nvPicPr>
          <p:cNvPr id="14" name="Picture 13"/>
          <p:cNvPicPr>
            <a:picLocks noChangeAspect="1"/>
          </p:cNvPicPr>
          <p:nvPr userDrawn="1"/>
        </p:nvPicPr>
        <p:blipFill>
          <a:blip r:embed="rId2"/>
          <a:stretch>
            <a:fillRect/>
          </a:stretch>
        </p:blipFill>
        <p:spPr>
          <a:xfrm>
            <a:off x="11310751" y="6310014"/>
            <a:ext cx="774238" cy="428644"/>
          </a:xfrm>
          <a:prstGeom prst="rect">
            <a:avLst/>
          </a:prstGeom>
        </p:spPr>
      </p:pic>
      <p:pic>
        <p:nvPicPr>
          <p:cNvPr id="31" name="Picture 30"/>
          <p:cNvPicPr>
            <a:picLocks noChangeAspect="1"/>
          </p:cNvPicPr>
          <p:nvPr userDrawn="1"/>
        </p:nvPicPr>
        <p:blipFill>
          <a:blip r:embed="rId3"/>
          <a:stretch>
            <a:fillRect/>
          </a:stretch>
        </p:blipFill>
        <p:spPr>
          <a:xfrm>
            <a:off x="275010" y="272681"/>
            <a:ext cx="1561954" cy="788833"/>
          </a:xfrm>
          <a:prstGeom prst="rect">
            <a:avLst/>
          </a:prstGeom>
        </p:spPr>
      </p:pic>
      <p:sp>
        <p:nvSpPr>
          <p:cNvPr id="4" name="Rectangle 3"/>
          <p:cNvSpPr/>
          <p:nvPr userDrawn="1"/>
        </p:nvSpPr>
        <p:spPr>
          <a:xfrm>
            <a:off x="1543239" y="6453069"/>
            <a:ext cx="9549634" cy="194378"/>
          </a:xfrm>
          <a:prstGeom prst="rect">
            <a:avLst/>
          </a:prstGeom>
          <a:gradFill>
            <a:gsLst>
              <a:gs pos="0">
                <a:srgbClr val="81BA41"/>
              </a:gs>
              <a:gs pos="100000">
                <a:srgbClr val="22B4E9"/>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0" y="6410462"/>
            <a:ext cx="1543238" cy="246221"/>
          </a:xfrm>
          <a:prstGeom prst="rect">
            <a:avLst/>
          </a:prstGeom>
          <a:noFill/>
        </p:spPr>
        <p:txBody>
          <a:bodyPr wrap="square" rtlCol="0">
            <a:spAutoFit/>
          </a:bodyPr>
          <a:lstStyle/>
          <a:p>
            <a:pPr algn="ctr"/>
            <a:r>
              <a:rPr lang="en-US" sz="1000" b="0" dirty="0" smtClean="0">
                <a:solidFill>
                  <a:schemeClr val="tx1"/>
                </a:solidFill>
              </a:rPr>
              <a:t>www.DDIsmart.com</a:t>
            </a:r>
            <a:endParaRPr lang="en-US" sz="1000" b="0" dirty="0">
              <a:solidFill>
                <a:schemeClr val="tx1"/>
              </a:solidFill>
            </a:endParaRPr>
          </a:p>
        </p:txBody>
      </p:sp>
    </p:spTree>
    <p:extLst>
      <p:ext uri="{BB962C8B-B14F-4D97-AF65-F5344CB8AC3E}">
        <p14:creationId xmlns:p14="http://schemas.microsoft.com/office/powerpoint/2010/main" val="377618431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3" name="Rectangle 12"/>
          <p:cNvSpPr/>
          <p:nvPr userDrawn="1"/>
        </p:nvSpPr>
        <p:spPr>
          <a:xfrm>
            <a:off x="0" y="-1"/>
            <a:ext cx="12192000" cy="6074229"/>
          </a:xfrm>
          <a:prstGeom prst="rect">
            <a:avLst/>
          </a:prstGeom>
          <a:solidFill>
            <a:srgbClr val="22B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9"/>
          <p:cNvSpPr>
            <a:spLocks/>
          </p:cNvSpPr>
          <p:nvPr userDrawn="1"/>
        </p:nvSpPr>
        <p:spPr bwMode="auto">
          <a:xfrm>
            <a:off x="5638800" y="0"/>
            <a:ext cx="914400" cy="1119188"/>
          </a:xfrm>
          <a:custGeom>
            <a:avLst/>
            <a:gdLst>
              <a:gd name="T0" fmla="*/ 0 w 307"/>
              <a:gd name="T1" fmla="*/ 0 h 376"/>
              <a:gd name="T2" fmla="*/ 0 w 307"/>
              <a:gd name="T3" fmla="*/ 224 h 376"/>
              <a:gd name="T4" fmla="*/ 0 w 307"/>
              <a:gd name="T5" fmla="*/ 224 h 376"/>
              <a:gd name="T6" fmla="*/ 153 w 307"/>
              <a:gd name="T7" fmla="*/ 376 h 376"/>
              <a:gd name="T8" fmla="*/ 307 w 307"/>
              <a:gd name="T9" fmla="*/ 224 h 376"/>
              <a:gd name="T10" fmla="*/ 307 w 307"/>
              <a:gd name="T11" fmla="*/ 224 h 376"/>
              <a:gd name="T12" fmla="*/ 307 w 307"/>
              <a:gd name="T13" fmla="*/ 0 h 376"/>
              <a:gd name="T14" fmla="*/ 0 w 307"/>
              <a:gd name="T15" fmla="*/ 0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7" h="376">
                <a:moveTo>
                  <a:pt x="0" y="0"/>
                </a:moveTo>
                <a:cubicBezTo>
                  <a:pt x="0" y="224"/>
                  <a:pt x="0" y="224"/>
                  <a:pt x="0" y="224"/>
                </a:cubicBezTo>
                <a:cubicBezTo>
                  <a:pt x="0" y="224"/>
                  <a:pt x="0" y="224"/>
                  <a:pt x="0" y="224"/>
                </a:cubicBezTo>
                <a:cubicBezTo>
                  <a:pt x="0" y="308"/>
                  <a:pt x="69" y="376"/>
                  <a:pt x="153" y="376"/>
                </a:cubicBezTo>
                <a:cubicBezTo>
                  <a:pt x="238" y="376"/>
                  <a:pt x="306" y="308"/>
                  <a:pt x="307" y="224"/>
                </a:cubicBezTo>
                <a:cubicBezTo>
                  <a:pt x="307" y="224"/>
                  <a:pt x="307" y="224"/>
                  <a:pt x="307" y="224"/>
                </a:cubicBezTo>
                <a:cubicBezTo>
                  <a:pt x="307" y="0"/>
                  <a:pt x="307" y="0"/>
                  <a:pt x="307" y="0"/>
                </a:cubicBez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554879" y="2973908"/>
            <a:ext cx="9082243" cy="605693"/>
          </a:xfrm>
        </p:spPr>
        <p:txBody>
          <a:bodyPr anchor="t">
            <a:normAutofit/>
          </a:bodyPr>
          <a:lstStyle>
            <a:lvl1pPr algn="ctr">
              <a:defRPr sz="4000" b="1">
                <a:solidFill>
                  <a:schemeClr val="bg1"/>
                </a:solidFill>
                <a:latin typeface="+mn-lt"/>
              </a:defRPr>
            </a:lvl1pPr>
          </a:lstStyle>
          <a:p>
            <a:r>
              <a:rPr lang="en-US" dirty="0" smtClean="0"/>
              <a:t>Click to edit Master title style</a:t>
            </a:r>
            <a:endParaRPr lang="en-US" dirty="0"/>
          </a:p>
        </p:txBody>
      </p:sp>
      <p:sp>
        <p:nvSpPr>
          <p:cNvPr id="38" name="Rectangle 37"/>
          <p:cNvSpPr/>
          <p:nvPr userDrawn="1"/>
        </p:nvSpPr>
        <p:spPr>
          <a:xfrm>
            <a:off x="1543239" y="6446512"/>
            <a:ext cx="9549634" cy="194378"/>
          </a:xfrm>
          <a:prstGeom prst="rect">
            <a:avLst/>
          </a:prstGeom>
          <a:solidFill>
            <a:srgbClr val="81B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42" name="TextBox 41"/>
          <p:cNvSpPr txBox="1"/>
          <p:nvPr userDrawn="1"/>
        </p:nvSpPr>
        <p:spPr>
          <a:xfrm>
            <a:off x="0" y="6410462"/>
            <a:ext cx="1543238" cy="246221"/>
          </a:xfrm>
          <a:prstGeom prst="rect">
            <a:avLst/>
          </a:prstGeom>
          <a:noFill/>
        </p:spPr>
        <p:txBody>
          <a:bodyPr wrap="square" rtlCol="0">
            <a:spAutoFit/>
          </a:bodyPr>
          <a:lstStyle/>
          <a:p>
            <a:pPr algn="ctr"/>
            <a:r>
              <a:rPr lang="en-US" sz="1000" b="0" dirty="0" smtClean="0">
                <a:solidFill>
                  <a:schemeClr val="tx1"/>
                </a:solidFill>
              </a:rPr>
              <a:t>www.DDIsmart.com</a:t>
            </a:r>
            <a:endParaRPr lang="en-US" sz="1000" b="0" dirty="0">
              <a:solidFill>
                <a:schemeClr val="tx1"/>
              </a:solidFill>
            </a:endParaRPr>
          </a:p>
        </p:txBody>
      </p:sp>
      <p:sp>
        <p:nvSpPr>
          <p:cNvPr id="43" name="Oval 42"/>
          <p:cNvSpPr/>
          <p:nvPr userDrawn="1"/>
        </p:nvSpPr>
        <p:spPr>
          <a:xfrm>
            <a:off x="5931902" y="6379603"/>
            <a:ext cx="328196" cy="328196"/>
          </a:xfrm>
          <a:prstGeom prst="ellipse">
            <a:avLst/>
          </a:prstGeom>
          <a:solidFill>
            <a:srgbClr val="22B4E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fld id="{1CBDC030-80C4-4BFA-8D8A-3CD76F006116}" type="slidenum">
              <a:rPr lang="en-US" sz="1000" smtClean="0"/>
              <a:t>‹#›</a:t>
            </a:fld>
            <a:endParaRPr lang="en-US" sz="1000" dirty="0"/>
          </a:p>
        </p:txBody>
      </p:sp>
      <p:sp>
        <p:nvSpPr>
          <p:cNvPr id="21" name="Freeform 5"/>
          <p:cNvSpPr>
            <a:spLocks noEditPoints="1"/>
          </p:cNvSpPr>
          <p:nvPr userDrawn="1"/>
        </p:nvSpPr>
        <p:spPr bwMode="auto">
          <a:xfrm>
            <a:off x="5905500" y="206375"/>
            <a:ext cx="381000" cy="508000"/>
          </a:xfrm>
          <a:custGeom>
            <a:avLst/>
            <a:gdLst>
              <a:gd name="T0" fmla="*/ 1083 w 2526"/>
              <a:gd name="T1" fmla="*/ 1294 h 3368"/>
              <a:gd name="T2" fmla="*/ 601 w 2526"/>
              <a:gd name="T3" fmla="*/ 1504 h 3368"/>
              <a:gd name="T4" fmla="*/ 452 w 2526"/>
              <a:gd name="T5" fmla="*/ 1653 h 3368"/>
              <a:gd name="T6" fmla="*/ 737 w 2526"/>
              <a:gd name="T7" fmla="*/ 1894 h 3368"/>
              <a:gd name="T8" fmla="*/ 1232 w 2526"/>
              <a:gd name="T9" fmla="*/ 1443 h 3368"/>
              <a:gd name="T10" fmla="*/ 1232 w 2526"/>
              <a:gd name="T11" fmla="*/ 2136 h 3368"/>
              <a:gd name="T12" fmla="*/ 737 w 2526"/>
              <a:gd name="T13" fmla="*/ 2482 h 3368"/>
              <a:gd name="T14" fmla="*/ 452 w 2526"/>
              <a:gd name="T15" fmla="*/ 2346 h 3368"/>
              <a:gd name="T16" fmla="*/ 663 w 2526"/>
              <a:gd name="T17" fmla="*/ 2706 h 3368"/>
              <a:gd name="T18" fmla="*/ 811 w 2526"/>
              <a:gd name="T19" fmla="*/ 2706 h 3368"/>
              <a:gd name="T20" fmla="*/ 1232 w 2526"/>
              <a:gd name="T21" fmla="*/ 2136 h 3368"/>
              <a:gd name="T22" fmla="*/ 1579 w 2526"/>
              <a:gd name="T23" fmla="*/ 1474 h 3368"/>
              <a:gd name="T24" fmla="*/ 1579 w 2526"/>
              <a:gd name="T25" fmla="*/ 1684 h 3368"/>
              <a:gd name="T26" fmla="*/ 2105 w 2526"/>
              <a:gd name="T27" fmla="*/ 1579 h 3368"/>
              <a:gd name="T28" fmla="*/ 2000 w 2526"/>
              <a:gd name="T29" fmla="*/ 2315 h 3368"/>
              <a:gd name="T30" fmla="*/ 1473 w 2526"/>
              <a:gd name="T31" fmla="*/ 2421 h 3368"/>
              <a:gd name="T32" fmla="*/ 2000 w 2526"/>
              <a:gd name="T33" fmla="*/ 2526 h 3368"/>
              <a:gd name="T34" fmla="*/ 2000 w 2526"/>
              <a:gd name="T35" fmla="*/ 2315 h 3368"/>
              <a:gd name="T36" fmla="*/ 1894 w 2526"/>
              <a:gd name="T37" fmla="*/ 421 h 3368"/>
              <a:gd name="T38" fmla="*/ 1789 w 2526"/>
              <a:gd name="T39" fmla="*/ 211 h 3368"/>
              <a:gd name="T40" fmla="*/ 1263 w 2526"/>
              <a:gd name="T41" fmla="*/ 0 h 3368"/>
              <a:gd name="T42" fmla="*/ 737 w 2526"/>
              <a:gd name="T43" fmla="*/ 211 h 3368"/>
              <a:gd name="T44" fmla="*/ 632 w 2526"/>
              <a:gd name="T45" fmla="*/ 421 h 3368"/>
              <a:gd name="T46" fmla="*/ 0 w 2526"/>
              <a:gd name="T47" fmla="*/ 632 h 3368"/>
              <a:gd name="T48" fmla="*/ 211 w 2526"/>
              <a:gd name="T49" fmla="*/ 3368 h 3368"/>
              <a:gd name="T50" fmla="*/ 2526 w 2526"/>
              <a:gd name="T51" fmla="*/ 3157 h 3368"/>
              <a:gd name="T52" fmla="*/ 2315 w 2526"/>
              <a:gd name="T53" fmla="*/ 421 h 3368"/>
              <a:gd name="T54" fmla="*/ 1053 w 2526"/>
              <a:gd name="T55" fmla="*/ 421 h 3368"/>
              <a:gd name="T56" fmla="*/ 1263 w 2526"/>
              <a:gd name="T57" fmla="*/ 211 h 3368"/>
              <a:gd name="T58" fmla="*/ 1473 w 2526"/>
              <a:gd name="T59" fmla="*/ 421 h 3368"/>
              <a:gd name="T60" fmla="*/ 1684 w 2526"/>
              <a:gd name="T61" fmla="*/ 632 h 3368"/>
              <a:gd name="T62" fmla="*/ 842 w 2526"/>
              <a:gd name="T63" fmla="*/ 421 h 3368"/>
              <a:gd name="T64" fmla="*/ 211 w 2526"/>
              <a:gd name="T65" fmla="*/ 3157 h 3368"/>
              <a:gd name="T66" fmla="*/ 632 w 2526"/>
              <a:gd name="T67" fmla="*/ 632 h 3368"/>
              <a:gd name="T68" fmla="*/ 737 w 2526"/>
              <a:gd name="T69" fmla="*/ 842 h 3368"/>
              <a:gd name="T70" fmla="*/ 1894 w 2526"/>
              <a:gd name="T71" fmla="*/ 737 h 3368"/>
              <a:gd name="T72" fmla="*/ 2315 w 2526"/>
              <a:gd name="T73" fmla="*/ 632 h 3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26" h="3368">
                <a:moveTo>
                  <a:pt x="1232" y="1294"/>
                </a:moveTo>
                <a:cubicBezTo>
                  <a:pt x="1191" y="1253"/>
                  <a:pt x="1125" y="1253"/>
                  <a:pt x="1083" y="1294"/>
                </a:cubicBezTo>
                <a:cubicBezTo>
                  <a:pt x="737" y="1640"/>
                  <a:pt x="737" y="1640"/>
                  <a:pt x="737" y="1640"/>
                </a:cubicBezTo>
                <a:cubicBezTo>
                  <a:pt x="601" y="1504"/>
                  <a:pt x="601" y="1504"/>
                  <a:pt x="601" y="1504"/>
                </a:cubicBezTo>
                <a:cubicBezTo>
                  <a:pt x="560" y="1463"/>
                  <a:pt x="493" y="1463"/>
                  <a:pt x="452" y="1504"/>
                </a:cubicBezTo>
                <a:cubicBezTo>
                  <a:pt x="411" y="1545"/>
                  <a:pt x="411" y="1612"/>
                  <a:pt x="452" y="1653"/>
                </a:cubicBezTo>
                <a:cubicBezTo>
                  <a:pt x="663" y="1864"/>
                  <a:pt x="663" y="1864"/>
                  <a:pt x="663" y="1864"/>
                </a:cubicBezTo>
                <a:cubicBezTo>
                  <a:pt x="683" y="1884"/>
                  <a:pt x="710" y="1894"/>
                  <a:pt x="737" y="1894"/>
                </a:cubicBezTo>
                <a:cubicBezTo>
                  <a:pt x="764" y="1894"/>
                  <a:pt x="791" y="1884"/>
                  <a:pt x="811" y="1864"/>
                </a:cubicBezTo>
                <a:cubicBezTo>
                  <a:pt x="1232" y="1443"/>
                  <a:pt x="1232" y="1443"/>
                  <a:pt x="1232" y="1443"/>
                </a:cubicBezTo>
                <a:cubicBezTo>
                  <a:pt x="1273" y="1402"/>
                  <a:pt x="1273" y="1335"/>
                  <a:pt x="1232" y="1294"/>
                </a:cubicBezTo>
                <a:close/>
                <a:moveTo>
                  <a:pt x="1232" y="2136"/>
                </a:moveTo>
                <a:cubicBezTo>
                  <a:pt x="1191" y="2095"/>
                  <a:pt x="1125" y="2095"/>
                  <a:pt x="1083" y="2136"/>
                </a:cubicBezTo>
                <a:cubicBezTo>
                  <a:pt x="737" y="2482"/>
                  <a:pt x="737" y="2482"/>
                  <a:pt x="737" y="2482"/>
                </a:cubicBezTo>
                <a:cubicBezTo>
                  <a:pt x="601" y="2346"/>
                  <a:pt x="601" y="2346"/>
                  <a:pt x="601" y="2346"/>
                </a:cubicBezTo>
                <a:cubicBezTo>
                  <a:pt x="560" y="2305"/>
                  <a:pt x="493" y="2305"/>
                  <a:pt x="452" y="2346"/>
                </a:cubicBezTo>
                <a:cubicBezTo>
                  <a:pt x="411" y="2387"/>
                  <a:pt x="411" y="2454"/>
                  <a:pt x="452" y="2495"/>
                </a:cubicBezTo>
                <a:cubicBezTo>
                  <a:pt x="663" y="2706"/>
                  <a:pt x="663" y="2706"/>
                  <a:pt x="663" y="2706"/>
                </a:cubicBezTo>
                <a:cubicBezTo>
                  <a:pt x="683" y="2726"/>
                  <a:pt x="710" y="2736"/>
                  <a:pt x="737" y="2736"/>
                </a:cubicBezTo>
                <a:cubicBezTo>
                  <a:pt x="764" y="2736"/>
                  <a:pt x="791" y="2726"/>
                  <a:pt x="811" y="2706"/>
                </a:cubicBezTo>
                <a:cubicBezTo>
                  <a:pt x="1232" y="2285"/>
                  <a:pt x="1232" y="2285"/>
                  <a:pt x="1232" y="2285"/>
                </a:cubicBezTo>
                <a:cubicBezTo>
                  <a:pt x="1273" y="2244"/>
                  <a:pt x="1273" y="2177"/>
                  <a:pt x="1232" y="2136"/>
                </a:cubicBezTo>
                <a:close/>
                <a:moveTo>
                  <a:pt x="2000" y="1474"/>
                </a:moveTo>
                <a:cubicBezTo>
                  <a:pt x="1579" y="1474"/>
                  <a:pt x="1579" y="1474"/>
                  <a:pt x="1579" y="1474"/>
                </a:cubicBezTo>
                <a:cubicBezTo>
                  <a:pt x="1521" y="1474"/>
                  <a:pt x="1473" y="1521"/>
                  <a:pt x="1473" y="1579"/>
                </a:cubicBezTo>
                <a:cubicBezTo>
                  <a:pt x="1473" y="1637"/>
                  <a:pt x="1521" y="1684"/>
                  <a:pt x="1579" y="1684"/>
                </a:cubicBezTo>
                <a:cubicBezTo>
                  <a:pt x="2000" y="1684"/>
                  <a:pt x="2000" y="1684"/>
                  <a:pt x="2000" y="1684"/>
                </a:cubicBezTo>
                <a:cubicBezTo>
                  <a:pt x="2058" y="1684"/>
                  <a:pt x="2105" y="1637"/>
                  <a:pt x="2105" y="1579"/>
                </a:cubicBezTo>
                <a:cubicBezTo>
                  <a:pt x="2105" y="1521"/>
                  <a:pt x="2058" y="1474"/>
                  <a:pt x="2000" y="1474"/>
                </a:cubicBezTo>
                <a:close/>
                <a:moveTo>
                  <a:pt x="2000" y="2315"/>
                </a:moveTo>
                <a:cubicBezTo>
                  <a:pt x="1579" y="2315"/>
                  <a:pt x="1579" y="2315"/>
                  <a:pt x="1579" y="2315"/>
                </a:cubicBezTo>
                <a:cubicBezTo>
                  <a:pt x="1521" y="2315"/>
                  <a:pt x="1473" y="2363"/>
                  <a:pt x="1473" y="2421"/>
                </a:cubicBezTo>
                <a:cubicBezTo>
                  <a:pt x="1473" y="2479"/>
                  <a:pt x="1521" y="2526"/>
                  <a:pt x="1579" y="2526"/>
                </a:cubicBezTo>
                <a:cubicBezTo>
                  <a:pt x="2000" y="2526"/>
                  <a:pt x="2000" y="2526"/>
                  <a:pt x="2000" y="2526"/>
                </a:cubicBezTo>
                <a:cubicBezTo>
                  <a:pt x="2058" y="2526"/>
                  <a:pt x="2105" y="2479"/>
                  <a:pt x="2105" y="2421"/>
                </a:cubicBezTo>
                <a:cubicBezTo>
                  <a:pt x="2105" y="2363"/>
                  <a:pt x="2058" y="2315"/>
                  <a:pt x="2000" y="2315"/>
                </a:cubicBezTo>
                <a:close/>
                <a:moveTo>
                  <a:pt x="2315" y="421"/>
                </a:moveTo>
                <a:cubicBezTo>
                  <a:pt x="1894" y="421"/>
                  <a:pt x="1894" y="421"/>
                  <a:pt x="1894" y="421"/>
                </a:cubicBezTo>
                <a:cubicBezTo>
                  <a:pt x="1894" y="316"/>
                  <a:pt x="1894" y="316"/>
                  <a:pt x="1894" y="316"/>
                </a:cubicBezTo>
                <a:cubicBezTo>
                  <a:pt x="1894" y="258"/>
                  <a:pt x="1847" y="211"/>
                  <a:pt x="1789" y="211"/>
                </a:cubicBezTo>
                <a:cubicBezTo>
                  <a:pt x="1561" y="211"/>
                  <a:pt x="1561" y="211"/>
                  <a:pt x="1561" y="211"/>
                </a:cubicBezTo>
                <a:cubicBezTo>
                  <a:pt x="1517" y="88"/>
                  <a:pt x="1400" y="0"/>
                  <a:pt x="1263" y="0"/>
                </a:cubicBezTo>
                <a:cubicBezTo>
                  <a:pt x="1126" y="0"/>
                  <a:pt x="1009" y="88"/>
                  <a:pt x="965" y="211"/>
                </a:cubicBezTo>
                <a:cubicBezTo>
                  <a:pt x="737" y="211"/>
                  <a:pt x="737" y="211"/>
                  <a:pt x="737" y="211"/>
                </a:cubicBezTo>
                <a:cubicBezTo>
                  <a:pt x="679" y="211"/>
                  <a:pt x="632" y="258"/>
                  <a:pt x="632" y="316"/>
                </a:cubicBezTo>
                <a:cubicBezTo>
                  <a:pt x="632" y="421"/>
                  <a:pt x="632" y="421"/>
                  <a:pt x="632" y="421"/>
                </a:cubicBezTo>
                <a:cubicBezTo>
                  <a:pt x="211" y="421"/>
                  <a:pt x="211" y="421"/>
                  <a:pt x="211" y="421"/>
                </a:cubicBezTo>
                <a:cubicBezTo>
                  <a:pt x="95" y="421"/>
                  <a:pt x="0" y="516"/>
                  <a:pt x="0" y="632"/>
                </a:cubicBezTo>
                <a:cubicBezTo>
                  <a:pt x="0" y="3157"/>
                  <a:pt x="0" y="3157"/>
                  <a:pt x="0" y="3157"/>
                </a:cubicBezTo>
                <a:cubicBezTo>
                  <a:pt x="0" y="3273"/>
                  <a:pt x="95" y="3368"/>
                  <a:pt x="211" y="3368"/>
                </a:cubicBezTo>
                <a:cubicBezTo>
                  <a:pt x="2315" y="3368"/>
                  <a:pt x="2315" y="3368"/>
                  <a:pt x="2315" y="3368"/>
                </a:cubicBezTo>
                <a:cubicBezTo>
                  <a:pt x="2431" y="3368"/>
                  <a:pt x="2526" y="3273"/>
                  <a:pt x="2526" y="3157"/>
                </a:cubicBezTo>
                <a:cubicBezTo>
                  <a:pt x="2526" y="632"/>
                  <a:pt x="2526" y="632"/>
                  <a:pt x="2526" y="632"/>
                </a:cubicBezTo>
                <a:cubicBezTo>
                  <a:pt x="2526" y="516"/>
                  <a:pt x="2431" y="421"/>
                  <a:pt x="2315" y="421"/>
                </a:cubicBezTo>
                <a:close/>
                <a:moveTo>
                  <a:pt x="842" y="421"/>
                </a:moveTo>
                <a:cubicBezTo>
                  <a:pt x="1053" y="421"/>
                  <a:pt x="1053" y="421"/>
                  <a:pt x="1053" y="421"/>
                </a:cubicBezTo>
                <a:cubicBezTo>
                  <a:pt x="1111" y="421"/>
                  <a:pt x="1158" y="374"/>
                  <a:pt x="1158" y="316"/>
                </a:cubicBezTo>
                <a:cubicBezTo>
                  <a:pt x="1158" y="258"/>
                  <a:pt x="1205" y="211"/>
                  <a:pt x="1263" y="211"/>
                </a:cubicBezTo>
                <a:cubicBezTo>
                  <a:pt x="1321" y="211"/>
                  <a:pt x="1368" y="258"/>
                  <a:pt x="1368" y="316"/>
                </a:cubicBezTo>
                <a:cubicBezTo>
                  <a:pt x="1368" y="374"/>
                  <a:pt x="1415" y="421"/>
                  <a:pt x="1473" y="421"/>
                </a:cubicBezTo>
                <a:cubicBezTo>
                  <a:pt x="1684" y="421"/>
                  <a:pt x="1684" y="421"/>
                  <a:pt x="1684" y="421"/>
                </a:cubicBezTo>
                <a:cubicBezTo>
                  <a:pt x="1684" y="632"/>
                  <a:pt x="1684" y="632"/>
                  <a:pt x="1684" y="632"/>
                </a:cubicBezTo>
                <a:cubicBezTo>
                  <a:pt x="842" y="632"/>
                  <a:pt x="842" y="632"/>
                  <a:pt x="842" y="632"/>
                </a:cubicBezTo>
                <a:lnTo>
                  <a:pt x="842" y="421"/>
                </a:lnTo>
                <a:close/>
                <a:moveTo>
                  <a:pt x="2315" y="3157"/>
                </a:moveTo>
                <a:cubicBezTo>
                  <a:pt x="211" y="3157"/>
                  <a:pt x="211" y="3157"/>
                  <a:pt x="211" y="3157"/>
                </a:cubicBezTo>
                <a:cubicBezTo>
                  <a:pt x="211" y="632"/>
                  <a:pt x="211" y="632"/>
                  <a:pt x="211" y="632"/>
                </a:cubicBezTo>
                <a:cubicBezTo>
                  <a:pt x="632" y="632"/>
                  <a:pt x="632" y="632"/>
                  <a:pt x="632" y="632"/>
                </a:cubicBezTo>
                <a:cubicBezTo>
                  <a:pt x="632" y="737"/>
                  <a:pt x="632" y="737"/>
                  <a:pt x="632" y="737"/>
                </a:cubicBezTo>
                <a:cubicBezTo>
                  <a:pt x="632" y="795"/>
                  <a:pt x="679" y="842"/>
                  <a:pt x="737" y="842"/>
                </a:cubicBezTo>
                <a:cubicBezTo>
                  <a:pt x="1789" y="842"/>
                  <a:pt x="1789" y="842"/>
                  <a:pt x="1789" y="842"/>
                </a:cubicBezTo>
                <a:cubicBezTo>
                  <a:pt x="1847" y="842"/>
                  <a:pt x="1894" y="795"/>
                  <a:pt x="1894" y="737"/>
                </a:cubicBezTo>
                <a:cubicBezTo>
                  <a:pt x="1894" y="632"/>
                  <a:pt x="1894" y="632"/>
                  <a:pt x="1894" y="632"/>
                </a:cubicBezTo>
                <a:cubicBezTo>
                  <a:pt x="2315" y="632"/>
                  <a:pt x="2315" y="632"/>
                  <a:pt x="2315" y="632"/>
                </a:cubicBezTo>
                <a:lnTo>
                  <a:pt x="2315" y="3157"/>
                </a:lnTo>
                <a:close/>
              </a:path>
            </a:pathLst>
          </a:custGeom>
          <a:solidFill>
            <a:srgbClr val="81BA41"/>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userDrawn="1"/>
        </p:nvPicPr>
        <p:blipFill>
          <a:blip r:embed="rId2"/>
          <a:stretch>
            <a:fillRect/>
          </a:stretch>
        </p:blipFill>
        <p:spPr>
          <a:xfrm>
            <a:off x="11230792" y="6308890"/>
            <a:ext cx="854197" cy="429768"/>
          </a:xfrm>
          <a:prstGeom prst="rect">
            <a:avLst/>
          </a:prstGeom>
        </p:spPr>
      </p:pic>
    </p:spTree>
    <p:extLst>
      <p:ext uri="{BB962C8B-B14F-4D97-AF65-F5344CB8AC3E}">
        <p14:creationId xmlns:p14="http://schemas.microsoft.com/office/powerpoint/2010/main" val="257762398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480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3933B6-E38C-4B14-92F2-5F8C72B5D400}"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32D02-C56F-4242-ADC6-3CDAD35AC6C3}" type="slidenum">
              <a:rPr lang="en-US" smtClean="0"/>
              <a:pPr/>
              <a:t>‹#›</a:t>
            </a:fld>
            <a:endParaRPr lang="en-US"/>
          </a:p>
        </p:txBody>
      </p:sp>
    </p:spTree>
    <p:extLst>
      <p:ext uri="{BB962C8B-B14F-4D97-AF65-F5344CB8AC3E}">
        <p14:creationId xmlns:p14="http://schemas.microsoft.com/office/powerpoint/2010/main" val="401537060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3933B6-E38C-4B14-92F2-5F8C72B5D400}" type="datetimeFigureOut">
              <a:rPr lang="en-US" smtClean="0"/>
              <a:pPr/>
              <a:t>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A32D02-C56F-4242-ADC6-3CDAD35AC6C3}" type="slidenum">
              <a:rPr lang="en-US" smtClean="0"/>
              <a:pPr/>
              <a:t>‹#›</a:t>
            </a:fld>
            <a:endParaRPr lang="en-US"/>
          </a:p>
        </p:txBody>
      </p:sp>
    </p:spTree>
    <p:extLst>
      <p:ext uri="{BB962C8B-B14F-4D97-AF65-F5344CB8AC3E}">
        <p14:creationId xmlns:p14="http://schemas.microsoft.com/office/powerpoint/2010/main" val="23071323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3933B6-E38C-4B14-92F2-5F8C72B5D400}" type="datetimeFigureOut">
              <a:rPr lang="en-US" smtClean="0"/>
              <a:pPr/>
              <a:t>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A32D02-C56F-4242-ADC6-3CDAD35AC6C3}" type="slidenum">
              <a:rPr lang="en-US" smtClean="0"/>
              <a:pPr/>
              <a:t>‹#›</a:t>
            </a:fld>
            <a:endParaRPr lang="en-US"/>
          </a:p>
        </p:txBody>
      </p:sp>
    </p:spTree>
    <p:extLst>
      <p:ext uri="{BB962C8B-B14F-4D97-AF65-F5344CB8AC3E}">
        <p14:creationId xmlns:p14="http://schemas.microsoft.com/office/powerpoint/2010/main" val="320513736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933B6-E38C-4B14-92F2-5F8C72B5D400}" type="datetimeFigureOut">
              <a:rPr lang="en-US" smtClean="0"/>
              <a:pPr/>
              <a:t>8/25/2020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A32D02-C56F-4242-ADC6-3CDAD35AC6C3}" type="slidenum">
              <a:rPr lang="en-US" smtClean="0"/>
              <a:pPr/>
              <a:t>‹#›</a:t>
            </a:fld>
            <a:endParaRPr lang="en-US"/>
          </a:p>
        </p:txBody>
      </p:sp>
    </p:spTree>
    <p:extLst>
      <p:ext uri="{BB962C8B-B14F-4D97-AF65-F5344CB8AC3E}">
        <p14:creationId xmlns:p14="http://schemas.microsoft.com/office/powerpoint/2010/main" val="38087739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3933B6-E38C-4B14-92F2-5F8C72B5D400}"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32D02-C56F-4242-ADC6-3CDAD35AC6C3}" type="slidenum">
              <a:rPr lang="en-US" smtClean="0"/>
              <a:pPr/>
              <a:t>‹#›</a:t>
            </a:fld>
            <a:endParaRPr lang="en-US"/>
          </a:p>
        </p:txBody>
      </p:sp>
    </p:spTree>
    <p:extLst>
      <p:ext uri="{BB962C8B-B14F-4D97-AF65-F5344CB8AC3E}">
        <p14:creationId xmlns:p14="http://schemas.microsoft.com/office/powerpoint/2010/main" val="292668314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3933B6-E38C-4B14-92F2-5F8C72B5D400}" type="datetimeFigureOut">
              <a:rPr lang="en-US" smtClean="0"/>
              <a:pPr/>
              <a:t>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A32D02-C56F-4242-ADC6-3CDAD35AC6C3}" type="slidenum">
              <a:rPr lang="en-US" smtClean="0"/>
              <a:pPr/>
              <a:t>‹#›</a:t>
            </a:fld>
            <a:endParaRPr lang="en-US"/>
          </a:p>
        </p:txBody>
      </p:sp>
    </p:spTree>
    <p:extLst>
      <p:ext uri="{BB962C8B-B14F-4D97-AF65-F5344CB8AC3E}">
        <p14:creationId xmlns:p14="http://schemas.microsoft.com/office/powerpoint/2010/main" val="12182907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3933B6-E38C-4B14-92F2-5F8C72B5D400}"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32D02-C56F-4242-ADC6-3CDAD35AC6C3}" type="slidenum">
              <a:rPr lang="en-US" smtClean="0"/>
              <a:pPr/>
              <a:t>‹#›</a:t>
            </a:fld>
            <a:endParaRPr lang="en-US"/>
          </a:p>
        </p:txBody>
      </p:sp>
    </p:spTree>
    <p:extLst>
      <p:ext uri="{BB962C8B-B14F-4D97-AF65-F5344CB8AC3E}">
        <p14:creationId xmlns:p14="http://schemas.microsoft.com/office/powerpoint/2010/main" val="21546208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3933B6-E38C-4B14-92F2-5F8C72B5D400}" type="datetimeFigureOut">
              <a:rPr lang="en-US" smtClean="0"/>
              <a:pPr/>
              <a:t>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A32D02-C56F-4242-ADC6-3CDAD35AC6C3}" type="slidenum">
              <a:rPr lang="en-US" smtClean="0"/>
              <a:pPr/>
              <a:t>‹#›</a:t>
            </a:fld>
            <a:endParaRPr lang="en-US"/>
          </a:p>
        </p:txBody>
      </p:sp>
    </p:spTree>
    <p:extLst>
      <p:ext uri="{BB962C8B-B14F-4D97-AF65-F5344CB8AC3E}">
        <p14:creationId xmlns:p14="http://schemas.microsoft.com/office/powerpoint/2010/main" val="366056723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0" name="Rectangle 29"/>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0" y="2796192"/>
            <a:ext cx="4657726" cy="1146274"/>
          </a:xfrm>
        </p:spPr>
        <p:txBody>
          <a:bodyPr anchor="ctr">
            <a:normAutofit/>
          </a:bodyPr>
          <a:lstStyle>
            <a:lvl1pPr algn="r">
              <a:defRPr sz="4000" baseline="0"/>
            </a:lvl1pPr>
          </a:lstStyle>
          <a:p>
            <a:r>
              <a:rPr lang="en-US" smtClean="0"/>
              <a:t>Edit Master title style</a:t>
            </a:r>
            <a:endParaRPr lang="en-US"/>
          </a:p>
        </p:txBody>
      </p:sp>
      <p:sp>
        <p:nvSpPr>
          <p:cNvPr id="3" name="Subtitle 2"/>
          <p:cNvSpPr>
            <a:spLocks noGrp="1"/>
          </p:cNvSpPr>
          <p:nvPr>
            <p:ph type="subTitle" idx="1" hasCustomPrompt="1"/>
          </p:nvPr>
        </p:nvSpPr>
        <p:spPr>
          <a:xfrm>
            <a:off x="6858001" y="4065015"/>
            <a:ext cx="4657726" cy="396842"/>
          </a:xfrm>
        </p:spPr>
        <p:txBody>
          <a:bodyPr anchor="ctr"/>
          <a:lstStyle>
            <a:lvl1pPr marL="0" indent="0" algn="r">
              <a:buNone/>
              <a:defRPr sz="2400" b="1">
                <a:solidFill>
                  <a:srgbClr val="80298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Edit Master subtitle style</a:t>
            </a:r>
            <a:endParaRPr lang="en-US"/>
          </a:p>
        </p:txBody>
      </p:sp>
      <p:pic>
        <p:nvPicPr>
          <p:cNvPr id="18" name="Picture 17"/>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037255" y="1653309"/>
            <a:ext cx="4262613" cy="4262613"/>
          </a:xfrm>
          <a:prstGeom prst="rect">
            <a:avLst/>
          </a:prstGeom>
        </p:spPr>
      </p:pic>
      <p:pic>
        <p:nvPicPr>
          <p:cNvPr id="31" name="Picture 30"/>
          <p:cNvPicPr>
            <a:picLocks noChangeAspect="1"/>
          </p:cNvPicPr>
          <p:nvPr userDrawn="1"/>
        </p:nvPicPr>
        <p:blipFill>
          <a:blip r:embed="rId3"/>
          <a:stretch>
            <a:fillRect/>
          </a:stretch>
        </p:blipFill>
        <p:spPr>
          <a:xfrm>
            <a:off x="275010" y="272681"/>
            <a:ext cx="1561954" cy="788833"/>
          </a:xfrm>
          <a:prstGeom prst="rect">
            <a:avLst/>
          </a:prstGeom>
        </p:spPr>
      </p:pic>
      <p:sp>
        <p:nvSpPr>
          <p:cNvPr id="4" name="Rectangle 3"/>
          <p:cNvSpPr/>
          <p:nvPr userDrawn="1"/>
        </p:nvSpPr>
        <p:spPr>
          <a:xfrm>
            <a:off x="1543239" y="6453069"/>
            <a:ext cx="9484979" cy="203614"/>
          </a:xfrm>
          <a:prstGeom prst="rect">
            <a:avLst/>
          </a:prstGeom>
          <a:gradFill>
            <a:gsLst>
              <a:gs pos="0">
                <a:srgbClr val="81BA41"/>
              </a:gs>
              <a:gs pos="100000">
                <a:srgbClr val="22B4E9"/>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0" y="6410462"/>
            <a:ext cx="1543238" cy="246221"/>
          </a:xfrm>
          <a:prstGeom prst="rect">
            <a:avLst/>
          </a:prstGeom>
          <a:noFill/>
        </p:spPr>
        <p:txBody>
          <a:bodyPr wrap="square" rtlCol="0">
            <a:spAutoFit/>
          </a:bodyPr>
          <a:lstStyle/>
          <a:p>
            <a:pPr algn="ctr"/>
            <a:r>
              <a:rPr lang="en-US" sz="1000" b="0" dirty="0" smtClean="0">
                <a:solidFill>
                  <a:schemeClr val="tx1"/>
                </a:solidFill>
              </a:rPr>
              <a:t>www.DDIsmart.com</a:t>
            </a:r>
            <a:endParaRPr lang="en-US" sz="1000" b="0" dirty="0">
              <a:solidFill>
                <a:schemeClr val="tx1"/>
              </a:solidFill>
            </a:endParaRPr>
          </a:p>
        </p:txBody>
      </p:sp>
      <p:pic>
        <p:nvPicPr>
          <p:cNvPr id="11" name="Picture 10"/>
          <p:cNvPicPr>
            <a:picLocks noChangeAspect="1"/>
          </p:cNvPicPr>
          <p:nvPr userDrawn="1"/>
        </p:nvPicPr>
        <p:blipFill>
          <a:blip r:embed="rId4"/>
          <a:stretch>
            <a:fillRect/>
          </a:stretch>
        </p:blipFill>
        <p:spPr>
          <a:xfrm>
            <a:off x="11230792" y="6308890"/>
            <a:ext cx="854197" cy="429768"/>
          </a:xfrm>
          <a:prstGeom prst="rect">
            <a:avLst/>
          </a:prstGeom>
        </p:spPr>
      </p:pic>
    </p:spTree>
    <p:extLst>
      <p:ext uri="{BB962C8B-B14F-4D97-AF65-F5344CB8AC3E}">
        <p14:creationId xmlns:p14="http://schemas.microsoft.com/office/powerpoint/2010/main" val="12609220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30" name="Rectangle 29"/>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0" y="2796192"/>
            <a:ext cx="4657726" cy="1146274"/>
          </a:xfrm>
        </p:spPr>
        <p:txBody>
          <a:bodyPr anchor="ctr">
            <a:normAutofit/>
          </a:bodyPr>
          <a:lstStyle>
            <a:lvl1pPr algn="r">
              <a:defRPr sz="4000" baseline="0"/>
            </a:lvl1pPr>
          </a:lstStyle>
          <a:p>
            <a:r>
              <a:rPr lang="en-US" smtClean="0"/>
              <a:t>Edit Master title style</a:t>
            </a:r>
            <a:endParaRPr lang="en-US"/>
          </a:p>
        </p:txBody>
      </p:sp>
      <p:sp>
        <p:nvSpPr>
          <p:cNvPr id="3" name="Subtitle 2"/>
          <p:cNvSpPr>
            <a:spLocks noGrp="1"/>
          </p:cNvSpPr>
          <p:nvPr>
            <p:ph type="subTitle" idx="1" hasCustomPrompt="1"/>
          </p:nvPr>
        </p:nvSpPr>
        <p:spPr>
          <a:xfrm>
            <a:off x="6858001" y="4065015"/>
            <a:ext cx="4657726" cy="396842"/>
          </a:xfrm>
        </p:spPr>
        <p:txBody>
          <a:bodyPr anchor="ctr"/>
          <a:lstStyle>
            <a:lvl1pPr marL="0" indent="0" algn="r">
              <a:buNone/>
              <a:defRPr sz="2400" b="1">
                <a:solidFill>
                  <a:srgbClr val="80298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Edit Master subtitle style</a:t>
            </a:r>
            <a:endParaRPr lang="en-US"/>
          </a:p>
        </p:txBody>
      </p:sp>
      <p:pic>
        <p:nvPicPr>
          <p:cNvPr id="31" name="Picture 30"/>
          <p:cNvPicPr>
            <a:picLocks noChangeAspect="1"/>
          </p:cNvPicPr>
          <p:nvPr userDrawn="1"/>
        </p:nvPicPr>
        <p:blipFill>
          <a:blip r:embed="rId2"/>
          <a:stretch>
            <a:fillRect/>
          </a:stretch>
        </p:blipFill>
        <p:spPr>
          <a:xfrm>
            <a:off x="275010" y="272681"/>
            <a:ext cx="1561954" cy="788833"/>
          </a:xfrm>
          <a:prstGeom prst="rect">
            <a:avLst/>
          </a:prstGeom>
        </p:spPr>
      </p:pic>
      <p:sp>
        <p:nvSpPr>
          <p:cNvPr id="4" name="Rectangle 3"/>
          <p:cNvSpPr/>
          <p:nvPr userDrawn="1"/>
        </p:nvSpPr>
        <p:spPr>
          <a:xfrm>
            <a:off x="1543239" y="6453069"/>
            <a:ext cx="9484979" cy="203614"/>
          </a:xfrm>
          <a:prstGeom prst="rect">
            <a:avLst/>
          </a:prstGeom>
          <a:gradFill>
            <a:gsLst>
              <a:gs pos="0">
                <a:srgbClr val="81BA41"/>
              </a:gs>
              <a:gs pos="100000">
                <a:srgbClr val="22B4E9"/>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0" y="6410462"/>
            <a:ext cx="1543238" cy="246221"/>
          </a:xfrm>
          <a:prstGeom prst="rect">
            <a:avLst/>
          </a:prstGeom>
          <a:noFill/>
        </p:spPr>
        <p:txBody>
          <a:bodyPr wrap="square" rtlCol="0">
            <a:spAutoFit/>
          </a:bodyPr>
          <a:lstStyle/>
          <a:p>
            <a:pPr algn="ctr"/>
            <a:r>
              <a:rPr lang="en-US" sz="1000" b="0" dirty="0" smtClean="0">
                <a:solidFill>
                  <a:schemeClr val="tx1"/>
                </a:solidFill>
              </a:rPr>
              <a:t>www.DDIsmart.com</a:t>
            </a:r>
            <a:endParaRPr lang="en-US" sz="1000" b="0" dirty="0">
              <a:solidFill>
                <a:schemeClr val="tx1"/>
              </a:solidFill>
            </a:endParaRPr>
          </a:p>
        </p:txBody>
      </p:sp>
      <p:pic>
        <p:nvPicPr>
          <p:cNvPr id="11" name="Picture 10"/>
          <p:cNvPicPr>
            <a:picLocks noChangeAspect="1"/>
          </p:cNvPicPr>
          <p:nvPr userDrawn="1"/>
        </p:nvPicPr>
        <p:blipFill>
          <a:blip r:embed="rId3"/>
          <a:stretch>
            <a:fillRect/>
          </a:stretch>
        </p:blipFill>
        <p:spPr>
          <a:xfrm>
            <a:off x="11230792" y="6308890"/>
            <a:ext cx="854197" cy="429768"/>
          </a:xfrm>
          <a:prstGeom prst="rect">
            <a:avLst/>
          </a:prstGeom>
        </p:spPr>
      </p:pic>
    </p:spTree>
    <p:extLst>
      <p:ext uri="{BB962C8B-B14F-4D97-AF65-F5344CB8AC3E}">
        <p14:creationId xmlns:p14="http://schemas.microsoft.com/office/powerpoint/2010/main" val="278817922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userDrawn="1">
            <p:ph idx="1"/>
          </p:nvPr>
        </p:nvSpPr>
        <p:spPr>
          <a:xfrm>
            <a:off x="794096" y="1541073"/>
            <a:ext cx="10603808" cy="4351338"/>
          </a:xfrm>
        </p:spPr>
        <p:txBody>
          <a:bodyPr/>
          <a:lstStyle>
            <a:lvl1pPr marL="365760" indent="-365760">
              <a:lnSpc>
                <a:spcPct val="100000"/>
              </a:lnSpc>
              <a:buClr>
                <a:srgbClr val="80298F"/>
              </a:buClr>
              <a:buFontTx/>
              <a:buBlip>
                <a:blip r:embed="rId2"/>
              </a:buBlip>
              <a:defRPr sz="1600"/>
            </a:lvl1pPr>
            <a:lvl2pPr marL="822960" indent="-274320">
              <a:lnSpc>
                <a:spcPct val="100000"/>
              </a:lnSpc>
              <a:buClr>
                <a:srgbClr val="F5821F"/>
              </a:buClr>
              <a:buFontTx/>
              <a:buBlip>
                <a:blip r:embed="rId3"/>
              </a:buBlip>
              <a:defRPr sz="1400"/>
            </a:lvl2pPr>
            <a:lvl3pPr marL="1143000" indent="-228600">
              <a:lnSpc>
                <a:spcPct val="100000"/>
              </a:lnSpc>
              <a:buClr>
                <a:srgbClr val="DEB9D7"/>
              </a:buClr>
              <a:buFont typeface="Wingdings" panose="05000000000000000000" pitchFamily="2" charset="2"/>
              <a:buChar char="§"/>
              <a:defRPr sz="1200"/>
            </a:lvl3pPr>
            <a:lvl4pPr>
              <a:lnSpc>
                <a:spcPct val="100000"/>
              </a:lnSpc>
              <a:buClr>
                <a:srgbClr val="FDCF9D"/>
              </a:buClr>
              <a:defRPr sz="1200"/>
            </a:lvl4pPr>
            <a:lvl5pPr>
              <a:lnSpc>
                <a:spcPct val="100000"/>
              </a:lnSpc>
              <a:buClr>
                <a:srgbClr val="FDCF9D"/>
              </a:buCl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Rectangle 16"/>
          <p:cNvSpPr/>
          <p:nvPr userDrawn="1"/>
        </p:nvSpPr>
        <p:spPr>
          <a:xfrm>
            <a:off x="1543239" y="6446512"/>
            <a:ext cx="9549634" cy="194378"/>
          </a:xfrm>
          <a:prstGeom prst="rect">
            <a:avLst/>
          </a:prstGeom>
          <a:solidFill>
            <a:srgbClr val="81B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8" name="TextBox 17"/>
          <p:cNvSpPr txBox="1"/>
          <p:nvPr userDrawn="1"/>
        </p:nvSpPr>
        <p:spPr>
          <a:xfrm>
            <a:off x="0" y="6410462"/>
            <a:ext cx="1543238" cy="246221"/>
          </a:xfrm>
          <a:prstGeom prst="rect">
            <a:avLst/>
          </a:prstGeom>
          <a:noFill/>
        </p:spPr>
        <p:txBody>
          <a:bodyPr wrap="square" rtlCol="0">
            <a:spAutoFit/>
          </a:bodyPr>
          <a:lstStyle/>
          <a:p>
            <a:pPr algn="ctr"/>
            <a:r>
              <a:rPr lang="en-US" sz="1000" b="0" dirty="0" smtClean="0">
                <a:solidFill>
                  <a:schemeClr val="tx1"/>
                </a:solidFill>
              </a:rPr>
              <a:t>www.DDIsmart.com</a:t>
            </a:r>
            <a:endParaRPr lang="en-US" sz="1000" b="0" dirty="0">
              <a:solidFill>
                <a:schemeClr val="tx1"/>
              </a:solidFill>
            </a:endParaRPr>
          </a:p>
        </p:txBody>
      </p:sp>
      <p:sp>
        <p:nvSpPr>
          <p:cNvPr id="5" name="Oval 4"/>
          <p:cNvSpPr/>
          <p:nvPr userDrawn="1"/>
        </p:nvSpPr>
        <p:spPr>
          <a:xfrm>
            <a:off x="5931902" y="6379603"/>
            <a:ext cx="328196" cy="328196"/>
          </a:xfrm>
          <a:prstGeom prst="ellipse">
            <a:avLst/>
          </a:prstGeom>
          <a:solidFill>
            <a:srgbClr val="22B4E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fld id="{1CBDC030-80C4-4BFA-8D8A-3CD76F006116}" type="slidenum">
              <a:rPr lang="en-US" sz="1000" smtClean="0"/>
              <a:t>‹#›</a:t>
            </a:fld>
            <a:endParaRPr lang="en-US" sz="1000" dirty="0"/>
          </a:p>
        </p:txBody>
      </p:sp>
      <p:pic>
        <p:nvPicPr>
          <p:cNvPr id="7" name="Picture 6"/>
          <p:cNvPicPr>
            <a:picLocks noChangeAspect="1"/>
          </p:cNvPicPr>
          <p:nvPr userDrawn="1"/>
        </p:nvPicPr>
        <p:blipFill>
          <a:blip r:embed="rId4"/>
          <a:stretch>
            <a:fillRect/>
          </a:stretch>
        </p:blipFill>
        <p:spPr>
          <a:xfrm>
            <a:off x="11230792" y="6308890"/>
            <a:ext cx="854197" cy="429768"/>
          </a:xfrm>
          <a:prstGeom prst="rect">
            <a:avLst/>
          </a:prstGeom>
        </p:spPr>
      </p:pic>
    </p:spTree>
    <p:extLst>
      <p:ext uri="{BB962C8B-B14F-4D97-AF65-F5344CB8AC3E}">
        <p14:creationId xmlns:p14="http://schemas.microsoft.com/office/powerpoint/2010/main" val="55759219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userDrawn="1">
            <p:ph idx="1"/>
          </p:nvPr>
        </p:nvSpPr>
        <p:spPr>
          <a:xfrm>
            <a:off x="489065" y="1169604"/>
            <a:ext cx="10603808" cy="4351338"/>
          </a:xfrm>
        </p:spPr>
        <p:txBody>
          <a:bodyPr/>
          <a:lstStyle>
            <a:lvl1pPr marL="365760" indent="-365760">
              <a:lnSpc>
                <a:spcPct val="100000"/>
              </a:lnSpc>
              <a:buClr>
                <a:srgbClr val="80298F"/>
              </a:buClr>
              <a:buFontTx/>
              <a:buBlip>
                <a:blip r:embed="rId2"/>
              </a:buBlip>
              <a:defRPr sz="2000"/>
            </a:lvl1pPr>
            <a:lvl2pPr marL="822960" indent="-274320">
              <a:lnSpc>
                <a:spcPct val="100000"/>
              </a:lnSpc>
              <a:buClr>
                <a:srgbClr val="F5821F"/>
              </a:buClr>
              <a:buFontTx/>
              <a:buBlip>
                <a:blip r:embed="rId3"/>
              </a:buBlip>
              <a:defRPr sz="1800"/>
            </a:lvl2pPr>
            <a:lvl3pPr marL="1143000" indent="-228600">
              <a:lnSpc>
                <a:spcPct val="100000"/>
              </a:lnSpc>
              <a:buClr>
                <a:srgbClr val="DEB9D7"/>
              </a:buClr>
              <a:buFont typeface="Wingdings" panose="05000000000000000000" pitchFamily="2" charset="2"/>
              <a:buChar char="§"/>
              <a:defRPr sz="1400"/>
            </a:lvl3pPr>
            <a:lvl4pPr>
              <a:lnSpc>
                <a:spcPct val="100000"/>
              </a:lnSpc>
              <a:buClr>
                <a:srgbClr val="FDCF9D"/>
              </a:buClr>
              <a:defRPr sz="1200"/>
            </a:lvl4pPr>
            <a:lvl5pPr>
              <a:lnSpc>
                <a:spcPct val="100000"/>
              </a:lnSpc>
              <a:buClr>
                <a:srgbClr val="FDCF9D"/>
              </a:buCl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Rectangle 16"/>
          <p:cNvSpPr/>
          <p:nvPr userDrawn="1"/>
        </p:nvSpPr>
        <p:spPr>
          <a:xfrm>
            <a:off x="1543239" y="6446512"/>
            <a:ext cx="9549634" cy="194378"/>
          </a:xfrm>
          <a:prstGeom prst="rect">
            <a:avLst/>
          </a:prstGeom>
          <a:solidFill>
            <a:srgbClr val="81B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8" name="TextBox 17"/>
          <p:cNvSpPr txBox="1"/>
          <p:nvPr userDrawn="1"/>
        </p:nvSpPr>
        <p:spPr>
          <a:xfrm>
            <a:off x="0" y="6410462"/>
            <a:ext cx="1543238" cy="246221"/>
          </a:xfrm>
          <a:prstGeom prst="rect">
            <a:avLst/>
          </a:prstGeom>
          <a:noFill/>
        </p:spPr>
        <p:txBody>
          <a:bodyPr wrap="square" rtlCol="0">
            <a:spAutoFit/>
          </a:bodyPr>
          <a:lstStyle/>
          <a:p>
            <a:pPr algn="ctr"/>
            <a:r>
              <a:rPr lang="en-US" sz="1000" b="0" dirty="0" smtClean="0">
                <a:solidFill>
                  <a:schemeClr val="tx1"/>
                </a:solidFill>
              </a:rPr>
              <a:t>www.DDIsmart.com</a:t>
            </a:r>
            <a:endParaRPr lang="en-US" sz="1000" b="0" dirty="0">
              <a:solidFill>
                <a:schemeClr val="tx1"/>
              </a:solidFill>
            </a:endParaRPr>
          </a:p>
        </p:txBody>
      </p:sp>
      <p:sp>
        <p:nvSpPr>
          <p:cNvPr id="5" name="Oval 4"/>
          <p:cNvSpPr/>
          <p:nvPr userDrawn="1"/>
        </p:nvSpPr>
        <p:spPr>
          <a:xfrm>
            <a:off x="5931902" y="6379603"/>
            <a:ext cx="328196" cy="328196"/>
          </a:xfrm>
          <a:prstGeom prst="ellipse">
            <a:avLst/>
          </a:prstGeom>
          <a:solidFill>
            <a:srgbClr val="22B4E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fld id="{1CBDC030-80C4-4BFA-8D8A-3CD76F006116}" type="slidenum">
              <a:rPr lang="en-US" sz="1000" smtClean="0"/>
              <a:t>‹#›</a:t>
            </a:fld>
            <a:endParaRPr lang="en-US" sz="1000" dirty="0"/>
          </a:p>
        </p:txBody>
      </p:sp>
      <p:sp>
        <p:nvSpPr>
          <p:cNvPr id="7" name="Title 1"/>
          <p:cNvSpPr>
            <a:spLocks noGrp="1"/>
          </p:cNvSpPr>
          <p:nvPr>
            <p:ph type="title"/>
          </p:nvPr>
        </p:nvSpPr>
        <p:spPr>
          <a:xfrm>
            <a:off x="286965" y="175261"/>
            <a:ext cx="11618071" cy="459222"/>
          </a:xfrm>
        </p:spPr>
        <p:txBody>
          <a:bodyPr anchor="t">
            <a:normAutofit/>
          </a:bodyPr>
          <a:lstStyle>
            <a:lvl1pPr algn="l">
              <a:defRPr sz="2000">
                <a:latin typeface="+mn-lt"/>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4"/>
          <a:stretch>
            <a:fillRect/>
          </a:stretch>
        </p:blipFill>
        <p:spPr>
          <a:xfrm>
            <a:off x="11230792" y="6308890"/>
            <a:ext cx="854197" cy="429768"/>
          </a:xfrm>
          <a:prstGeom prst="rect">
            <a:avLst/>
          </a:prstGeom>
        </p:spPr>
      </p:pic>
    </p:spTree>
    <p:extLst>
      <p:ext uri="{BB962C8B-B14F-4D97-AF65-F5344CB8AC3E}">
        <p14:creationId xmlns:p14="http://schemas.microsoft.com/office/powerpoint/2010/main" val="220754676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7" name="Rectangle 16"/>
          <p:cNvSpPr/>
          <p:nvPr userDrawn="1"/>
        </p:nvSpPr>
        <p:spPr>
          <a:xfrm>
            <a:off x="1543239" y="6446512"/>
            <a:ext cx="9549634" cy="194378"/>
          </a:xfrm>
          <a:prstGeom prst="rect">
            <a:avLst/>
          </a:prstGeom>
          <a:solidFill>
            <a:srgbClr val="81B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8" name="TextBox 17"/>
          <p:cNvSpPr txBox="1"/>
          <p:nvPr userDrawn="1"/>
        </p:nvSpPr>
        <p:spPr>
          <a:xfrm>
            <a:off x="0" y="6410462"/>
            <a:ext cx="1543238" cy="246221"/>
          </a:xfrm>
          <a:prstGeom prst="rect">
            <a:avLst/>
          </a:prstGeom>
          <a:noFill/>
        </p:spPr>
        <p:txBody>
          <a:bodyPr wrap="square" rtlCol="0">
            <a:spAutoFit/>
          </a:bodyPr>
          <a:lstStyle/>
          <a:p>
            <a:pPr algn="ctr"/>
            <a:r>
              <a:rPr lang="en-US" sz="1000" b="0" dirty="0" smtClean="0">
                <a:solidFill>
                  <a:schemeClr val="tx1"/>
                </a:solidFill>
              </a:rPr>
              <a:t>www.DDIsmart.com</a:t>
            </a:r>
            <a:endParaRPr lang="en-US" sz="1000" b="0" dirty="0">
              <a:solidFill>
                <a:schemeClr val="tx1"/>
              </a:solidFill>
            </a:endParaRPr>
          </a:p>
        </p:txBody>
      </p:sp>
      <p:sp>
        <p:nvSpPr>
          <p:cNvPr id="5" name="Oval 4"/>
          <p:cNvSpPr/>
          <p:nvPr userDrawn="1"/>
        </p:nvSpPr>
        <p:spPr>
          <a:xfrm>
            <a:off x="5931902" y="6379603"/>
            <a:ext cx="328196" cy="328196"/>
          </a:xfrm>
          <a:prstGeom prst="ellipse">
            <a:avLst/>
          </a:prstGeom>
          <a:solidFill>
            <a:srgbClr val="22B4E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fld id="{1CBDC030-80C4-4BFA-8D8A-3CD76F006116}" type="slidenum">
              <a:rPr lang="en-US" sz="1000" smtClean="0"/>
              <a:t>‹#›</a:t>
            </a:fld>
            <a:endParaRPr lang="en-US" sz="1000" dirty="0"/>
          </a:p>
        </p:txBody>
      </p:sp>
      <p:pic>
        <p:nvPicPr>
          <p:cNvPr id="9" name="Picture 8"/>
          <p:cNvPicPr>
            <a:picLocks noChangeAspect="1"/>
          </p:cNvPicPr>
          <p:nvPr userDrawn="1"/>
        </p:nvPicPr>
        <p:blipFill>
          <a:blip r:embed="rId2"/>
          <a:stretch>
            <a:fillRect/>
          </a:stretch>
        </p:blipFill>
        <p:spPr>
          <a:xfrm>
            <a:off x="11230792" y="6308890"/>
            <a:ext cx="854197" cy="429768"/>
          </a:xfrm>
          <a:prstGeom prst="rect">
            <a:avLst/>
          </a:prstGeom>
        </p:spPr>
      </p:pic>
    </p:spTree>
    <p:extLst>
      <p:ext uri="{BB962C8B-B14F-4D97-AF65-F5344CB8AC3E}">
        <p14:creationId xmlns:p14="http://schemas.microsoft.com/office/powerpoint/2010/main" val="55297733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userDrawn="1">
            <p:ph idx="1"/>
          </p:nvPr>
        </p:nvSpPr>
        <p:spPr>
          <a:xfrm>
            <a:off x="794096" y="1524167"/>
            <a:ext cx="10603808" cy="4351338"/>
          </a:xfrm>
        </p:spPr>
        <p:txBody>
          <a:bodyPr/>
          <a:lstStyle>
            <a:lvl1pPr marL="365760" indent="-365760">
              <a:lnSpc>
                <a:spcPct val="100000"/>
              </a:lnSpc>
              <a:buClr>
                <a:srgbClr val="80298F"/>
              </a:buClr>
              <a:buFontTx/>
              <a:buBlip>
                <a:blip r:embed="rId2"/>
              </a:buBlip>
              <a:defRPr sz="2000"/>
            </a:lvl1pPr>
            <a:lvl2pPr marL="822960" indent="-274320">
              <a:lnSpc>
                <a:spcPct val="100000"/>
              </a:lnSpc>
              <a:buClr>
                <a:srgbClr val="F5821F"/>
              </a:buClr>
              <a:buFontTx/>
              <a:buBlip>
                <a:blip r:embed="rId3"/>
              </a:buBlip>
              <a:defRPr sz="1800"/>
            </a:lvl2pPr>
            <a:lvl3pPr marL="1143000" indent="-228600">
              <a:lnSpc>
                <a:spcPct val="100000"/>
              </a:lnSpc>
              <a:buClr>
                <a:srgbClr val="DEB9D7"/>
              </a:buClr>
              <a:buFont typeface="Wingdings" panose="05000000000000000000" pitchFamily="2" charset="2"/>
              <a:buChar char="§"/>
              <a:defRPr sz="1400"/>
            </a:lvl3pPr>
            <a:lvl4pPr>
              <a:lnSpc>
                <a:spcPct val="100000"/>
              </a:lnSpc>
              <a:buClr>
                <a:srgbClr val="FDCF9D"/>
              </a:buClr>
              <a:defRPr sz="1200"/>
            </a:lvl4pPr>
            <a:lvl5pPr>
              <a:lnSpc>
                <a:spcPct val="100000"/>
              </a:lnSpc>
              <a:buClr>
                <a:srgbClr val="FDCF9D"/>
              </a:buCl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Rectangle 16"/>
          <p:cNvSpPr/>
          <p:nvPr userDrawn="1"/>
        </p:nvSpPr>
        <p:spPr>
          <a:xfrm>
            <a:off x="1543239" y="6446512"/>
            <a:ext cx="9549634" cy="194378"/>
          </a:xfrm>
          <a:prstGeom prst="rect">
            <a:avLst/>
          </a:prstGeom>
          <a:solidFill>
            <a:srgbClr val="81B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8" name="TextBox 17"/>
          <p:cNvSpPr txBox="1"/>
          <p:nvPr userDrawn="1"/>
        </p:nvSpPr>
        <p:spPr>
          <a:xfrm>
            <a:off x="0" y="6410462"/>
            <a:ext cx="1543238" cy="246221"/>
          </a:xfrm>
          <a:prstGeom prst="rect">
            <a:avLst/>
          </a:prstGeom>
          <a:noFill/>
        </p:spPr>
        <p:txBody>
          <a:bodyPr wrap="square" rtlCol="0">
            <a:spAutoFit/>
          </a:bodyPr>
          <a:lstStyle/>
          <a:p>
            <a:pPr algn="ctr"/>
            <a:r>
              <a:rPr lang="en-US" sz="1000" b="0" dirty="0" smtClean="0">
                <a:solidFill>
                  <a:schemeClr val="tx1"/>
                </a:solidFill>
              </a:rPr>
              <a:t>www.DDIsmart.com</a:t>
            </a:r>
            <a:endParaRPr lang="en-US" sz="1000" b="0" dirty="0">
              <a:solidFill>
                <a:schemeClr val="tx1"/>
              </a:solidFill>
            </a:endParaRPr>
          </a:p>
        </p:txBody>
      </p:sp>
      <p:sp>
        <p:nvSpPr>
          <p:cNvPr id="5" name="Oval 4"/>
          <p:cNvSpPr/>
          <p:nvPr userDrawn="1"/>
        </p:nvSpPr>
        <p:spPr>
          <a:xfrm>
            <a:off x="5931902" y="6379603"/>
            <a:ext cx="328196" cy="328196"/>
          </a:xfrm>
          <a:prstGeom prst="ellipse">
            <a:avLst/>
          </a:prstGeom>
          <a:solidFill>
            <a:srgbClr val="22B4E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fld id="{1CBDC030-80C4-4BFA-8D8A-3CD76F006116}" type="slidenum">
              <a:rPr lang="en-US" sz="1000" smtClean="0"/>
              <a:t>‹#›</a:t>
            </a:fld>
            <a:endParaRPr lang="en-US" sz="1000" dirty="0"/>
          </a:p>
        </p:txBody>
      </p:sp>
      <p:sp>
        <p:nvSpPr>
          <p:cNvPr id="7" name="Title 1"/>
          <p:cNvSpPr>
            <a:spLocks noGrp="1"/>
          </p:cNvSpPr>
          <p:nvPr>
            <p:ph type="title"/>
          </p:nvPr>
        </p:nvSpPr>
        <p:spPr>
          <a:xfrm>
            <a:off x="286965" y="175260"/>
            <a:ext cx="11618071" cy="914399"/>
          </a:xfrm>
        </p:spPr>
        <p:txBody>
          <a:bodyPr>
            <a:normAutofit/>
          </a:bodyPr>
          <a:lstStyle>
            <a:lvl1pPr algn="ctr">
              <a:defRPr sz="2800">
                <a:latin typeface="+mn-lt"/>
              </a:defRPr>
            </a:lvl1pPr>
          </a:lstStyle>
          <a:p>
            <a:r>
              <a:rPr lang="en-US" smtClean="0"/>
              <a:t>Click to edit Master title style</a:t>
            </a:r>
            <a:endParaRPr lang="en-US"/>
          </a:p>
        </p:txBody>
      </p:sp>
      <p:sp>
        <p:nvSpPr>
          <p:cNvPr id="2" name="Rectangle 1"/>
          <p:cNvSpPr/>
          <p:nvPr userDrawn="1"/>
        </p:nvSpPr>
        <p:spPr>
          <a:xfrm>
            <a:off x="5455920" y="1170084"/>
            <a:ext cx="1280160"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4"/>
          <a:stretch>
            <a:fillRect/>
          </a:stretch>
        </p:blipFill>
        <p:spPr>
          <a:xfrm>
            <a:off x="11230792" y="6308890"/>
            <a:ext cx="854197" cy="429768"/>
          </a:xfrm>
          <a:prstGeom prst="rect">
            <a:avLst/>
          </a:prstGeom>
        </p:spPr>
      </p:pic>
    </p:spTree>
    <p:extLst>
      <p:ext uri="{BB962C8B-B14F-4D97-AF65-F5344CB8AC3E}">
        <p14:creationId xmlns:p14="http://schemas.microsoft.com/office/powerpoint/2010/main" val="33162821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p:cNvSpPr>
            <a:spLocks noGrp="1"/>
          </p:cNvSpPr>
          <p:nvPr userDrawn="1">
            <p:ph idx="1"/>
          </p:nvPr>
        </p:nvSpPr>
        <p:spPr>
          <a:xfrm>
            <a:off x="794096" y="1524167"/>
            <a:ext cx="10603808" cy="4351338"/>
          </a:xfrm>
        </p:spPr>
        <p:txBody>
          <a:bodyPr/>
          <a:lstStyle>
            <a:lvl1pPr marL="365760" indent="-365760">
              <a:lnSpc>
                <a:spcPct val="100000"/>
              </a:lnSpc>
              <a:buClr>
                <a:srgbClr val="80298F"/>
              </a:buClr>
              <a:buFontTx/>
              <a:buBlip>
                <a:blip r:embed="rId2"/>
              </a:buBlip>
              <a:defRPr sz="2000"/>
            </a:lvl1pPr>
            <a:lvl2pPr marL="822960" indent="-274320">
              <a:lnSpc>
                <a:spcPct val="100000"/>
              </a:lnSpc>
              <a:buClr>
                <a:srgbClr val="F5821F"/>
              </a:buClr>
              <a:buFontTx/>
              <a:buBlip>
                <a:blip r:embed="rId3"/>
              </a:buBlip>
              <a:defRPr sz="1800"/>
            </a:lvl2pPr>
            <a:lvl3pPr marL="1143000" indent="-228600">
              <a:lnSpc>
                <a:spcPct val="100000"/>
              </a:lnSpc>
              <a:buClr>
                <a:srgbClr val="DEB9D7"/>
              </a:buClr>
              <a:buFont typeface="Wingdings" panose="05000000000000000000" pitchFamily="2" charset="2"/>
              <a:buChar char="§"/>
              <a:defRPr sz="1400"/>
            </a:lvl3pPr>
            <a:lvl4pPr>
              <a:lnSpc>
                <a:spcPct val="100000"/>
              </a:lnSpc>
              <a:buClr>
                <a:srgbClr val="FDCF9D"/>
              </a:buClr>
              <a:defRPr sz="1200"/>
            </a:lvl4pPr>
            <a:lvl5pPr>
              <a:lnSpc>
                <a:spcPct val="100000"/>
              </a:lnSpc>
              <a:buClr>
                <a:srgbClr val="FDCF9D"/>
              </a:buCl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Rectangle 16"/>
          <p:cNvSpPr/>
          <p:nvPr userDrawn="1"/>
        </p:nvSpPr>
        <p:spPr>
          <a:xfrm>
            <a:off x="1543239" y="6446512"/>
            <a:ext cx="9549634" cy="194378"/>
          </a:xfrm>
          <a:prstGeom prst="rect">
            <a:avLst/>
          </a:prstGeom>
          <a:solidFill>
            <a:srgbClr val="81B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8" name="TextBox 17"/>
          <p:cNvSpPr txBox="1"/>
          <p:nvPr userDrawn="1"/>
        </p:nvSpPr>
        <p:spPr>
          <a:xfrm>
            <a:off x="0" y="6410462"/>
            <a:ext cx="1543238" cy="246221"/>
          </a:xfrm>
          <a:prstGeom prst="rect">
            <a:avLst/>
          </a:prstGeom>
          <a:noFill/>
        </p:spPr>
        <p:txBody>
          <a:bodyPr wrap="square" rtlCol="0">
            <a:spAutoFit/>
          </a:bodyPr>
          <a:lstStyle/>
          <a:p>
            <a:pPr algn="ctr"/>
            <a:r>
              <a:rPr lang="en-US" sz="1000" b="0" dirty="0" smtClean="0">
                <a:solidFill>
                  <a:schemeClr val="tx1"/>
                </a:solidFill>
              </a:rPr>
              <a:t>www.DDIsmart.com</a:t>
            </a:r>
            <a:endParaRPr lang="en-US" sz="1000" b="0" dirty="0">
              <a:solidFill>
                <a:schemeClr val="tx1"/>
              </a:solidFill>
            </a:endParaRPr>
          </a:p>
        </p:txBody>
      </p:sp>
      <p:sp>
        <p:nvSpPr>
          <p:cNvPr id="5" name="Oval 4"/>
          <p:cNvSpPr/>
          <p:nvPr userDrawn="1"/>
        </p:nvSpPr>
        <p:spPr>
          <a:xfrm>
            <a:off x="5931902" y="6379603"/>
            <a:ext cx="328196" cy="328196"/>
          </a:xfrm>
          <a:prstGeom prst="ellipse">
            <a:avLst/>
          </a:prstGeom>
          <a:solidFill>
            <a:srgbClr val="22B4E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fld id="{1CBDC030-80C4-4BFA-8D8A-3CD76F006116}" type="slidenum">
              <a:rPr lang="en-US" sz="1000" smtClean="0"/>
              <a:t>‹#›</a:t>
            </a:fld>
            <a:endParaRPr lang="en-US" sz="1000" dirty="0"/>
          </a:p>
        </p:txBody>
      </p:sp>
      <p:sp>
        <p:nvSpPr>
          <p:cNvPr id="7" name="Title 1"/>
          <p:cNvSpPr>
            <a:spLocks noGrp="1"/>
          </p:cNvSpPr>
          <p:nvPr>
            <p:ph type="title"/>
          </p:nvPr>
        </p:nvSpPr>
        <p:spPr>
          <a:xfrm>
            <a:off x="286965" y="175260"/>
            <a:ext cx="11618071" cy="914399"/>
          </a:xfrm>
        </p:spPr>
        <p:txBody>
          <a:bodyPr>
            <a:normAutofit/>
          </a:bodyPr>
          <a:lstStyle>
            <a:lvl1pPr algn="ctr">
              <a:defRPr sz="2800">
                <a:latin typeface="+mn-lt"/>
              </a:defRPr>
            </a:lvl1pPr>
          </a:lstStyle>
          <a:p>
            <a:r>
              <a:rPr lang="en-US" smtClean="0"/>
              <a:t>Click to edit Master title style</a:t>
            </a:r>
            <a:endParaRPr lang="en-US"/>
          </a:p>
        </p:txBody>
      </p:sp>
      <p:sp>
        <p:nvSpPr>
          <p:cNvPr id="2" name="Rectangle 1"/>
          <p:cNvSpPr/>
          <p:nvPr userDrawn="1"/>
        </p:nvSpPr>
        <p:spPr>
          <a:xfrm>
            <a:off x="5455920" y="1170084"/>
            <a:ext cx="1280160" cy="45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4"/>
          <a:stretch>
            <a:fillRect/>
          </a:stretch>
        </p:blipFill>
        <p:spPr>
          <a:xfrm>
            <a:off x="11230792" y="6308890"/>
            <a:ext cx="854197" cy="429768"/>
          </a:xfrm>
          <a:prstGeom prst="rect">
            <a:avLst/>
          </a:prstGeom>
        </p:spPr>
      </p:pic>
    </p:spTree>
    <p:extLst>
      <p:ext uri="{BB962C8B-B14F-4D97-AF65-F5344CB8AC3E}">
        <p14:creationId xmlns:p14="http://schemas.microsoft.com/office/powerpoint/2010/main" val="33885110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2950" y="1508143"/>
            <a:ext cx="8166100" cy="518543"/>
          </a:xfrm>
        </p:spPr>
        <p:txBody>
          <a:bodyPr anchor="t">
            <a:normAutofit/>
          </a:bodyPr>
          <a:lstStyle>
            <a:lvl1pPr algn="ctr">
              <a:defRPr sz="3200" b="1">
                <a:solidFill>
                  <a:schemeClr val="accent1"/>
                </a:solidFill>
                <a:latin typeface="+mn-lt"/>
              </a:defRPr>
            </a:lvl1pPr>
          </a:lstStyle>
          <a:p>
            <a:r>
              <a:rPr lang="en-US" smtClean="0"/>
              <a:t>Click to edit Master title style</a:t>
            </a:r>
            <a:endParaRPr lang="en-US"/>
          </a:p>
        </p:txBody>
      </p:sp>
      <p:sp>
        <p:nvSpPr>
          <p:cNvPr id="3" name="Text Placeholder 2"/>
          <p:cNvSpPr>
            <a:spLocks noGrp="1"/>
          </p:cNvSpPr>
          <p:nvPr>
            <p:ph type="body" idx="1"/>
          </p:nvPr>
        </p:nvSpPr>
        <p:spPr>
          <a:xfrm>
            <a:off x="3442422" y="2378428"/>
            <a:ext cx="5307157" cy="3662154"/>
          </a:xfrm>
        </p:spPr>
        <p:txBody>
          <a:bodyPr/>
          <a:lstStyle>
            <a:lvl1pPr marL="342900" indent="-342900" algn="l">
              <a:lnSpc>
                <a:spcPct val="100000"/>
              </a:lnSpc>
              <a:spcBef>
                <a:spcPts val="800"/>
              </a:spcBef>
              <a:spcAft>
                <a:spcPts val="800"/>
              </a:spcAft>
              <a:buClr>
                <a:srgbClr val="F5821F"/>
              </a:buClr>
              <a:buFont typeface="Wingdings" panose="05000000000000000000" pitchFamily="2" charset="2"/>
              <a:buChar char="ü"/>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8" name="Rectangle 17"/>
          <p:cNvSpPr/>
          <p:nvPr userDrawn="1"/>
        </p:nvSpPr>
        <p:spPr>
          <a:xfrm>
            <a:off x="1543239" y="6446512"/>
            <a:ext cx="9549634" cy="194378"/>
          </a:xfrm>
          <a:prstGeom prst="rect">
            <a:avLst/>
          </a:prstGeom>
          <a:solidFill>
            <a:srgbClr val="81B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19" name="TextBox 18"/>
          <p:cNvSpPr txBox="1"/>
          <p:nvPr userDrawn="1"/>
        </p:nvSpPr>
        <p:spPr>
          <a:xfrm>
            <a:off x="0" y="6410462"/>
            <a:ext cx="1543238" cy="246221"/>
          </a:xfrm>
          <a:prstGeom prst="rect">
            <a:avLst/>
          </a:prstGeom>
          <a:noFill/>
        </p:spPr>
        <p:txBody>
          <a:bodyPr wrap="square" rtlCol="0">
            <a:spAutoFit/>
          </a:bodyPr>
          <a:lstStyle/>
          <a:p>
            <a:pPr algn="ctr"/>
            <a:r>
              <a:rPr lang="en-US" sz="1000" b="0" dirty="0" smtClean="0">
                <a:solidFill>
                  <a:schemeClr val="tx1"/>
                </a:solidFill>
              </a:rPr>
              <a:t>www.DDIsmart.com</a:t>
            </a:r>
            <a:endParaRPr lang="en-US" sz="1000" b="0" dirty="0">
              <a:solidFill>
                <a:schemeClr val="tx1"/>
              </a:solidFill>
            </a:endParaRPr>
          </a:p>
        </p:txBody>
      </p:sp>
      <p:sp>
        <p:nvSpPr>
          <p:cNvPr id="20" name="Oval 19"/>
          <p:cNvSpPr/>
          <p:nvPr userDrawn="1"/>
        </p:nvSpPr>
        <p:spPr>
          <a:xfrm>
            <a:off x="5931902" y="6379603"/>
            <a:ext cx="328196" cy="328196"/>
          </a:xfrm>
          <a:prstGeom prst="ellipse">
            <a:avLst/>
          </a:prstGeom>
          <a:solidFill>
            <a:srgbClr val="22B4E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fld id="{1CBDC030-80C4-4BFA-8D8A-3CD76F006116}" type="slidenum">
              <a:rPr lang="en-US" sz="1000" smtClean="0"/>
              <a:t>‹#›</a:t>
            </a:fld>
            <a:endParaRPr lang="en-US" sz="1000" dirty="0"/>
          </a:p>
        </p:txBody>
      </p:sp>
      <p:pic>
        <p:nvPicPr>
          <p:cNvPr id="5" name="Picture 4"/>
          <p:cNvPicPr>
            <a:picLocks noChangeAspect="1"/>
          </p:cNvPicPr>
          <p:nvPr userDrawn="1"/>
        </p:nvPicPr>
        <p:blipFill>
          <a:blip r:embed="rId2"/>
          <a:stretch>
            <a:fillRect/>
          </a:stretch>
        </p:blipFill>
        <p:spPr>
          <a:xfrm>
            <a:off x="5640115" y="0"/>
            <a:ext cx="911770" cy="1115369"/>
          </a:xfrm>
          <a:prstGeom prst="rect">
            <a:avLst/>
          </a:prstGeom>
        </p:spPr>
      </p:pic>
      <p:sp>
        <p:nvSpPr>
          <p:cNvPr id="9" name="Freeform 5"/>
          <p:cNvSpPr>
            <a:spLocks noEditPoints="1"/>
          </p:cNvSpPr>
          <p:nvPr userDrawn="1"/>
        </p:nvSpPr>
        <p:spPr bwMode="auto">
          <a:xfrm>
            <a:off x="5905500" y="206375"/>
            <a:ext cx="381000" cy="508000"/>
          </a:xfrm>
          <a:custGeom>
            <a:avLst/>
            <a:gdLst>
              <a:gd name="T0" fmla="*/ 1083 w 2526"/>
              <a:gd name="T1" fmla="*/ 1294 h 3368"/>
              <a:gd name="T2" fmla="*/ 601 w 2526"/>
              <a:gd name="T3" fmla="*/ 1504 h 3368"/>
              <a:gd name="T4" fmla="*/ 452 w 2526"/>
              <a:gd name="T5" fmla="*/ 1653 h 3368"/>
              <a:gd name="T6" fmla="*/ 737 w 2526"/>
              <a:gd name="T7" fmla="*/ 1894 h 3368"/>
              <a:gd name="T8" fmla="*/ 1232 w 2526"/>
              <a:gd name="T9" fmla="*/ 1443 h 3368"/>
              <a:gd name="T10" fmla="*/ 1232 w 2526"/>
              <a:gd name="T11" fmla="*/ 2136 h 3368"/>
              <a:gd name="T12" fmla="*/ 737 w 2526"/>
              <a:gd name="T13" fmla="*/ 2482 h 3368"/>
              <a:gd name="T14" fmla="*/ 452 w 2526"/>
              <a:gd name="T15" fmla="*/ 2346 h 3368"/>
              <a:gd name="T16" fmla="*/ 663 w 2526"/>
              <a:gd name="T17" fmla="*/ 2706 h 3368"/>
              <a:gd name="T18" fmla="*/ 811 w 2526"/>
              <a:gd name="T19" fmla="*/ 2706 h 3368"/>
              <a:gd name="T20" fmla="*/ 1232 w 2526"/>
              <a:gd name="T21" fmla="*/ 2136 h 3368"/>
              <a:gd name="T22" fmla="*/ 1579 w 2526"/>
              <a:gd name="T23" fmla="*/ 1474 h 3368"/>
              <a:gd name="T24" fmla="*/ 1579 w 2526"/>
              <a:gd name="T25" fmla="*/ 1684 h 3368"/>
              <a:gd name="T26" fmla="*/ 2105 w 2526"/>
              <a:gd name="T27" fmla="*/ 1579 h 3368"/>
              <a:gd name="T28" fmla="*/ 2000 w 2526"/>
              <a:gd name="T29" fmla="*/ 2315 h 3368"/>
              <a:gd name="T30" fmla="*/ 1473 w 2526"/>
              <a:gd name="T31" fmla="*/ 2421 h 3368"/>
              <a:gd name="T32" fmla="*/ 2000 w 2526"/>
              <a:gd name="T33" fmla="*/ 2526 h 3368"/>
              <a:gd name="T34" fmla="*/ 2000 w 2526"/>
              <a:gd name="T35" fmla="*/ 2315 h 3368"/>
              <a:gd name="T36" fmla="*/ 1894 w 2526"/>
              <a:gd name="T37" fmla="*/ 421 h 3368"/>
              <a:gd name="T38" fmla="*/ 1789 w 2526"/>
              <a:gd name="T39" fmla="*/ 211 h 3368"/>
              <a:gd name="T40" fmla="*/ 1263 w 2526"/>
              <a:gd name="T41" fmla="*/ 0 h 3368"/>
              <a:gd name="T42" fmla="*/ 737 w 2526"/>
              <a:gd name="T43" fmla="*/ 211 h 3368"/>
              <a:gd name="T44" fmla="*/ 632 w 2526"/>
              <a:gd name="T45" fmla="*/ 421 h 3368"/>
              <a:gd name="T46" fmla="*/ 0 w 2526"/>
              <a:gd name="T47" fmla="*/ 632 h 3368"/>
              <a:gd name="T48" fmla="*/ 211 w 2526"/>
              <a:gd name="T49" fmla="*/ 3368 h 3368"/>
              <a:gd name="T50" fmla="*/ 2526 w 2526"/>
              <a:gd name="T51" fmla="*/ 3157 h 3368"/>
              <a:gd name="T52" fmla="*/ 2315 w 2526"/>
              <a:gd name="T53" fmla="*/ 421 h 3368"/>
              <a:gd name="T54" fmla="*/ 1053 w 2526"/>
              <a:gd name="T55" fmla="*/ 421 h 3368"/>
              <a:gd name="T56" fmla="*/ 1263 w 2526"/>
              <a:gd name="T57" fmla="*/ 211 h 3368"/>
              <a:gd name="T58" fmla="*/ 1473 w 2526"/>
              <a:gd name="T59" fmla="*/ 421 h 3368"/>
              <a:gd name="T60" fmla="*/ 1684 w 2526"/>
              <a:gd name="T61" fmla="*/ 632 h 3368"/>
              <a:gd name="T62" fmla="*/ 842 w 2526"/>
              <a:gd name="T63" fmla="*/ 421 h 3368"/>
              <a:gd name="T64" fmla="*/ 211 w 2526"/>
              <a:gd name="T65" fmla="*/ 3157 h 3368"/>
              <a:gd name="T66" fmla="*/ 632 w 2526"/>
              <a:gd name="T67" fmla="*/ 632 h 3368"/>
              <a:gd name="T68" fmla="*/ 737 w 2526"/>
              <a:gd name="T69" fmla="*/ 842 h 3368"/>
              <a:gd name="T70" fmla="*/ 1894 w 2526"/>
              <a:gd name="T71" fmla="*/ 737 h 3368"/>
              <a:gd name="T72" fmla="*/ 2315 w 2526"/>
              <a:gd name="T73" fmla="*/ 632 h 3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26" h="3368">
                <a:moveTo>
                  <a:pt x="1232" y="1294"/>
                </a:moveTo>
                <a:cubicBezTo>
                  <a:pt x="1191" y="1253"/>
                  <a:pt x="1125" y="1253"/>
                  <a:pt x="1083" y="1294"/>
                </a:cubicBezTo>
                <a:cubicBezTo>
                  <a:pt x="737" y="1640"/>
                  <a:pt x="737" y="1640"/>
                  <a:pt x="737" y="1640"/>
                </a:cubicBezTo>
                <a:cubicBezTo>
                  <a:pt x="601" y="1504"/>
                  <a:pt x="601" y="1504"/>
                  <a:pt x="601" y="1504"/>
                </a:cubicBezTo>
                <a:cubicBezTo>
                  <a:pt x="560" y="1463"/>
                  <a:pt x="493" y="1463"/>
                  <a:pt x="452" y="1504"/>
                </a:cubicBezTo>
                <a:cubicBezTo>
                  <a:pt x="411" y="1545"/>
                  <a:pt x="411" y="1612"/>
                  <a:pt x="452" y="1653"/>
                </a:cubicBezTo>
                <a:cubicBezTo>
                  <a:pt x="663" y="1864"/>
                  <a:pt x="663" y="1864"/>
                  <a:pt x="663" y="1864"/>
                </a:cubicBezTo>
                <a:cubicBezTo>
                  <a:pt x="683" y="1884"/>
                  <a:pt x="710" y="1894"/>
                  <a:pt x="737" y="1894"/>
                </a:cubicBezTo>
                <a:cubicBezTo>
                  <a:pt x="764" y="1894"/>
                  <a:pt x="791" y="1884"/>
                  <a:pt x="811" y="1864"/>
                </a:cubicBezTo>
                <a:cubicBezTo>
                  <a:pt x="1232" y="1443"/>
                  <a:pt x="1232" y="1443"/>
                  <a:pt x="1232" y="1443"/>
                </a:cubicBezTo>
                <a:cubicBezTo>
                  <a:pt x="1273" y="1402"/>
                  <a:pt x="1273" y="1335"/>
                  <a:pt x="1232" y="1294"/>
                </a:cubicBezTo>
                <a:close/>
                <a:moveTo>
                  <a:pt x="1232" y="2136"/>
                </a:moveTo>
                <a:cubicBezTo>
                  <a:pt x="1191" y="2095"/>
                  <a:pt x="1125" y="2095"/>
                  <a:pt x="1083" y="2136"/>
                </a:cubicBezTo>
                <a:cubicBezTo>
                  <a:pt x="737" y="2482"/>
                  <a:pt x="737" y="2482"/>
                  <a:pt x="737" y="2482"/>
                </a:cubicBezTo>
                <a:cubicBezTo>
                  <a:pt x="601" y="2346"/>
                  <a:pt x="601" y="2346"/>
                  <a:pt x="601" y="2346"/>
                </a:cubicBezTo>
                <a:cubicBezTo>
                  <a:pt x="560" y="2305"/>
                  <a:pt x="493" y="2305"/>
                  <a:pt x="452" y="2346"/>
                </a:cubicBezTo>
                <a:cubicBezTo>
                  <a:pt x="411" y="2387"/>
                  <a:pt x="411" y="2454"/>
                  <a:pt x="452" y="2495"/>
                </a:cubicBezTo>
                <a:cubicBezTo>
                  <a:pt x="663" y="2706"/>
                  <a:pt x="663" y="2706"/>
                  <a:pt x="663" y="2706"/>
                </a:cubicBezTo>
                <a:cubicBezTo>
                  <a:pt x="683" y="2726"/>
                  <a:pt x="710" y="2736"/>
                  <a:pt x="737" y="2736"/>
                </a:cubicBezTo>
                <a:cubicBezTo>
                  <a:pt x="764" y="2736"/>
                  <a:pt x="791" y="2726"/>
                  <a:pt x="811" y="2706"/>
                </a:cubicBezTo>
                <a:cubicBezTo>
                  <a:pt x="1232" y="2285"/>
                  <a:pt x="1232" y="2285"/>
                  <a:pt x="1232" y="2285"/>
                </a:cubicBezTo>
                <a:cubicBezTo>
                  <a:pt x="1273" y="2244"/>
                  <a:pt x="1273" y="2177"/>
                  <a:pt x="1232" y="2136"/>
                </a:cubicBezTo>
                <a:close/>
                <a:moveTo>
                  <a:pt x="2000" y="1474"/>
                </a:moveTo>
                <a:cubicBezTo>
                  <a:pt x="1579" y="1474"/>
                  <a:pt x="1579" y="1474"/>
                  <a:pt x="1579" y="1474"/>
                </a:cubicBezTo>
                <a:cubicBezTo>
                  <a:pt x="1521" y="1474"/>
                  <a:pt x="1473" y="1521"/>
                  <a:pt x="1473" y="1579"/>
                </a:cubicBezTo>
                <a:cubicBezTo>
                  <a:pt x="1473" y="1637"/>
                  <a:pt x="1521" y="1684"/>
                  <a:pt x="1579" y="1684"/>
                </a:cubicBezTo>
                <a:cubicBezTo>
                  <a:pt x="2000" y="1684"/>
                  <a:pt x="2000" y="1684"/>
                  <a:pt x="2000" y="1684"/>
                </a:cubicBezTo>
                <a:cubicBezTo>
                  <a:pt x="2058" y="1684"/>
                  <a:pt x="2105" y="1637"/>
                  <a:pt x="2105" y="1579"/>
                </a:cubicBezTo>
                <a:cubicBezTo>
                  <a:pt x="2105" y="1521"/>
                  <a:pt x="2058" y="1474"/>
                  <a:pt x="2000" y="1474"/>
                </a:cubicBezTo>
                <a:close/>
                <a:moveTo>
                  <a:pt x="2000" y="2315"/>
                </a:moveTo>
                <a:cubicBezTo>
                  <a:pt x="1579" y="2315"/>
                  <a:pt x="1579" y="2315"/>
                  <a:pt x="1579" y="2315"/>
                </a:cubicBezTo>
                <a:cubicBezTo>
                  <a:pt x="1521" y="2315"/>
                  <a:pt x="1473" y="2363"/>
                  <a:pt x="1473" y="2421"/>
                </a:cubicBezTo>
                <a:cubicBezTo>
                  <a:pt x="1473" y="2479"/>
                  <a:pt x="1521" y="2526"/>
                  <a:pt x="1579" y="2526"/>
                </a:cubicBezTo>
                <a:cubicBezTo>
                  <a:pt x="2000" y="2526"/>
                  <a:pt x="2000" y="2526"/>
                  <a:pt x="2000" y="2526"/>
                </a:cubicBezTo>
                <a:cubicBezTo>
                  <a:pt x="2058" y="2526"/>
                  <a:pt x="2105" y="2479"/>
                  <a:pt x="2105" y="2421"/>
                </a:cubicBezTo>
                <a:cubicBezTo>
                  <a:pt x="2105" y="2363"/>
                  <a:pt x="2058" y="2315"/>
                  <a:pt x="2000" y="2315"/>
                </a:cubicBezTo>
                <a:close/>
                <a:moveTo>
                  <a:pt x="2315" y="421"/>
                </a:moveTo>
                <a:cubicBezTo>
                  <a:pt x="1894" y="421"/>
                  <a:pt x="1894" y="421"/>
                  <a:pt x="1894" y="421"/>
                </a:cubicBezTo>
                <a:cubicBezTo>
                  <a:pt x="1894" y="316"/>
                  <a:pt x="1894" y="316"/>
                  <a:pt x="1894" y="316"/>
                </a:cubicBezTo>
                <a:cubicBezTo>
                  <a:pt x="1894" y="258"/>
                  <a:pt x="1847" y="211"/>
                  <a:pt x="1789" y="211"/>
                </a:cubicBezTo>
                <a:cubicBezTo>
                  <a:pt x="1561" y="211"/>
                  <a:pt x="1561" y="211"/>
                  <a:pt x="1561" y="211"/>
                </a:cubicBezTo>
                <a:cubicBezTo>
                  <a:pt x="1517" y="88"/>
                  <a:pt x="1400" y="0"/>
                  <a:pt x="1263" y="0"/>
                </a:cubicBezTo>
                <a:cubicBezTo>
                  <a:pt x="1126" y="0"/>
                  <a:pt x="1009" y="88"/>
                  <a:pt x="965" y="211"/>
                </a:cubicBezTo>
                <a:cubicBezTo>
                  <a:pt x="737" y="211"/>
                  <a:pt x="737" y="211"/>
                  <a:pt x="737" y="211"/>
                </a:cubicBezTo>
                <a:cubicBezTo>
                  <a:pt x="679" y="211"/>
                  <a:pt x="632" y="258"/>
                  <a:pt x="632" y="316"/>
                </a:cubicBezTo>
                <a:cubicBezTo>
                  <a:pt x="632" y="421"/>
                  <a:pt x="632" y="421"/>
                  <a:pt x="632" y="421"/>
                </a:cubicBezTo>
                <a:cubicBezTo>
                  <a:pt x="211" y="421"/>
                  <a:pt x="211" y="421"/>
                  <a:pt x="211" y="421"/>
                </a:cubicBezTo>
                <a:cubicBezTo>
                  <a:pt x="95" y="421"/>
                  <a:pt x="0" y="516"/>
                  <a:pt x="0" y="632"/>
                </a:cubicBezTo>
                <a:cubicBezTo>
                  <a:pt x="0" y="3157"/>
                  <a:pt x="0" y="3157"/>
                  <a:pt x="0" y="3157"/>
                </a:cubicBezTo>
                <a:cubicBezTo>
                  <a:pt x="0" y="3273"/>
                  <a:pt x="95" y="3368"/>
                  <a:pt x="211" y="3368"/>
                </a:cubicBezTo>
                <a:cubicBezTo>
                  <a:pt x="2315" y="3368"/>
                  <a:pt x="2315" y="3368"/>
                  <a:pt x="2315" y="3368"/>
                </a:cubicBezTo>
                <a:cubicBezTo>
                  <a:pt x="2431" y="3368"/>
                  <a:pt x="2526" y="3273"/>
                  <a:pt x="2526" y="3157"/>
                </a:cubicBezTo>
                <a:cubicBezTo>
                  <a:pt x="2526" y="632"/>
                  <a:pt x="2526" y="632"/>
                  <a:pt x="2526" y="632"/>
                </a:cubicBezTo>
                <a:cubicBezTo>
                  <a:pt x="2526" y="516"/>
                  <a:pt x="2431" y="421"/>
                  <a:pt x="2315" y="421"/>
                </a:cubicBezTo>
                <a:close/>
                <a:moveTo>
                  <a:pt x="842" y="421"/>
                </a:moveTo>
                <a:cubicBezTo>
                  <a:pt x="1053" y="421"/>
                  <a:pt x="1053" y="421"/>
                  <a:pt x="1053" y="421"/>
                </a:cubicBezTo>
                <a:cubicBezTo>
                  <a:pt x="1111" y="421"/>
                  <a:pt x="1158" y="374"/>
                  <a:pt x="1158" y="316"/>
                </a:cubicBezTo>
                <a:cubicBezTo>
                  <a:pt x="1158" y="258"/>
                  <a:pt x="1205" y="211"/>
                  <a:pt x="1263" y="211"/>
                </a:cubicBezTo>
                <a:cubicBezTo>
                  <a:pt x="1321" y="211"/>
                  <a:pt x="1368" y="258"/>
                  <a:pt x="1368" y="316"/>
                </a:cubicBezTo>
                <a:cubicBezTo>
                  <a:pt x="1368" y="374"/>
                  <a:pt x="1415" y="421"/>
                  <a:pt x="1473" y="421"/>
                </a:cubicBezTo>
                <a:cubicBezTo>
                  <a:pt x="1684" y="421"/>
                  <a:pt x="1684" y="421"/>
                  <a:pt x="1684" y="421"/>
                </a:cubicBezTo>
                <a:cubicBezTo>
                  <a:pt x="1684" y="632"/>
                  <a:pt x="1684" y="632"/>
                  <a:pt x="1684" y="632"/>
                </a:cubicBezTo>
                <a:cubicBezTo>
                  <a:pt x="842" y="632"/>
                  <a:pt x="842" y="632"/>
                  <a:pt x="842" y="632"/>
                </a:cubicBezTo>
                <a:lnTo>
                  <a:pt x="842" y="421"/>
                </a:lnTo>
                <a:close/>
                <a:moveTo>
                  <a:pt x="2315" y="3157"/>
                </a:moveTo>
                <a:cubicBezTo>
                  <a:pt x="211" y="3157"/>
                  <a:pt x="211" y="3157"/>
                  <a:pt x="211" y="3157"/>
                </a:cubicBezTo>
                <a:cubicBezTo>
                  <a:pt x="211" y="632"/>
                  <a:pt x="211" y="632"/>
                  <a:pt x="211" y="632"/>
                </a:cubicBezTo>
                <a:cubicBezTo>
                  <a:pt x="632" y="632"/>
                  <a:pt x="632" y="632"/>
                  <a:pt x="632" y="632"/>
                </a:cubicBezTo>
                <a:cubicBezTo>
                  <a:pt x="632" y="737"/>
                  <a:pt x="632" y="737"/>
                  <a:pt x="632" y="737"/>
                </a:cubicBezTo>
                <a:cubicBezTo>
                  <a:pt x="632" y="795"/>
                  <a:pt x="679" y="842"/>
                  <a:pt x="737" y="842"/>
                </a:cubicBezTo>
                <a:cubicBezTo>
                  <a:pt x="1789" y="842"/>
                  <a:pt x="1789" y="842"/>
                  <a:pt x="1789" y="842"/>
                </a:cubicBezTo>
                <a:cubicBezTo>
                  <a:pt x="1847" y="842"/>
                  <a:pt x="1894" y="795"/>
                  <a:pt x="1894" y="737"/>
                </a:cubicBezTo>
                <a:cubicBezTo>
                  <a:pt x="1894" y="632"/>
                  <a:pt x="1894" y="632"/>
                  <a:pt x="1894" y="632"/>
                </a:cubicBezTo>
                <a:cubicBezTo>
                  <a:pt x="2315" y="632"/>
                  <a:pt x="2315" y="632"/>
                  <a:pt x="2315" y="632"/>
                </a:cubicBezTo>
                <a:lnTo>
                  <a:pt x="2315" y="31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userDrawn="1"/>
        </p:nvPicPr>
        <p:blipFill>
          <a:blip r:embed="rId3"/>
          <a:stretch>
            <a:fillRect/>
          </a:stretch>
        </p:blipFill>
        <p:spPr>
          <a:xfrm>
            <a:off x="11230792" y="6308890"/>
            <a:ext cx="854197" cy="429768"/>
          </a:xfrm>
          <a:prstGeom prst="rect">
            <a:avLst/>
          </a:prstGeom>
        </p:spPr>
      </p:pic>
    </p:spTree>
    <p:extLst>
      <p:ext uri="{BB962C8B-B14F-4D97-AF65-F5344CB8AC3E}">
        <p14:creationId xmlns:p14="http://schemas.microsoft.com/office/powerpoint/2010/main" val="81835966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933B6-E38C-4B14-92F2-5F8C72B5D400}" type="datetimeFigureOut">
              <a:rPr lang="en-US" smtClean="0"/>
              <a:pPr/>
              <a:t>8/25/2020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32D02-C56F-4242-ADC6-3CDAD35AC6C3}" type="slidenum">
              <a:rPr lang="en-US" smtClean="0"/>
              <a:pPr/>
              <a:t>‹#›</a:t>
            </a:fld>
            <a:endParaRPr lang="en-US"/>
          </a:p>
        </p:txBody>
      </p:sp>
    </p:spTree>
    <p:extLst>
      <p:ext uri="{BB962C8B-B14F-4D97-AF65-F5344CB8AC3E}">
        <p14:creationId xmlns:p14="http://schemas.microsoft.com/office/powerpoint/2010/main" val="414485925"/>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7" r:id="rId3"/>
    <p:sldLayoutId id="2147483650" r:id="rId4"/>
    <p:sldLayoutId id="2147483664" r:id="rId5"/>
    <p:sldLayoutId id="2147483669" r:id="rId6"/>
    <p:sldLayoutId id="2147483668" r:id="rId7"/>
    <p:sldLayoutId id="2147483666" r:id="rId8"/>
    <p:sldLayoutId id="2147483651" r:id="rId9"/>
    <p:sldLayoutId id="2147483660" r:id="rId10"/>
    <p:sldLayoutId id="2147483662"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Lst>
  <p:transition>
    <p:fade/>
  </p:transition>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796192"/>
            <a:ext cx="12192000" cy="1907613"/>
          </a:xfrm>
          <a:prstGeom prst="rect">
            <a:avLst/>
          </a:prstGeom>
          <a:solidFill>
            <a:srgbClr val="FCA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ctrTitle"/>
          </p:nvPr>
        </p:nvSpPr>
        <p:spPr>
          <a:xfrm>
            <a:off x="6858000" y="3176860"/>
            <a:ext cx="4657726" cy="1146274"/>
          </a:xfrm>
          <a:effectLst/>
        </p:spPr>
        <p:txBody>
          <a:bodyPr>
            <a:noAutofit/>
          </a:bodyPr>
          <a:lstStyle/>
          <a:p>
            <a:pPr>
              <a:lnSpc>
                <a:spcPct val="100000"/>
              </a:lnSpc>
            </a:pPr>
            <a:r>
              <a:rPr lang="en-US" sz="3600" dirty="0" err="1" smtClean="0"/>
              <a:t>WebAPI</a:t>
            </a:r>
            <a:r>
              <a:rPr lang="en-US" sz="3600" dirty="0" smtClean="0"/>
              <a:t> CRUD Operations</a:t>
            </a:r>
            <a:endParaRPr lang="en-US" sz="3600" dirty="0"/>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228150" y="1972170"/>
            <a:ext cx="4741509" cy="35556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980178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9065" y="339179"/>
            <a:ext cx="10603808" cy="481915"/>
          </a:xfrm>
        </p:spPr>
        <p:txBody>
          <a:bodyPr/>
          <a:lstStyle/>
          <a:p>
            <a:r>
              <a:rPr lang="en-US" dirty="0"/>
              <a:t>Select the empty template from options and check Web API checkbox and click OK.</a:t>
            </a:r>
            <a:endParaRPr lang="en-US" dirty="0"/>
          </a:p>
        </p:txBody>
      </p:sp>
      <p:pic>
        <p:nvPicPr>
          <p:cNvPr id="4" name="Picture 3" descr="ASP.NET"/>
          <p:cNvPicPr/>
          <p:nvPr/>
        </p:nvPicPr>
        <p:blipFill>
          <a:blip r:embed="rId2"/>
          <a:srcRect/>
          <a:stretch>
            <a:fillRect/>
          </a:stretch>
        </p:blipFill>
        <p:spPr bwMode="auto">
          <a:xfrm>
            <a:off x="2857418" y="1039795"/>
            <a:ext cx="6477165" cy="5015771"/>
          </a:xfrm>
          <a:prstGeom prst="rect">
            <a:avLst/>
          </a:prstGeom>
          <a:noFill/>
          <a:ln w="9525">
            <a:noFill/>
            <a:miter lim="800000"/>
            <a:headEnd/>
            <a:tailEnd/>
          </a:ln>
        </p:spPr>
      </p:pic>
    </p:spTree>
    <p:extLst>
      <p:ext uri="{BB962C8B-B14F-4D97-AF65-F5344CB8AC3E}">
        <p14:creationId xmlns:p14="http://schemas.microsoft.com/office/powerpoint/2010/main" val="3212453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9065" y="339179"/>
            <a:ext cx="10603808" cy="481915"/>
          </a:xfrm>
        </p:spPr>
        <p:txBody>
          <a:bodyPr/>
          <a:lstStyle/>
          <a:p>
            <a:r>
              <a:rPr lang="en-US" dirty="0"/>
              <a:t>The solution will be created as below.</a:t>
            </a:r>
            <a:endParaRPr lang="en-US" dirty="0"/>
          </a:p>
        </p:txBody>
      </p:sp>
      <p:pic>
        <p:nvPicPr>
          <p:cNvPr id="6" name="Picture 5" descr="ASP.NET"/>
          <p:cNvPicPr/>
          <p:nvPr/>
        </p:nvPicPr>
        <p:blipFill>
          <a:blip r:embed="rId2"/>
          <a:srcRect/>
          <a:stretch>
            <a:fillRect/>
          </a:stretch>
        </p:blipFill>
        <p:spPr bwMode="auto">
          <a:xfrm>
            <a:off x="4162209" y="1012265"/>
            <a:ext cx="3676360" cy="4539449"/>
          </a:xfrm>
          <a:prstGeom prst="rect">
            <a:avLst/>
          </a:prstGeom>
          <a:noFill/>
          <a:ln w="9525">
            <a:noFill/>
            <a:miter lim="800000"/>
            <a:headEnd/>
            <a:tailEnd/>
          </a:ln>
        </p:spPr>
      </p:pic>
      <p:sp>
        <p:nvSpPr>
          <p:cNvPr id="7" name="Content Placeholder 1"/>
          <p:cNvSpPr txBox="1">
            <a:spLocks/>
          </p:cNvSpPr>
          <p:nvPr/>
        </p:nvSpPr>
        <p:spPr>
          <a:xfrm>
            <a:off x="489065" y="5800698"/>
            <a:ext cx="10603808" cy="481915"/>
          </a:xfrm>
          <a:prstGeom prst="rect">
            <a:avLst/>
          </a:prstGeom>
        </p:spPr>
        <p:txBody>
          <a:bodyPr vert="horz" lIns="91440" tIns="45720" rIns="91440" bIns="45720" rtlCol="0">
            <a:normAutofit fontScale="77500" lnSpcReduction="20000"/>
          </a:bodyPr>
          <a:lstStyle>
            <a:lvl1pPr marL="365760" indent="-365760" algn="l" defTabSz="914400" rtl="0" eaLnBrk="1" latinLnBrk="0" hangingPunct="1">
              <a:lnSpc>
                <a:spcPct val="100000"/>
              </a:lnSpc>
              <a:spcBef>
                <a:spcPts val="1000"/>
              </a:spcBef>
              <a:buClr>
                <a:srgbClr val="80298F"/>
              </a:buClr>
              <a:buFontTx/>
              <a:buBlip>
                <a:blip r:embed="rId3"/>
              </a:buBlip>
              <a:defRPr sz="2000" kern="1200">
                <a:solidFill>
                  <a:schemeClr val="tx1"/>
                </a:solidFill>
                <a:latin typeface="+mn-lt"/>
                <a:ea typeface="+mn-ea"/>
                <a:cs typeface="+mn-cs"/>
              </a:defRPr>
            </a:lvl1pPr>
            <a:lvl2pPr marL="822960" indent="-274320" algn="l" defTabSz="914400" rtl="0" eaLnBrk="1" latinLnBrk="0" hangingPunct="1">
              <a:lnSpc>
                <a:spcPct val="100000"/>
              </a:lnSpc>
              <a:spcBef>
                <a:spcPts val="500"/>
              </a:spcBef>
              <a:buClr>
                <a:srgbClr val="F5821F"/>
              </a:buClr>
              <a:buFontTx/>
              <a:buBlip>
                <a:blip r:embed="rId4"/>
              </a:buBlip>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rgbClr val="DEB9D7"/>
              </a:buClr>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rgbClr val="FDCF9D"/>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rgbClr val="FDCF9D"/>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dirty="0"/>
              <a:t>In </a:t>
            </a:r>
            <a:r>
              <a:rPr lang="en-US" dirty="0" err="1"/>
              <a:t>App_Start</a:t>
            </a:r>
            <a:r>
              <a:rPr lang="en-US" dirty="0"/>
              <a:t> -&gt; </a:t>
            </a:r>
            <a:r>
              <a:rPr lang="en-US" dirty="0" err="1"/>
              <a:t>WebApiConfig.cs</a:t>
            </a:r>
            <a:r>
              <a:rPr lang="en-US" dirty="0"/>
              <a:t> file make sure </a:t>
            </a:r>
            <a:r>
              <a:rPr lang="en-US" dirty="0" err="1"/>
              <a:t>routeTemplate</a:t>
            </a:r>
            <a:r>
              <a:rPr lang="en-US" dirty="0"/>
              <a:t> as given below because by default, the route will not have {action}.</a:t>
            </a:r>
          </a:p>
        </p:txBody>
      </p:sp>
    </p:spTree>
    <p:extLst>
      <p:ext uri="{BB962C8B-B14F-4D97-AF65-F5344CB8AC3E}">
        <p14:creationId xmlns:p14="http://schemas.microsoft.com/office/powerpoint/2010/main" val="21904735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4095" y="522514"/>
            <a:ext cx="10803855" cy="2298963"/>
          </a:xfrm>
          <a:prstGeom prst="rect">
            <a:avLst/>
          </a:prstGeom>
          <a:noFill/>
        </p:spPr>
        <p:txBody>
          <a:bodyPr wrap="square" rtlCol="0">
            <a:spAutoFit/>
          </a:bodyPr>
          <a:lstStyle/>
          <a:p>
            <a:pPr>
              <a:lnSpc>
                <a:spcPct val="115000"/>
              </a:lnSpc>
              <a:spcBef>
                <a:spcPts val="200"/>
              </a:spcBef>
              <a:spcAft>
                <a:spcPts val="200"/>
              </a:spcAft>
            </a:pPr>
            <a:r>
              <a:rPr lang="en-US" sz="1100" b="1" dirty="0">
                <a:solidFill>
                  <a:srgbClr val="212121"/>
                </a:solidFill>
                <a:latin typeface="Arial" panose="020B0604020202020204" pitchFamily="34" charset="0"/>
                <a:ea typeface="Times New Roman" panose="02020603050405020304" pitchFamily="18" charset="0"/>
                <a:cs typeface="Times New Roman" panose="02020603050405020304" pitchFamily="18" charset="0"/>
              </a:rPr>
              <a:t>In </a:t>
            </a:r>
            <a:r>
              <a:rPr lang="en-US" sz="1100" b="1" dirty="0" err="1">
                <a:solidFill>
                  <a:srgbClr val="212121"/>
                </a:solidFill>
                <a:latin typeface="Arial" panose="020B0604020202020204" pitchFamily="34" charset="0"/>
                <a:ea typeface="Times New Roman" panose="02020603050405020304" pitchFamily="18" charset="0"/>
                <a:cs typeface="Times New Roman" panose="02020603050405020304" pitchFamily="18" charset="0"/>
              </a:rPr>
              <a:t>WebApiConfig.cs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static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void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Register(</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HttpConfiguration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config</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8200"/>
                </a:solidFill>
                <a:latin typeface="Consolas" panose="020B0609020204030204" pitchFamily="49" charset="0"/>
                <a:ea typeface="Times New Roman" panose="02020603050405020304" pitchFamily="18" charset="0"/>
                <a:cs typeface="Times New Roman" panose="02020603050405020304" pitchFamily="18" charset="0"/>
              </a:rPr>
              <a:t>// Web API configuration and services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8200"/>
                </a:solidFill>
                <a:latin typeface="Consolas" panose="020B0609020204030204" pitchFamily="49" charset="0"/>
                <a:ea typeface="Times New Roman" panose="02020603050405020304" pitchFamily="18" charset="0"/>
                <a:cs typeface="Times New Roman" panose="02020603050405020304" pitchFamily="18" charset="0"/>
              </a:rPr>
              <a:t>// Web API routes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config.MapHttpAttributeRoutes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config.Routes.MapHttpRoute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name: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DefaultApi</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routeTemplate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api</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/{controller}/{action}/{id}"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defaults: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id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RouteParameter.Optional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ontent Placeholder 1"/>
          <p:cNvSpPr>
            <a:spLocks noGrp="1"/>
          </p:cNvSpPr>
          <p:nvPr>
            <p:ph idx="1"/>
          </p:nvPr>
        </p:nvSpPr>
        <p:spPr>
          <a:xfrm>
            <a:off x="794096" y="3097764"/>
            <a:ext cx="6017251" cy="2880378"/>
          </a:xfrm>
        </p:spPr>
        <p:txBody>
          <a:bodyPr>
            <a:normAutofit/>
          </a:bodyPr>
          <a:lstStyle/>
          <a:p>
            <a:pPr lvl="0"/>
            <a:r>
              <a:rPr lang="en-US" sz="1600" dirty="0" smtClean="0"/>
              <a:t>Add </a:t>
            </a:r>
            <a:r>
              <a:rPr lang="en-US" sz="1600" dirty="0"/>
              <a:t>Reference to </a:t>
            </a:r>
            <a:r>
              <a:rPr lang="en-US" sz="1600" dirty="0" err="1"/>
              <a:t>DataAccessLayer</a:t>
            </a:r>
            <a:r>
              <a:rPr lang="en-US" sz="1600" dirty="0"/>
              <a:t> project.</a:t>
            </a:r>
          </a:p>
          <a:p>
            <a:pPr lvl="0"/>
            <a:r>
              <a:rPr lang="en-US" sz="1600" dirty="0" smtClean="0"/>
              <a:t>Add </a:t>
            </a:r>
            <a:r>
              <a:rPr lang="en-US" sz="1600" dirty="0"/>
              <a:t>the below DLL in references</a:t>
            </a:r>
            <a:r>
              <a:rPr lang="en-US" sz="1600" dirty="0" smtClean="0"/>
              <a:t>.</a:t>
            </a:r>
            <a:endParaRPr lang="en-US" sz="1600" dirty="0"/>
          </a:p>
          <a:p>
            <a:pPr lvl="1"/>
            <a:r>
              <a:rPr lang="en-US" sz="1400" dirty="0" err="1" smtClean="0"/>
              <a:t>EntityFramework</a:t>
            </a:r>
            <a:endParaRPr lang="en-US" sz="1400" dirty="0"/>
          </a:p>
          <a:p>
            <a:pPr lvl="1"/>
            <a:r>
              <a:rPr lang="en-US" sz="1400" dirty="0" err="1" smtClean="0"/>
              <a:t>SqlServer</a:t>
            </a:r>
            <a:endParaRPr lang="en-US" sz="1400" dirty="0"/>
          </a:p>
          <a:p>
            <a:pPr lvl="1"/>
            <a:r>
              <a:rPr lang="en-US" sz="1400" dirty="0" err="1" smtClean="0"/>
              <a:t>Net.Http</a:t>
            </a:r>
            <a:endParaRPr lang="en-US" sz="1400" dirty="0"/>
          </a:p>
          <a:p>
            <a:pPr lvl="1"/>
            <a:r>
              <a:rPr lang="en-US" sz="1400" dirty="0" err="1" smtClean="0"/>
              <a:t>Net.Http.Formatting</a:t>
            </a:r>
            <a:endParaRPr lang="en-US" sz="1400" dirty="0"/>
          </a:p>
          <a:p>
            <a:pPr lvl="0"/>
            <a:r>
              <a:rPr lang="en-US" sz="1600" dirty="0" smtClean="0"/>
              <a:t>Install </a:t>
            </a:r>
            <a:r>
              <a:rPr lang="en-US" sz="1600" dirty="0"/>
              <a:t>Entity Framework from ‘</a:t>
            </a:r>
            <a:r>
              <a:rPr lang="en-US" sz="1600" dirty="0" err="1"/>
              <a:t>NuGet</a:t>
            </a:r>
            <a:r>
              <a:rPr lang="en-US" sz="1600" dirty="0"/>
              <a:t> Package Manager’.</a:t>
            </a:r>
          </a:p>
          <a:p>
            <a:pPr lvl="0"/>
            <a:r>
              <a:rPr lang="en-US" sz="1600" dirty="0" smtClean="0"/>
              <a:t>Create </a:t>
            </a:r>
            <a:r>
              <a:rPr lang="en-US" sz="1600" dirty="0"/>
              <a:t>a Model class for the product as </a:t>
            </a:r>
            <a:r>
              <a:rPr lang="en-US" sz="1600" dirty="0" smtClean="0"/>
              <a:t>depicted here &gt;&gt;</a:t>
            </a:r>
            <a:endParaRPr lang="en-US" sz="1600" dirty="0"/>
          </a:p>
        </p:txBody>
      </p:sp>
      <p:pic>
        <p:nvPicPr>
          <p:cNvPr id="6" name="Picture 5" descr="ASP.NET"/>
          <p:cNvPicPr/>
          <p:nvPr/>
        </p:nvPicPr>
        <p:blipFill>
          <a:blip r:embed="rId2"/>
          <a:srcRect/>
          <a:stretch>
            <a:fillRect/>
          </a:stretch>
        </p:blipFill>
        <p:spPr bwMode="auto">
          <a:xfrm>
            <a:off x="6811347" y="3127922"/>
            <a:ext cx="3013788" cy="3151062"/>
          </a:xfrm>
          <a:prstGeom prst="rect">
            <a:avLst/>
          </a:prstGeom>
          <a:noFill/>
          <a:ln w="9525">
            <a:noFill/>
            <a:miter lim="800000"/>
            <a:headEnd/>
            <a:tailEnd/>
          </a:ln>
        </p:spPr>
      </p:pic>
    </p:spTree>
    <p:extLst>
      <p:ext uri="{BB962C8B-B14F-4D97-AF65-F5344CB8AC3E}">
        <p14:creationId xmlns:p14="http://schemas.microsoft.com/office/powerpoint/2010/main" val="168151255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4095" y="522514"/>
            <a:ext cx="10803855" cy="1837298"/>
          </a:xfrm>
          <a:prstGeom prst="rect">
            <a:avLst/>
          </a:prstGeom>
          <a:noFill/>
        </p:spPr>
        <p:txBody>
          <a:bodyPr wrap="square" rtlCol="0">
            <a:spAutoFit/>
          </a:bodyPr>
          <a:lstStyle/>
          <a:p>
            <a:pPr>
              <a:lnSpc>
                <a:spcPct val="115000"/>
              </a:lnSpc>
              <a:spcBef>
                <a:spcPts val="200"/>
              </a:spcBef>
              <a:spcAft>
                <a:spcPts val="200"/>
              </a:spcAft>
            </a:pPr>
            <a:r>
              <a:rPr lang="en-US" sz="1100" b="1" dirty="0" err="1">
                <a:solidFill>
                  <a:srgbClr val="212121"/>
                </a:solidFill>
                <a:latin typeface="Arial" panose="020B0604020202020204" pitchFamily="34" charset="0"/>
                <a:ea typeface="Times New Roman" panose="02020603050405020304" pitchFamily="18" charset="0"/>
                <a:cs typeface="Times New Roman" panose="02020603050405020304" pitchFamily="18" charset="0"/>
              </a:rPr>
              <a:t>Product.cs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namespace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WebApiService.Models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Product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err="1">
                <a:solidFill>
                  <a:srgbClr val="006699"/>
                </a:solidFill>
                <a:latin typeface="Consolas" panose="020B0609020204030204" pitchFamily="49" charset="0"/>
                <a:ea typeface="Times New Roman" panose="02020603050405020304" pitchFamily="18" charset="0"/>
                <a:cs typeface="Times New Roman" panose="02020603050405020304" pitchFamily="18" charset="0"/>
              </a:rPr>
              <a:t>int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ProductId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get; set;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string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ProductName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get; set;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Nullable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b="1" dirty="0" err="1">
                <a:solidFill>
                  <a:srgbClr val="006699"/>
                </a:solidFill>
                <a:latin typeface="Consolas" panose="020B0609020204030204" pitchFamily="49" charset="0"/>
                <a:ea typeface="Times New Roman" panose="02020603050405020304" pitchFamily="18" charset="0"/>
                <a:cs typeface="Times New Roman" panose="02020603050405020304" pitchFamily="18" charset="0"/>
              </a:rPr>
              <a:t>int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Quantity { get; set;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Nullable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b="1" dirty="0" err="1">
                <a:solidFill>
                  <a:srgbClr val="006699"/>
                </a:solidFill>
                <a:latin typeface="Consolas" panose="020B0609020204030204" pitchFamily="49" charset="0"/>
                <a:ea typeface="Times New Roman" panose="02020603050405020304" pitchFamily="18" charset="0"/>
                <a:cs typeface="Times New Roman" panose="02020603050405020304" pitchFamily="18" charset="0"/>
              </a:rPr>
              <a:t>int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Price { get; set;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ontent Placeholder 1"/>
          <p:cNvSpPr>
            <a:spLocks noGrp="1"/>
          </p:cNvSpPr>
          <p:nvPr>
            <p:ph idx="1"/>
          </p:nvPr>
        </p:nvSpPr>
        <p:spPr>
          <a:xfrm>
            <a:off x="794096" y="2771193"/>
            <a:ext cx="10094728" cy="2880378"/>
          </a:xfrm>
        </p:spPr>
        <p:txBody>
          <a:bodyPr>
            <a:normAutofit fontScale="92500"/>
          </a:bodyPr>
          <a:lstStyle/>
          <a:p>
            <a:pPr marL="0" indent="0">
              <a:buNone/>
            </a:pPr>
            <a:r>
              <a:rPr lang="en-US" sz="1600" dirty="0"/>
              <a:t>Create Repository folder and add </a:t>
            </a:r>
            <a:r>
              <a:rPr lang="en-US" sz="1600" dirty="0" err="1"/>
              <a:t>EntityMapper.cs</a:t>
            </a:r>
            <a:r>
              <a:rPr lang="en-US" sz="1600" dirty="0"/>
              <a:t> file.</a:t>
            </a:r>
          </a:p>
          <a:p>
            <a:pPr marL="0" indent="0">
              <a:buNone/>
            </a:pPr>
            <a:r>
              <a:rPr lang="en-US" sz="1600" b="1" dirty="0" err="1"/>
              <a:t>EntityMapper.cs</a:t>
            </a:r>
            <a:r>
              <a:rPr lang="en-US" sz="1600" b="1" dirty="0"/>
              <a:t/>
            </a:r>
            <a:br>
              <a:rPr lang="en-US" sz="1600" b="1" dirty="0"/>
            </a:br>
            <a:r>
              <a:rPr lang="en-US" sz="1600" b="1" dirty="0"/>
              <a:t/>
            </a:r>
            <a:br>
              <a:rPr lang="en-US" sz="1600" b="1" dirty="0"/>
            </a:br>
            <a:r>
              <a:rPr lang="en-US" sz="1600" dirty="0"/>
              <a:t>Entity Mapper converts the DB model type to User defined model type.</a:t>
            </a:r>
          </a:p>
          <a:p>
            <a:pPr marL="0" indent="0">
              <a:buNone/>
            </a:pPr>
            <a:r>
              <a:rPr lang="en-US" sz="1600" dirty="0" err="1"/>
              <a:t>AutoMapper</a:t>
            </a:r>
            <a:r>
              <a:rPr lang="en-US" sz="1600" dirty="0"/>
              <a:t> is reusable component used to convert object of one type to another type.</a:t>
            </a:r>
          </a:p>
          <a:p>
            <a:pPr marL="0" indent="0">
              <a:buNone/>
            </a:pPr>
            <a:r>
              <a:rPr lang="en-US" sz="1600" dirty="0"/>
              <a:t>It is accomplished by adding AutoMapper.dll from below link or AutoMapper.dll is attached in zip file along with this article, https://github.com/fluentsprings/ExpressMapper/tree/master/packages/AutoMapper.3.3.1/lib/wpa81</a:t>
            </a:r>
          </a:p>
          <a:p>
            <a:pPr marL="0" indent="0">
              <a:buNone/>
            </a:pPr>
            <a:r>
              <a:rPr lang="en-US" sz="1600" dirty="0"/>
              <a:t>In our example it converts </a:t>
            </a:r>
            <a:r>
              <a:rPr lang="en-US" sz="1600" dirty="0" err="1"/>
              <a:t>Models.Product</a:t>
            </a:r>
            <a:r>
              <a:rPr lang="en-US" sz="1600" dirty="0"/>
              <a:t> type to Product of EF Class type and vice-versa.</a:t>
            </a:r>
          </a:p>
          <a:p>
            <a:pPr marL="0" indent="0">
              <a:buNone/>
            </a:pPr>
            <a:r>
              <a:rPr lang="en-US" sz="1600" dirty="0" err="1"/>
              <a:t>Mapper.CreateMap</a:t>
            </a:r>
            <a:r>
              <a:rPr lang="en-US" sz="1600" dirty="0"/>
              <a:t>&lt;&gt;() and </a:t>
            </a:r>
            <a:r>
              <a:rPr lang="en-US" sz="1600" dirty="0" err="1"/>
              <a:t>Mapper.Map</a:t>
            </a:r>
            <a:r>
              <a:rPr lang="en-US" sz="1600" dirty="0"/>
              <a:t>&lt;&gt;() are defined with help of AutoMapper.dll</a:t>
            </a:r>
          </a:p>
        </p:txBody>
      </p:sp>
    </p:spTree>
    <p:extLst>
      <p:ext uri="{BB962C8B-B14F-4D97-AF65-F5344CB8AC3E}">
        <p14:creationId xmlns:p14="http://schemas.microsoft.com/office/powerpoint/2010/main" val="24611643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4095" y="522514"/>
            <a:ext cx="10803855" cy="3016210"/>
          </a:xfrm>
          <a:prstGeom prst="rect">
            <a:avLst/>
          </a:prstGeom>
          <a:noFill/>
        </p:spPr>
        <p:txBody>
          <a:bodyPr wrap="square" rtlCol="0">
            <a:spAutoFit/>
          </a:bodyPr>
          <a:lstStyle/>
          <a:p>
            <a:pPr marL="342900" marR="0" lvl="0" indent="-342900">
              <a:lnSpc>
                <a:spcPts val="795"/>
              </a:lnSpc>
              <a:spcBef>
                <a:spcPts val="600"/>
              </a:spcBef>
              <a:spcAft>
                <a:spcPts val="600"/>
              </a:spcAft>
              <a:tabLst>
                <a:tab pos="457200" algn="l"/>
              </a:tabLst>
            </a:pPr>
            <a:r>
              <a:rPr lang="en-US" sz="1100" b="1" dirty="0" smtClean="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smtClean="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EntityMapper</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TSource,TDestination</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where </a:t>
            </a:r>
            <a:r>
              <a:rPr lang="en-US" sz="11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TSource:</a:t>
            </a:r>
            <a:r>
              <a:rPr lang="en-US" sz="1100" b="1" dirty="0" err="1" smtClean="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where     </a:t>
            </a:r>
            <a:r>
              <a:rPr lang="en-US" sz="11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TDestination:</a:t>
            </a:r>
            <a:r>
              <a:rPr lang="en-US" sz="1100" b="1" dirty="0" err="1" smtClean="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600"/>
              </a:spcBef>
              <a:spcAft>
                <a:spcPts val="600"/>
              </a:spcAft>
              <a:tabLst>
                <a:tab pos="457200" algn="l"/>
              </a:tabLst>
            </a:pP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600"/>
              </a:spcBef>
              <a:spcAft>
                <a:spcPts val="600"/>
              </a:spcAft>
              <a:tabLst>
                <a:tab pos="457200" algn="l"/>
              </a:tabLst>
            </a:pP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smtClean="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EntityMapper</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600"/>
              </a:spcBef>
              <a:spcAft>
                <a:spcPts val="600"/>
              </a:spcAft>
              <a:tabLst>
                <a:tab pos="457200" algn="l"/>
              </a:tabLst>
            </a:pP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600"/>
              </a:spcBef>
              <a:spcAft>
                <a:spcPts val="600"/>
              </a:spcAft>
              <a:tabLst>
                <a:tab pos="457200" algn="l"/>
              </a:tabLst>
            </a:pP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Mapper.CreateMap</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Product&gt;();  </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600"/>
              </a:spcBef>
              <a:spcAft>
                <a:spcPts val="600"/>
              </a:spcAft>
              <a:tabLst>
                <a:tab pos="457200" algn="l"/>
              </a:tabLst>
            </a:pP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Mapper.CreateMap</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Product,Models.Product</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600"/>
              </a:spcBef>
              <a:spcAft>
                <a:spcPts val="600"/>
              </a:spcAft>
              <a:tabLst>
                <a:tab pos="457200" algn="l"/>
              </a:tabLst>
            </a:pP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600"/>
              </a:spcBef>
              <a:spcAft>
                <a:spcPts val="600"/>
              </a:spcAft>
              <a:tabLst>
                <a:tab pos="457200" algn="l"/>
              </a:tabLst>
            </a:pP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smtClean="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TDestination</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Translate(</a:t>
            </a:r>
            <a:r>
              <a:rPr lang="en-US" sz="11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TSource</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obj</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600"/>
              </a:spcBef>
              <a:spcAft>
                <a:spcPts val="600"/>
              </a:spcAft>
              <a:tabLst>
                <a:tab pos="457200" algn="l"/>
              </a:tabLst>
            </a:pP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600"/>
              </a:spcBef>
              <a:spcAft>
                <a:spcPts val="600"/>
              </a:spcAft>
              <a:tabLst>
                <a:tab pos="457200" algn="l"/>
              </a:tabLst>
            </a:pP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smtClean="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Mapper.Map</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TDestination</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a:t>
            </a:r>
            <a:r>
              <a:rPr lang="en-US" sz="11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obj</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600"/>
              </a:spcBef>
              <a:spcAft>
                <a:spcPts val="600"/>
              </a:spcAft>
              <a:tabLst>
                <a:tab pos="457200" algn="l"/>
              </a:tabLst>
            </a:pP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600"/>
              </a:spcBef>
              <a:spcAft>
                <a:spcPts val="600"/>
              </a:spcAft>
              <a:tabLst>
                <a:tab pos="457200" algn="l"/>
              </a:tabLst>
            </a:pP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p>
        </p:txBody>
      </p:sp>
      <p:sp>
        <p:nvSpPr>
          <p:cNvPr id="5" name="TextBox 4"/>
          <p:cNvSpPr txBox="1"/>
          <p:nvPr/>
        </p:nvSpPr>
        <p:spPr>
          <a:xfrm>
            <a:off x="794095" y="3694922"/>
            <a:ext cx="10803855" cy="2600712"/>
          </a:xfrm>
          <a:prstGeom prst="rect">
            <a:avLst/>
          </a:prstGeom>
          <a:noFill/>
        </p:spPr>
        <p:txBody>
          <a:bodyPr wrap="square" rtlCol="0">
            <a:spAutoFit/>
          </a:bodyPr>
          <a:lstStyle/>
          <a:p>
            <a:pPr marL="342900" indent="-342900">
              <a:spcBef>
                <a:spcPts val="200"/>
              </a:spcBef>
              <a:spcAft>
                <a:spcPts val="200"/>
              </a:spcAft>
              <a:tabLst>
                <a:tab pos="457200" algn="l"/>
              </a:tabLst>
            </a:pPr>
            <a:r>
              <a:rPr lang="en-US" sz="1100" dirty="0"/>
              <a:t>Copy the connection string from </a:t>
            </a:r>
            <a:r>
              <a:rPr lang="en-US" sz="1100" dirty="0" err="1"/>
              <a:t>DataAccessLayer</a:t>
            </a:r>
            <a:r>
              <a:rPr lang="en-US" sz="1100" dirty="0"/>
              <a:t> -&gt; </a:t>
            </a:r>
            <a:r>
              <a:rPr lang="en-US" sz="1100" dirty="0" err="1"/>
              <a:t>web.config</a:t>
            </a:r>
            <a:r>
              <a:rPr lang="en-US" sz="1100" dirty="0"/>
              <a:t> and paste it in </a:t>
            </a:r>
            <a:r>
              <a:rPr lang="en-US" sz="1100" dirty="0" err="1"/>
              <a:t>WebApiService</a:t>
            </a:r>
            <a:r>
              <a:rPr lang="en-US" sz="1100" dirty="0"/>
              <a:t> -&gt; </a:t>
            </a:r>
            <a:r>
              <a:rPr lang="en-US" sz="1100" dirty="0" err="1"/>
              <a:t>web.config</a:t>
            </a:r>
            <a:r>
              <a:rPr lang="en-US" sz="1100" dirty="0"/>
              <a:t>.</a:t>
            </a:r>
          </a:p>
          <a:p>
            <a:pPr marL="342900" marR="0" lvl="0" indent="-342900">
              <a:spcBef>
                <a:spcPts val="200"/>
              </a:spcBef>
              <a:spcAft>
                <a:spcPts val="200"/>
              </a:spcAft>
              <a:tabLst>
                <a:tab pos="457200" algn="l"/>
              </a:tabLst>
            </a:pPr>
            <a:endPar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342900" marR="0" lvl="0" indent="-342900">
              <a:spcBef>
                <a:spcPts val="200"/>
              </a:spcBef>
              <a:spcAft>
                <a:spcPts val="200"/>
              </a:spcAft>
              <a:tabLst>
                <a:tab pos="457200" algn="l"/>
              </a:tabLst>
            </a:pP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connectionStrings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&lt;add name=</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ShowroomEntities</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connectionString</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"metadata=res://*/ShowRoomEF.csdl|res://*/ShowRoomEF.ssdl|res://*/ShowRoomEF.msl;provider=System.Data.SqlClient;provider connection string="</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data source=MYSYSTEM\</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SQLEXPRESS;initial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catalog=</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Showroom;user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id=</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sa;password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xxxxx;MultipleActiveResultSets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True;App</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EntityFramework</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providerName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System.Data.EntityClient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connectionStrings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342900" marR="0" lvl="0" indent="-342900">
              <a:spcBef>
                <a:spcPts val="200"/>
              </a:spcBef>
              <a:spcAft>
                <a:spcPts val="200"/>
              </a:spcAft>
              <a:tabLst>
                <a:tab pos="457200" algn="l"/>
              </a:tabLst>
            </a:pPr>
            <a:endPar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r>
              <a:rPr lang="en-US" sz="1100" dirty="0"/>
              <a:t>Add Showroom Controller and make class to inherit from </a:t>
            </a:r>
            <a:r>
              <a:rPr lang="en-US" sz="1100" dirty="0" err="1"/>
              <a:t>ApiController</a:t>
            </a:r>
            <a:r>
              <a:rPr lang="en-US" sz="1100" dirty="0"/>
              <a:t>.</a:t>
            </a:r>
          </a:p>
          <a:p>
            <a:r>
              <a:rPr lang="en-US" sz="1100" b="1" dirty="0" err="1"/>
              <a:t>ShowroomController.cs</a:t>
            </a:r>
            <a:r>
              <a:rPr lang="en-US" sz="1100" b="1" dirty="0"/>
              <a:t/>
            </a:r>
            <a:br>
              <a:rPr lang="en-US" sz="1100" b="1" dirty="0"/>
            </a:br>
            <a:r>
              <a:rPr lang="en-US" sz="1100" b="1" dirty="0"/>
              <a:t/>
            </a:r>
            <a:br>
              <a:rPr lang="en-US" sz="1100" b="1" dirty="0"/>
            </a:br>
            <a:r>
              <a:rPr lang="en-US" sz="1100" dirty="0"/>
              <a:t>Showroom Controller takes care of Inserting, Retrieving, Updating and Deleting the data in the database. Request comes to this controller from the consuming application.</a:t>
            </a:r>
          </a:p>
          <a:p>
            <a:pPr marL="342900" marR="0" lvl="0" indent="-342900">
              <a:spcBef>
                <a:spcPts val="200"/>
              </a:spcBef>
              <a:spcAft>
                <a:spcPts val="200"/>
              </a:spcAft>
              <a:tabLst>
                <a:tab pos="457200" algn="l"/>
              </a:tabLst>
            </a:pP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39040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540" y="345232"/>
            <a:ext cx="10803855" cy="5695021"/>
          </a:xfrm>
          <a:prstGeom prst="rect">
            <a:avLst/>
          </a:prstGeom>
          <a:noFill/>
        </p:spPr>
        <p:txBody>
          <a:bodyPr wrap="square" rtlCol="0">
            <a:spAutoFit/>
          </a:bodyPr>
          <a:lstStyle/>
          <a:p>
            <a:pPr marL="342900" marR="0" lvl="0" indent="-342900">
              <a:lnSpc>
                <a:spcPts val="795"/>
              </a:lnSpc>
              <a:spcBef>
                <a:spcPts val="200"/>
              </a:spcBef>
              <a:spcAft>
                <a:spcPts val="200"/>
              </a:spcAft>
              <a:tabLst>
                <a:tab pos="457200" algn="l"/>
              </a:tabLst>
            </a:pP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ShowroomController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ApiController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8200"/>
                </a:solidFill>
                <a:latin typeface="Consolas" panose="020B0609020204030204" pitchFamily="49" charset="0"/>
                <a:ea typeface="Times New Roman" panose="02020603050405020304" pitchFamily="18" charset="0"/>
                <a:cs typeface="Times New Roman" panose="02020603050405020304" pitchFamily="18" charset="0"/>
              </a:rPr>
              <a:t>// GET: Showroom</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HttpGet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JsonResult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&lt;List&lt;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GetAllProducts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EntityMapper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DataAccessLayer.Product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mapObj</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EntityMapper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DataAccessLayer.Product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List&lt;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DataAccessLayer.Product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prodList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DAL.GetAllProducts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List&lt;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products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List&lt;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foreach</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err="1">
                <a:solidFill>
                  <a:srgbClr val="006699"/>
                </a:solidFill>
                <a:latin typeface="Consolas" panose="020B0609020204030204" pitchFamily="49" charset="0"/>
                <a:ea typeface="Times New Roman" panose="02020603050405020304" pitchFamily="18" charset="0"/>
                <a:cs typeface="Times New Roman" panose="02020603050405020304" pitchFamily="18" charset="0"/>
              </a:rPr>
              <a:t>var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item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in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prodList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products.Add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mapObj.Translate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(item));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Json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&lt;List&lt;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&gt;&gt;(products);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HttpGet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JsonResult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006699"/>
                </a:solidFill>
                <a:latin typeface="Consolas" panose="020B0609020204030204" pitchFamily="49" charset="0"/>
                <a:ea typeface="Times New Roman" panose="02020603050405020304" pitchFamily="18" charset="0"/>
                <a:cs typeface="Times New Roman" panose="02020603050405020304" pitchFamily="18" charset="0"/>
              </a:rPr>
              <a:t>int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id)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EntityMapper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DataAccessLayer.Product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mapObj</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EntityMapper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DataAccessLayer.Product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DataAccessLayer.Product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dalProduct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DAL.GetProduct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(id);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products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products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mapObj.Translate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dalProduct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Json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&gt;(products);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HttpPost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bool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InsertProduct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product)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bool status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false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if</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ModelState.IsValid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EntityMapper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DataAccessLayer.Product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mapObj</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EntityMapper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DataAccessLayer.Product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DataAccessLayer.Product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productObj</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DataAccessLayer.Product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productObj</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mapObj.Translate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status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DAL.InsertProduct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productObj</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status;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745554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SP.NET"/>
          <p:cNvPicPr/>
          <p:nvPr/>
        </p:nvPicPr>
        <p:blipFill>
          <a:blip r:embed="rId2"/>
          <a:srcRect/>
          <a:stretch>
            <a:fillRect/>
          </a:stretch>
        </p:blipFill>
        <p:spPr bwMode="auto">
          <a:xfrm>
            <a:off x="467526" y="4266253"/>
            <a:ext cx="10469486" cy="1589877"/>
          </a:xfrm>
          <a:prstGeom prst="rect">
            <a:avLst/>
          </a:prstGeom>
          <a:noFill/>
          <a:ln w="9525">
            <a:noFill/>
            <a:miter lim="800000"/>
            <a:headEnd/>
            <a:tailEnd/>
          </a:ln>
        </p:spPr>
      </p:pic>
      <p:sp>
        <p:nvSpPr>
          <p:cNvPr id="4" name="TextBox 3"/>
          <p:cNvSpPr txBox="1"/>
          <p:nvPr/>
        </p:nvSpPr>
        <p:spPr>
          <a:xfrm>
            <a:off x="411540" y="345232"/>
            <a:ext cx="10803855" cy="2976328"/>
          </a:xfrm>
          <a:prstGeom prst="rect">
            <a:avLst/>
          </a:prstGeom>
          <a:noFill/>
        </p:spPr>
        <p:txBody>
          <a:bodyPr wrap="square" rtlCol="0">
            <a:spAutoFit/>
          </a:bodyPr>
          <a:lstStyle/>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HttpPut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bool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UpdateProduct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product)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EntityMapper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DataAccessLayer.Product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mapObj</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EntityMapper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DataAccessLayer.Product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DataAccessLayer.Product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productObj</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DataAccessLayer.Product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productObj</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mapObj.Translate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err="1">
                <a:solidFill>
                  <a:srgbClr val="006699"/>
                </a:solidFill>
                <a:latin typeface="Consolas" panose="020B0609020204030204" pitchFamily="49" charset="0"/>
                <a:ea typeface="Times New Roman" panose="02020603050405020304" pitchFamily="18" charset="0"/>
                <a:cs typeface="Times New Roman" panose="02020603050405020304" pitchFamily="18" charset="0"/>
              </a:rPr>
              <a:t>var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status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DAL.UpdateProduct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productObj</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status;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HttpDelete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bool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DeleteProduct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006699"/>
                </a:solidFill>
                <a:latin typeface="Consolas" panose="020B0609020204030204" pitchFamily="49" charset="0"/>
                <a:ea typeface="Times New Roman" panose="02020603050405020304" pitchFamily="18" charset="0"/>
                <a:cs typeface="Times New Roman" panose="02020603050405020304" pitchFamily="18" charset="0"/>
              </a:rPr>
              <a:t>int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id)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err="1">
                <a:solidFill>
                  <a:srgbClr val="006699"/>
                </a:solidFill>
                <a:latin typeface="Consolas" panose="020B0609020204030204" pitchFamily="49" charset="0"/>
                <a:ea typeface="Times New Roman" panose="02020603050405020304" pitchFamily="18" charset="0"/>
                <a:cs typeface="Times New Roman" panose="02020603050405020304" pitchFamily="18" charset="0"/>
              </a:rPr>
              <a:t>var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status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DAL.DeleteProduct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(id);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status;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373224" y="3415005"/>
            <a:ext cx="10832841" cy="938719"/>
          </a:xfrm>
          <a:prstGeom prst="rect">
            <a:avLst/>
          </a:prstGeom>
          <a:noFill/>
        </p:spPr>
        <p:txBody>
          <a:bodyPr wrap="square" rtlCol="0">
            <a:spAutoFit/>
          </a:bodyPr>
          <a:lstStyle/>
          <a:p>
            <a:r>
              <a:rPr lang="en-US" sz="1100" b="1" dirty="0"/>
              <a:t>Check your service</a:t>
            </a:r>
            <a:endParaRPr lang="en-US" sz="1100" dirty="0"/>
          </a:p>
          <a:p>
            <a:r>
              <a:rPr lang="en-US" sz="1100" dirty="0"/>
              <a:t>Execute your service created just now by running the below URL in the browser and change the port number accordingly.</a:t>
            </a:r>
          </a:p>
          <a:p>
            <a:r>
              <a:rPr lang="en-US" sz="1100" i="1" dirty="0"/>
              <a:t>http://localhost:52956/api/showroom/getallproducts</a:t>
            </a:r>
            <a:r>
              <a:rPr lang="en-US" sz="1100" dirty="0"/>
              <a:t> </a:t>
            </a:r>
          </a:p>
          <a:p>
            <a:r>
              <a:rPr lang="en-US" sz="1100" b="1" dirty="0"/>
              <a:t>Service Output</a:t>
            </a:r>
            <a:endParaRPr lang="en-US" sz="1100" dirty="0"/>
          </a:p>
          <a:p>
            <a:endParaRPr lang="en-US" sz="1100" dirty="0"/>
          </a:p>
        </p:txBody>
      </p:sp>
      <p:sp>
        <p:nvSpPr>
          <p:cNvPr id="6" name="TextBox 5"/>
          <p:cNvSpPr txBox="1"/>
          <p:nvPr/>
        </p:nvSpPr>
        <p:spPr>
          <a:xfrm>
            <a:off x="373224" y="5471410"/>
            <a:ext cx="11290042" cy="769441"/>
          </a:xfrm>
          <a:prstGeom prst="rect">
            <a:avLst/>
          </a:prstGeom>
          <a:noFill/>
        </p:spPr>
        <p:txBody>
          <a:bodyPr wrap="square" rtlCol="0">
            <a:spAutoFit/>
          </a:bodyPr>
          <a:lstStyle/>
          <a:p>
            <a:r>
              <a:rPr lang="en-US" sz="1100" b="1" i="1" u="sng" dirty="0"/>
              <a:t>Note : Attached WebApiServiceProvider.zip solution.</a:t>
            </a:r>
            <a:r>
              <a:rPr lang="en-US" sz="1100" dirty="0"/>
              <a:t> </a:t>
            </a:r>
          </a:p>
          <a:p>
            <a:r>
              <a:rPr lang="en-US" sz="1100" dirty="0"/>
              <a:t>since solution size exceeds permitted one, have removed 'packages' folder content of '</a:t>
            </a:r>
            <a:r>
              <a:rPr lang="en-US" sz="1100" dirty="0" err="1"/>
              <a:t>WebApiServiceProvider</a:t>
            </a:r>
            <a:r>
              <a:rPr lang="en-US" sz="1100" dirty="0"/>
              <a:t>' and kept in package_content_1.zip and package_content_2.zip.</a:t>
            </a:r>
          </a:p>
          <a:p>
            <a:r>
              <a:rPr lang="en-US" sz="1100" dirty="0"/>
              <a:t>Kindly don't forget to unzip package_content_1.zip and package_content_2.zip and keep their contents in '</a:t>
            </a:r>
            <a:r>
              <a:rPr lang="en-US" sz="1100" dirty="0" err="1"/>
              <a:t>WebApiServiceProvider</a:t>
            </a:r>
            <a:r>
              <a:rPr lang="en-US" sz="1100" dirty="0"/>
              <a:t>\packages' folder. Also make changes to connection strings accordingly in both the solution</a:t>
            </a:r>
            <a:r>
              <a:rPr lang="en-US" sz="1100" dirty="0" smtClean="0"/>
              <a:t>.</a:t>
            </a:r>
            <a:endParaRPr lang="en-US" sz="1100" dirty="0"/>
          </a:p>
        </p:txBody>
      </p:sp>
    </p:spTree>
    <p:extLst>
      <p:ext uri="{BB962C8B-B14F-4D97-AF65-F5344CB8AC3E}">
        <p14:creationId xmlns:p14="http://schemas.microsoft.com/office/powerpoint/2010/main" val="311073039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461" y="311187"/>
            <a:ext cx="10603808" cy="761833"/>
          </a:xfrm>
        </p:spPr>
        <p:txBody>
          <a:bodyPr>
            <a:normAutofit/>
          </a:bodyPr>
          <a:lstStyle/>
          <a:p>
            <a:pPr marL="0" indent="0">
              <a:buNone/>
            </a:pPr>
            <a:r>
              <a:rPr lang="en-US" sz="1400" b="1" dirty="0"/>
              <a:t>Step 4 – Consuming Web </a:t>
            </a:r>
            <a:r>
              <a:rPr lang="en-US" sz="1400" b="1" dirty="0" err="1"/>
              <a:t>Api</a:t>
            </a:r>
            <a:r>
              <a:rPr lang="en-US" sz="1400" b="1" dirty="0"/>
              <a:t> Service In MVC Application</a:t>
            </a:r>
            <a:endParaRPr lang="en-US" sz="1400" dirty="0"/>
          </a:p>
          <a:p>
            <a:pPr lvl="0"/>
            <a:r>
              <a:rPr lang="en-US" sz="1400" dirty="0"/>
              <a:t>Create Empty MVC project as below</a:t>
            </a:r>
            <a:r>
              <a:rPr lang="en-US" sz="1400" dirty="0" smtClean="0"/>
              <a:t>.</a:t>
            </a:r>
            <a:endParaRPr lang="en-US" sz="1400" dirty="0"/>
          </a:p>
        </p:txBody>
      </p:sp>
      <p:pic>
        <p:nvPicPr>
          <p:cNvPr id="5" name="Picture 4" descr="ASP.NET"/>
          <p:cNvPicPr/>
          <p:nvPr/>
        </p:nvPicPr>
        <p:blipFill>
          <a:blip r:embed="rId2"/>
          <a:srcRect/>
          <a:stretch>
            <a:fillRect/>
          </a:stretch>
        </p:blipFill>
        <p:spPr bwMode="auto">
          <a:xfrm>
            <a:off x="756032" y="1073020"/>
            <a:ext cx="2621649" cy="5157302"/>
          </a:xfrm>
          <a:prstGeom prst="rect">
            <a:avLst/>
          </a:prstGeom>
          <a:noFill/>
          <a:ln w="9525">
            <a:noFill/>
            <a:miter lim="800000"/>
            <a:headEnd/>
            <a:tailEnd/>
          </a:ln>
        </p:spPr>
      </p:pic>
      <p:sp>
        <p:nvSpPr>
          <p:cNvPr id="6" name="Content Placeholder 2"/>
          <p:cNvSpPr txBox="1">
            <a:spLocks/>
          </p:cNvSpPr>
          <p:nvPr/>
        </p:nvSpPr>
        <p:spPr>
          <a:xfrm>
            <a:off x="3937518" y="3508310"/>
            <a:ext cx="7959014" cy="2528596"/>
          </a:xfrm>
          <a:prstGeom prst="rect">
            <a:avLst/>
          </a:prstGeom>
        </p:spPr>
        <p:txBody>
          <a:bodyPr vert="horz" lIns="91440" tIns="45720" rIns="91440" bIns="45720" rtlCol="0">
            <a:normAutofit/>
          </a:bodyPr>
          <a:lstStyle>
            <a:lvl1pPr marL="365760" indent="-365760" algn="l" defTabSz="914400" rtl="0" eaLnBrk="1" latinLnBrk="0" hangingPunct="1">
              <a:lnSpc>
                <a:spcPct val="100000"/>
              </a:lnSpc>
              <a:spcBef>
                <a:spcPts val="1000"/>
              </a:spcBef>
              <a:buClr>
                <a:srgbClr val="80298F"/>
              </a:buClr>
              <a:buFontTx/>
              <a:buBlip>
                <a:blip r:embed="rId3"/>
              </a:buBlip>
              <a:defRPr sz="2000" kern="1200">
                <a:solidFill>
                  <a:schemeClr val="tx1"/>
                </a:solidFill>
                <a:latin typeface="+mn-lt"/>
                <a:ea typeface="+mn-ea"/>
                <a:cs typeface="+mn-cs"/>
              </a:defRPr>
            </a:lvl1pPr>
            <a:lvl2pPr marL="822960" indent="-274320" algn="l" defTabSz="914400" rtl="0" eaLnBrk="1" latinLnBrk="0" hangingPunct="1">
              <a:lnSpc>
                <a:spcPct val="100000"/>
              </a:lnSpc>
              <a:spcBef>
                <a:spcPts val="500"/>
              </a:spcBef>
              <a:buClr>
                <a:srgbClr val="F5821F"/>
              </a:buClr>
              <a:buFontTx/>
              <a:buBlip>
                <a:blip r:embed="rId4"/>
              </a:buBlip>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rgbClr val="DEB9D7"/>
              </a:buClr>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rgbClr val="FDCF9D"/>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rgbClr val="FDCF9D"/>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1400" dirty="0"/>
              <a:t>Create Product model class as created in </a:t>
            </a:r>
            <a:r>
              <a:rPr lang="en-US" sz="1400" dirty="0" err="1"/>
              <a:t>WebApiService</a:t>
            </a:r>
            <a:r>
              <a:rPr lang="en-US" sz="1400" dirty="0"/>
              <a:t> project.</a:t>
            </a:r>
          </a:p>
          <a:p>
            <a:pPr lvl="0"/>
            <a:r>
              <a:rPr lang="en-US" sz="1400" dirty="0"/>
              <a:t>Create </a:t>
            </a:r>
            <a:r>
              <a:rPr lang="en-US" sz="1400" dirty="0" err="1"/>
              <a:t>ServiceRepository.cs</a:t>
            </a:r>
            <a:r>
              <a:rPr lang="en-US" sz="1400" dirty="0"/>
              <a:t> in Repository folder to consume the web </a:t>
            </a:r>
            <a:r>
              <a:rPr lang="en-US" sz="1400" dirty="0" err="1"/>
              <a:t>api</a:t>
            </a:r>
            <a:r>
              <a:rPr lang="en-US" sz="1400" dirty="0"/>
              <a:t> service and create </a:t>
            </a:r>
            <a:r>
              <a:rPr lang="en-US" sz="1400" dirty="0" err="1"/>
              <a:t>ServiceUrl</a:t>
            </a:r>
            <a:r>
              <a:rPr lang="en-US" sz="1400" dirty="0"/>
              <a:t> as key and as a value in </a:t>
            </a:r>
            <a:r>
              <a:rPr lang="en-US" sz="1400" dirty="0" err="1"/>
              <a:t>web.config</a:t>
            </a:r>
            <a:r>
              <a:rPr lang="en-US" sz="1400" dirty="0"/>
              <a:t> (port number changes according to the server).</a:t>
            </a:r>
          </a:p>
          <a:p>
            <a:pPr lvl="1"/>
            <a:r>
              <a:rPr lang="en-US" sz="1400" dirty="0"/>
              <a:t>&lt;add key="</a:t>
            </a:r>
            <a:r>
              <a:rPr lang="en-US" sz="1400" dirty="0" err="1"/>
              <a:t>ServiceUrl</a:t>
            </a:r>
            <a:r>
              <a:rPr lang="en-US" sz="1400" dirty="0"/>
              <a:t>" value="http://localhost:52956/"&gt;&lt;/add&gt;  </a:t>
            </a:r>
          </a:p>
          <a:p>
            <a:pPr lvl="0"/>
            <a:r>
              <a:rPr lang="en-US" sz="1400" dirty="0"/>
              <a:t>Add the below DLL in the references</a:t>
            </a:r>
            <a:r>
              <a:rPr lang="en-US" sz="1400" dirty="0" smtClean="0"/>
              <a:t>.</a:t>
            </a:r>
            <a:endParaRPr lang="en-US" sz="1400" dirty="0"/>
          </a:p>
          <a:p>
            <a:pPr lvl="1"/>
            <a:r>
              <a:rPr lang="en-US" sz="1400" dirty="0"/>
              <a:t>Net</a:t>
            </a:r>
          </a:p>
          <a:p>
            <a:pPr lvl="1"/>
            <a:r>
              <a:rPr lang="en-US" sz="1400" dirty="0" err="1"/>
              <a:t>Net.Http</a:t>
            </a:r>
            <a:endParaRPr lang="en-US" sz="1400" dirty="0"/>
          </a:p>
          <a:p>
            <a:pPr lvl="1"/>
            <a:r>
              <a:rPr lang="en-US" sz="1400" dirty="0" err="1"/>
              <a:t>Net.Http.Formatting</a:t>
            </a:r>
            <a:endParaRPr lang="en-US" sz="1400" dirty="0"/>
          </a:p>
        </p:txBody>
      </p:sp>
    </p:spTree>
    <p:extLst>
      <p:ext uri="{BB962C8B-B14F-4D97-AF65-F5344CB8AC3E}">
        <p14:creationId xmlns:p14="http://schemas.microsoft.com/office/powerpoint/2010/main" val="34392626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540" y="1558211"/>
            <a:ext cx="10803855" cy="3899657"/>
          </a:xfrm>
          <a:prstGeom prst="rect">
            <a:avLst/>
          </a:prstGeom>
          <a:noFill/>
        </p:spPr>
        <p:txBody>
          <a:bodyPr wrap="square" rtlCol="0">
            <a:spAutoFit/>
          </a:bodyPr>
          <a:lstStyle/>
          <a:p>
            <a:pPr marL="342900" marR="0" lvl="0" indent="-342900">
              <a:lnSpc>
                <a:spcPts val="795"/>
              </a:lnSpc>
              <a:spcBef>
                <a:spcPts val="200"/>
              </a:spcBef>
              <a:spcAft>
                <a:spcPts val="200"/>
              </a:spcAft>
              <a:tabLst>
                <a:tab pos="457200" algn="l"/>
              </a:tabLst>
            </a:pP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ServiceRepository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HttpClient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Client { get; set;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ServiceRepository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Client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HttpClient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Client.BaseAddress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Uri(</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ConfigurationManager.AppSettings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ServiceUrl</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ToString</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HttpResponseMessage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GetResponse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(string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url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Client.GetAsync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url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).Result;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HttpResponseMessage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PutResponse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(string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url,object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model)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Client.PutAsJsonAsync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url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model).Result;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HttpResponseMessage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PostResponse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(string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url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object model)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Client.PostAsJsonAsync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url,model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).Result;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HttpResponseMessage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DeleteResponse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(string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url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Client.DeleteAsync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url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).Result;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373224" y="625151"/>
            <a:ext cx="10832841" cy="769441"/>
          </a:xfrm>
          <a:prstGeom prst="rect">
            <a:avLst/>
          </a:prstGeom>
          <a:noFill/>
        </p:spPr>
        <p:txBody>
          <a:bodyPr wrap="square" rtlCol="0">
            <a:spAutoFit/>
          </a:bodyPr>
          <a:lstStyle/>
          <a:p>
            <a:r>
              <a:rPr lang="en-US" sz="1100" b="1" dirty="0" err="1"/>
              <a:t>ServiceRepository.cs</a:t>
            </a:r>
            <a:r>
              <a:rPr lang="en-US" sz="1100" b="1" dirty="0"/>
              <a:t/>
            </a:r>
            <a:br>
              <a:rPr lang="en-US" sz="1100" b="1" dirty="0"/>
            </a:br>
            <a:r>
              <a:rPr lang="en-US" sz="1100" dirty="0"/>
              <a:t/>
            </a:r>
            <a:br>
              <a:rPr lang="en-US" sz="1100" dirty="0"/>
            </a:br>
            <a:r>
              <a:rPr lang="en-US" sz="1100" dirty="0"/>
              <a:t>Service Repository is created to act as a reusable module for requesting, posting, updating and deleting data in </a:t>
            </a:r>
            <a:r>
              <a:rPr lang="en-US" sz="1100" dirty="0" err="1"/>
              <a:t>WebAPI</a:t>
            </a:r>
            <a:r>
              <a:rPr lang="en-US" sz="1100" dirty="0"/>
              <a:t>. This is used by any action method in the Controller which is created in next step and avoids duplication of this code</a:t>
            </a:r>
            <a:r>
              <a:rPr lang="en-US" sz="1100" dirty="0" smtClean="0"/>
              <a:t>.</a:t>
            </a:r>
            <a:endParaRPr lang="en-US" sz="1100" dirty="0"/>
          </a:p>
        </p:txBody>
      </p:sp>
      <p:sp>
        <p:nvSpPr>
          <p:cNvPr id="7" name="TextBox 6"/>
          <p:cNvSpPr txBox="1"/>
          <p:nvPr/>
        </p:nvSpPr>
        <p:spPr>
          <a:xfrm>
            <a:off x="373223" y="5621487"/>
            <a:ext cx="10832841" cy="261610"/>
          </a:xfrm>
          <a:prstGeom prst="rect">
            <a:avLst/>
          </a:prstGeom>
          <a:noFill/>
        </p:spPr>
        <p:txBody>
          <a:bodyPr wrap="square" rtlCol="0">
            <a:spAutoFit/>
          </a:bodyPr>
          <a:lstStyle/>
          <a:p>
            <a:r>
              <a:rPr lang="en-US" sz="1100" dirty="0"/>
              <a:t>Create a Controller to handle a request for different action method and navigate to the corresponding view.</a:t>
            </a:r>
          </a:p>
        </p:txBody>
      </p:sp>
    </p:spTree>
    <p:extLst>
      <p:ext uri="{BB962C8B-B14F-4D97-AF65-F5344CB8AC3E}">
        <p14:creationId xmlns:p14="http://schemas.microsoft.com/office/powerpoint/2010/main" val="334018803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540" y="1558211"/>
            <a:ext cx="10803855" cy="4351256"/>
          </a:xfrm>
          <a:prstGeom prst="rect">
            <a:avLst/>
          </a:prstGeom>
          <a:noFill/>
        </p:spPr>
        <p:txBody>
          <a:bodyPr wrap="square" rtlCol="0">
            <a:spAutoFit/>
          </a:bodyPr>
          <a:lstStyle/>
          <a:p>
            <a:pPr marL="342900" marR="0" lvl="0" indent="-342900">
              <a:lnSpc>
                <a:spcPts val="795"/>
              </a:lnSpc>
              <a:spcBef>
                <a:spcPts val="200"/>
              </a:spcBef>
              <a:spcAft>
                <a:spcPts val="200"/>
              </a:spcAft>
              <a:tabLst>
                <a:tab pos="457200" algn="l"/>
              </a:tabLst>
            </a:pP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ProductController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Controller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8200"/>
                </a:solidFill>
                <a:latin typeface="Consolas" panose="020B0609020204030204" pitchFamily="49" charset="0"/>
                <a:ea typeface="Times New Roman" panose="02020603050405020304" pitchFamily="18" charset="0"/>
                <a:cs typeface="Times New Roman" panose="02020603050405020304" pitchFamily="18" charset="0"/>
              </a:rPr>
              <a:t>// GET: 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ActionResult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GetAllProducts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try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ServiceRepository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serviceObj</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ServiceRepository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HttpResponseMessage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response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serviceObj.GetResponse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api</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/showroom/</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getallproducts</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response.EnsureSuccessStatusCode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List&lt;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products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response.Content.ReadAsAsync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&lt;List&lt;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&gt;&gt;().Result;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ViewBag.Title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"All Products"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View(products);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catch</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(Exception)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throw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82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8200"/>
                </a:solidFill>
                <a:latin typeface="Consolas" panose="020B0609020204030204" pitchFamily="49" charset="0"/>
                <a:ea typeface="Times New Roman" panose="02020603050405020304" pitchFamily="18" charset="0"/>
                <a:cs typeface="Times New Roman" panose="02020603050405020304" pitchFamily="18" charset="0"/>
              </a:rPr>
              <a:t>HttpGet</a:t>
            </a:r>
            <a:r>
              <a:rPr lang="en-US" sz="1100" dirty="0">
                <a:solidFill>
                  <a:srgbClr val="0082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ActionResult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EditProduct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006699"/>
                </a:solidFill>
                <a:latin typeface="Consolas" panose="020B0609020204030204" pitchFamily="49" charset="0"/>
                <a:ea typeface="Times New Roman" panose="02020603050405020304" pitchFamily="18" charset="0"/>
                <a:cs typeface="Times New Roman" panose="02020603050405020304" pitchFamily="18" charset="0"/>
              </a:rPr>
              <a:t>int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id)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ServiceRepository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serviceObj</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ServiceRepository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HttpResponseMessage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response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serviceObj.GetResponse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api</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/showroom/</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GetProduct?id</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id.ToString</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response.EnsureSuccessStatusCode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products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response.Content.ReadAsAsync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&gt;().Result;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ViewBag.Title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"All Products"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View(products);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373224" y="625151"/>
            <a:ext cx="10832841" cy="769441"/>
          </a:xfrm>
          <a:prstGeom prst="rect">
            <a:avLst/>
          </a:prstGeom>
          <a:noFill/>
        </p:spPr>
        <p:txBody>
          <a:bodyPr wrap="square" rtlCol="0">
            <a:spAutoFit/>
          </a:bodyPr>
          <a:lstStyle/>
          <a:p>
            <a:r>
              <a:rPr lang="en-US" sz="1100" b="1" dirty="0" err="1"/>
              <a:t>ProductController.cs</a:t>
            </a:r>
            <a:r>
              <a:rPr lang="en-US" sz="1100" b="1" dirty="0"/>
              <a:t/>
            </a:r>
            <a:br>
              <a:rPr lang="en-US" sz="1100" b="1" dirty="0"/>
            </a:br>
            <a:r>
              <a:rPr lang="en-US" sz="1100" dirty="0"/>
              <a:t/>
            </a:r>
            <a:br>
              <a:rPr lang="en-US" sz="1100" dirty="0"/>
            </a:br>
            <a:r>
              <a:rPr lang="en-US" sz="1100" dirty="0"/>
              <a:t>Product Controller in MVC application is created to handle the request received from the user action and to serve the response accordingly. Code for product controller is given below.</a:t>
            </a:r>
          </a:p>
        </p:txBody>
      </p:sp>
    </p:spTree>
    <p:extLst>
      <p:ext uri="{BB962C8B-B14F-4D97-AF65-F5344CB8AC3E}">
        <p14:creationId xmlns:p14="http://schemas.microsoft.com/office/powerpoint/2010/main" val="6271568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82350" y="937315"/>
            <a:ext cx="1885453" cy="646331"/>
          </a:xfrm>
          <a:prstGeom prst="rect">
            <a:avLst/>
          </a:prstGeom>
          <a:noFill/>
        </p:spPr>
        <p:txBody>
          <a:bodyPr wrap="none" rtlCol="0">
            <a:spAutoFit/>
          </a:bodyPr>
          <a:lstStyle/>
          <a:p>
            <a:r>
              <a:rPr lang="en-US" sz="3600" b="1" dirty="0">
                <a:solidFill>
                  <a:schemeClr val="bg1"/>
                </a:solidFill>
              </a:rPr>
              <a:t>Content</a:t>
            </a:r>
          </a:p>
        </p:txBody>
      </p:sp>
      <p:sp>
        <p:nvSpPr>
          <p:cNvPr id="8" name="TextBox 7"/>
          <p:cNvSpPr txBox="1"/>
          <p:nvPr/>
        </p:nvSpPr>
        <p:spPr>
          <a:xfrm>
            <a:off x="1082350" y="1735493"/>
            <a:ext cx="10639147" cy="4001095"/>
          </a:xfrm>
          <a:prstGeom prst="rect">
            <a:avLst/>
          </a:prstGeom>
          <a:noFill/>
        </p:spPr>
        <p:txBody>
          <a:bodyPr wrap="square" rtlCol="0">
            <a:spAutoFit/>
          </a:bodyPr>
          <a:lstStyle/>
          <a:p>
            <a:pPr marL="365760" lvl="0" indent="-365760">
              <a:spcBef>
                <a:spcPts val="300"/>
              </a:spcBef>
              <a:spcAft>
                <a:spcPts val="300"/>
              </a:spcAft>
              <a:buClr>
                <a:srgbClr val="80298F"/>
              </a:buClr>
              <a:buBlip>
                <a:blip r:embed="rId2"/>
              </a:buBlip>
            </a:pPr>
            <a:r>
              <a:rPr lang="en-US" dirty="0">
                <a:solidFill>
                  <a:schemeClr val="bg1"/>
                </a:solidFill>
              </a:rPr>
              <a:t>What is Web API</a:t>
            </a:r>
          </a:p>
          <a:p>
            <a:pPr marL="365760" lvl="0" indent="-365760">
              <a:spcBef>
                <a:spcPts val="300"/>
              </a:spcBef>
              <a:spcAft>
                <a:spcPts val="300"/>
              </a:spcAft>
              <a:buClr>
                <a:srgbClr val="80298F"/>
              </a:buClr>
              <a:buBlip>
                <a:blip r:embed="rId2"/>
              </a:buBlip>
            </a:pPr>
            <a:r>
              <a:rPr lang="en-US" dirty="0">
                <a:solidFill>
                  <a:schemeClr val="bg1"/>
                </a:solidFill>
              </a:rPr>
              <a:t>Why Web API</a:t>
            </a:r>
          </a:p>
          <a:p>
            <a:pPr marL="365760" lvl="0" indent="-365760">
              <a:spcBef>
                <a:spcPts val="300"/>
              </a:spcBef>
              <a:spcAft>
                <a:spcPts val="300"/>
              </a:spcAft>
              <a:buClr>
                <a:srgbClr val="80298F"/>
              </a:buClr>
              <a:buBlip>
                <a:blip r:embed="rId2"/>
              </a:buBlip>
            </a:pPr>
            <a:r>
              <a:rPr lang="en-US" dirty="0">
                <a:solidFill>
                  <a:schemeClr val="bg1"/>
                </a:solidFill>
              </a:rPr>
              <a:t>Real time example of WEBAPI</a:t>
            </a:r>
          </a:p>
          <a:p>
            <a:pPr marL="365760" lvl="0" indent="-365760">
              <a:spcBef>
                <a:spcPts val="300"/>
              </a:spcBef>
              <a:spcAft>
                <a:spcPts val="300"/>
              </a:spcAft>
              <a:buClr>
                <a:srgbClr val="80298F"/>
              </a:buClr>
              <a:buBlip>
                <a:blip r:embed="rId2"/>
              </a:buBlip>
            </a:pPr>
            <a:r>
              <a:rPr lang="en-US" dirty="0">
                <a:solidFill>
                  <a:schemeClr val="bg1"/>
                </a:solidFill>
              </a:rPr>
              <a:t>Steps to Create table, Web API Service, and MVC application to consume the </a:t>
            </a:r>
            <a:r>
              <a:rPr lang="en-US" dirty="0" smtClean="0">
                <a:solidFill>
                  <a:schemeClr val="bg1"/>
                </a:solidFill>
              </a:rPr>
              <a:t>service</a:t>
            </a:r>
            <a:endParaRPr lang="en-US" dirty="0">
              <a:solidFill>
                <a:schemeClr val="bg1"/>
              </a:solidFill>
            </a:endParaRPr>
          </a:p>
          <a:p>
            <a:pPr marL="822960" lvl="1" indent="-274320">
              <a:spcBef>
                <a:spcPts val="300"/>
              </a:spcBef>
              <a:spcAft>
                <a:spcPts val="300"/>
              </a:spcAft>
              <a:buClr>
                <a:srgbClr val="F5821F"/>
              </a:buClr>
              <a:buBlip>
                <a:blip r:embed="rId3"/>
              </a:buBlip>
            </a:pPr>
            <a:r>
              <a:rPr lang="en-US" sz="1600" dirty="0">
                <a:solidFill>
                  <a:schemeClr val="bg1"/>
                </a:solidFill>
              </a:rPr>
              <a:t>Create a table in SQL </a:t>
            </a:r>
            <a:r>
              <a:rPr lang="en-US" sz="1600" dirty="0" smtClean="0">
                <a:solidFill>
                  <a:schemeClr val="bg1"/>
                </a:solidFill>
              </a:rPr>
              <a:t>Server</a:t>
            </a:r>
            <a:endParaRPr lang="en-US" sz="1600" dirty="0">
              <a:solidFill>
                <a:schemeClr val="bg1"/>
              </a:solidFill>
            </a:endParaRPr>
          </a:p>
          <a:p>
            <a:pPr marL="822960" lvl="1" indent="-274320">
              <a:spcBef>
                <a:spcPts val="300"/>
              </a:spcBef>
              <a:spcAft>
                <a:spcPts val="300"/>
              </a:spcAft>
              <a:buClr>
                <a:srgbClr val="F5821F"/>
              </a:buClr>
              <a:buBlip>
                <a:blip r:embed="rId3"/>
              </a:buBlip>
            </a:pPr>
            <a:r>
              <a:rPr lang="en-US" sz="1600" dirty="0">
                <a:solidFill>
                  <a:schemeClr val="bg1"/>
                </a:solidFill>
              </a:rPr>
              <a:t>Create Data Access Layer in Visual Studio to access the data and perform DB </a:t>
            </a:r>
            <a:r>
              <a:rPr lang="en-US" sz="1600" dirty="0" smtClean="0">
                <a:solidFill>
                  <a:schemeClr val="bg1"/>
                </a:solidFill>
              </a:rPr>
              <a:t>operation</a:t>
            </a:r>
            <a:endParaRPr lang="en-US" sz="1600" dirty="0">
              <a:solidFill>
                <a:schemeClr val="bg1"/>
              </a:solidFill>
            </a:endParaRPr>
          </a:p>
          <a:p>
            <a:pPr marL="822960" lvl="1" indent="-274320">
              <a:spcBef>
                <a:spcPts val="300"/>
              </a:spcBef>
              <a:spcAft>
                <a:spcPts val="300"/>
              </a:spcAft>
              <a:buClr>
                <a:srgbClr val="F5821F"/>
              </a:buClr>
              <a:buBlip>
                <a:blip r:embed="rId3"/>
              </a:buBlip>
            </a:pPr>
            <a:r>
              <a:rPr lang="en-US" sz="1600" dirty="0">
                <a:solidFill>
                  <a:schemeClr val="bg1"/>
                </a:solidFill>
              </a:rPr>
              <a:t>Create a Web API </a:t>
            </a:r>
            <a:r>
              <a:rPr lang="en-US" sz="1600" dirty="0" smtClean="0">
                <a:solidFill>
                  <a:schemeClr val="bg1"/>
                </a:solidFill>
              </a:rPr>
              <a:t>project</a:t>
            </a:r>
            <a:endParaRPr lang="en-US" sz="1600" dirty="0">
              <a:solidFill>
                <a:schemeClr val="bg1"/>
              </a:solidFill>
            </a:endParaRPr>
          </a:p>
          <a:p>
            <a:pPr marL="822960" lvl="1" indent="-274320">
              <a:spcBef>
                <a:spcPts val="300"/>
              </a:spcBef>
              <a:spcAft>
                <a:spcPts val="300"/>
              </a:spcAft>
              <a:buClr>
                <a:srgbClr val="F5821F"/>
              </a:buClr>
              <a:buBlip>
                <a:blip r:embed="rId3"/>
              </a:buBlip>
            </a:pPr>
            <a:r>
              <a:rPr lang="en-US" sz="1600" dirty="0">
                <a:solidFill>
                  <a:schemeClr val="bg1"/>
                </a:solidFill>
              </a:rPr>
              <a:t>Create MVC Application to consume Web API Service. Project created in step II, III, and IV belonging to one same solution</a:t>
            </a:r>
          </a:p>
          <a:p>
            <a:pPr marL="822960" lvl="1" indent="-274320">
              <a:spcBef>
                <a:spcPts val="300"/>
              </a:spcBef>
              <a:spcAft>
                <a:spcPts val="300"/>
              </a:spcAft>
              <a:buClr>
                <a:srgbClr val="F5821F"/>
              </a:buClr>
              <a:buBlip>
                <a:blip r:embed="rId3"/>
              </a:buBlip>
            </a:pPr>
            <a:r>
              <a:rPr lang="en-US" sz="1600" dirty="0">
                <a:solidFill>
                  <a:schemeClr val="bg1"/>
                </a:solidFill>
              </a:rPr>
              <a:t>Set Project Startup Order</a:t>
            </a:r>
          </a:p>
          <a:p>
            <a:pPr marL="365760" lvl="0" indent="-365760">
              <a:spcBef>
                <a:spcPts val="300"/>
              </a:spcBef>
              <a:spcAft>
                <a:spcPts val="300"/>
              </a:spcAft>
              <a:buClr>
                <a:srgbClr val="80298F"/>
              </a:buClr>
              <a:buBlip>
                <a:blip r:embed="rId2"/>
              </a:buBlip>
            </a:pPr>
            <a:r>
              <a:rPr lang="en-US" dirty="0">
                <a:solidFill>
                  <a:schemeClr val="bg1"/>
                </a:solidFill>
              </a:rPr>
              <a:t>Output Screens</a:t>
            </a:r>
          </a:p>
          <a:p>
            <a:pPr marL="365760" lvl="0" indent="-365760">
              <a:spcBef>
                <a:spcPts val="300"/>
              </a:spcBef>
              <a:spcAft>
                <a:spcPts val="300"/>
              </a:spcAft>
              <a:buClr>
                <a:srgbClr val="80298F"/>
              </a:buClr>
              <a:buBlip>
                <a:blip r:embed="rId2"/>
              </a:buBlip>
            </a:pPr>
            <a:r>
              <a:rPr lang="en-US" dirty="0" smtClean="0">
                <a:solidFill>
                  <a:schemeClr val="bg1"/>
                </a:solidFill>
              </a:rPr>
              <a:t>Conclusion</a:t>
            </a:r>
            <a:endParaRPr lang="en-US" dirty="0">
              <a:solidFill>
                <a:schemeClr val="bg1"/>
              </a:solidFill>
            </a:endParaRPr>
          </a:p>
        </p:txBody>
      </p:sp>
    </p:spTree>
    <p:extLst>
      <p:ext uri="{BB962C8B-B14F-4D97-AF65-F5344CB8AC3E}">
        <p14:creationId xmlns:p14="http://schemas.microsoft.com/office/powerpoint/2010/main" val="68033316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1540" y="242594"/>
            <a:ext cx="10803855" cy="6208174"/>
          </a:xfrm>
          <a:prstGeom prst="rect">
            <a:avLst/>
          </a:prstGeom>
          <a:noFill/>
        </p:spPr>
        <p:txBody>
          <a:bodyPr wrap="square" rtlCol="0">
            <a:spAutoFit/>
          </a:bodyPr>
          <a:lstStyle/>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82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8200"/>
                </a:solidFill>
                <a:latin typeface="Consolas" panose="020B0609020204030204" pitchFamily="49" charset="0"/>
                <a:ea typeface="Times New Roman" panose="02020603050405020304" pitchFamily="18" charset="0"/>
                <a:cs typeface="Times New Roman" panose="02020603050405020304" pitchFamily="18" charset="0"/>
              </a:rPr>
              <a:t>HttpPost</a:t>
            </a:r>
            <a:r>
              <a:rPr lang="en-US" sz="1100" dirty="0">
                <a:solidFill>
                  <a:srgbClr val="0082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ActionResult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Update(</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product)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ServiceRepository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serviceObj</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ServiceRepository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HttpResponseMessage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response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serviceObj.PutResponse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api</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/showroom/</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UpdateProduct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product);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response.EnsureSuccessStatusCode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RedirectToAction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GetAllProducts</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ActionResult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Details(</a:t>
            </a:r>
            <a:r>
              <a:rPr lang="en-US" sz="1100" b="1" dirty="0" err="1">
                <a:solidFill>
                  <a:srgbClr val="006699"/>
                </a:solidFill>
                <a:latin typeface="Consolas" panose="020B0609020204030204" pitchFamily="49" charset="0"/>
                <a:ea typeface="Times New Roman" panose="02020603050405020304" pitchFamily="18" charset="0"/>
                <a:cs typeface="Times New Roman" panose="02020603050405020304" pitchFamily="18" charset="0"/>
              </a:rPr>
              <a:t>int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id)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ServiceRepository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serviceObj</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ServiceRepository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HttpResponseMessage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response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serviceObj.GetResponse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api</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/showroom/</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GetProduct?id</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id.ToString</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response.EnsureSuccessStatusCode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products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response.Content.ReadAsAsync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&gt;().Result;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ViewBag.Title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"All Products"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View(products);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HttpGet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ActionResult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Create()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View();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HttpPost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ActionResult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Create(</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product)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ServiceRepository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serviceObj</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ServiceRepository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HttpResponseMessage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response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serviceObj.PostResponse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api</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/showroom/</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InsertProduct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product);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response.EnsureSuccessStatusCode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RedirectToAction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GetAllProducts</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ActionResult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Delete(</a:t>
            </a:r>
            <a:r>
              <a:rPr lang="en-US" sz="1100" b="1" dirty="0" err="1">
                <a:solidFill>
                  <a:srgbClr val="006699"/>
                </a:solidFill>
                <a:latin typeface="Consolas" panose="020B0609020204030204" pitchFamily="49" charset="0"/>
                <a:ea typeface="Times New Roman" panose="02020603050405020304" pitchFamily="18" charset="0"/>
                <a:cs typeface="Times New Roman" panose="02020603050405020304" pitchFamily="18" charset="0"/>
              </a:rPr>
              <a:t>int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id)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ServiceRepository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serviceObj</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ServiceRepository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HttpResponseMessage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response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serviceObj.DeleteResponse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api</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/showroom/</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DeleteProduct?id</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id.ToString</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response.EnsureSuccessStatusCode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RedirectToAction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GetAllProducts</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R="0" lvl="0">
              <a:lnSpc>
                <a:spcPts val="795"/>
              </a:lnSpc>
              <a:spcBef>
                <a:spcPts val="200"/>
              </a:spcBef>
              <a:spcAft>
                <a:spcPts val="200"/>
              </a:spcAft>
              <a:tabLst>
                <a:tab pos="1543050"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4377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540" y="1558211"/>
            <a:ext cx="10803855" cy="3899657"/>
          </a:xfrm>
          <a:prstGeom prst="rect">
            <a:avLst/>
          </a:prstGeom>
          <a:noFill/>
        </p:spPr>
        <p:txBody>
          <a:bodyPr wrap="square" rtlCol="0">
            <a:spAutoFit/>
          </a:bodyPr>
          <a:lstStyle/>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IEnumerable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ConsumeWebApi.Models.Product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ViewBag.Title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GetAllProducts</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&lt;h2&gt;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GetAllProducts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&lt;/h2&gt;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&lt;p&gt;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Html.ActionLink</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"Create 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"Create"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&lt;/p&gt;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&lt;table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"table"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Html.DisplayNameFor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model.ProductName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Html.DisplayNameFor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model.Quantity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Html.DisplayNameFor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model.Price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p:cNvSpPr txBox="1"/>
          <p:nvPr/>
        </p:nvSpPr>
        <p:spPr>
          <a:xfrm>
            <a:off x="373224" y="625151"/>
            <a:ext cx="10832841" cy="769441"/>
          </a:xfrm>
          <a:prstGeom prst="rect">
            <a:avLst/>
          </a:prstGeom>
          <a:noFill/>
        </p:spPr>
        <p:txBody>
          <a:bodyPr wrap="square" rtlCol="0">
            <a:spAutoFit/>
          </a:bodyPr>
          <a:lstStyle/>
          <a:p>
            <a:r>
              <a:rPr lang="en-US" sz="1100" dirty="0"/>
              <a:t>Views are created in </a:t>
            </a:r>
            <a:r>
              <a:rPr lang="en-US" sz="1100" dirty="0" err="1"/>
              <a:t>ConsumeWebApi</a:t>
            </a:r>
            <a:r>
              <a:rPr lang="en-US" sz="1100" dirty="0"/>
              <a:t> MVC application to consume the service.</a:t>
            </a:r>
          </a:p>
          <a:p>
            <a:r>
              <a:rPr lang="en-US" sz="1100" b="1" dirty="0" err="1"/>
              <a:t>GetAllProducts.cshtml</a:t>
            </a:r>
            <a:r>
              <a:rPr lang="en-US" sz="1100" b="1" dirty="0"/>
              <a:t/>
            </a:r>
            <a:br>
              <a:rPr lang="en-US" sz="1100" b="1" dirty="0"/>
            </a:br>
            <a:r>
              <a:rPr lang="en-US" sz="1100" dirty="0"/>
              <a:t/>
            </a:r>
            <a:br>
              <a:rPr lang="en-US" sz="1100" dirty="0"/>
            </a:br>
            <a:r>
              <a:rPr lang="en-US" sz="1100" dirty="0"/>
              <a:t>.</a:t>
            </a:r>
            <a:r>
              <a:rPr lang="en-US" sz="1100" dirty="0" err="1"/>
              <a:t>cshtml</a:t>
            </a:r>
            <a:r>
              <a:rPr lang="en-US" sz="1100" dirty="0"/>
              <a:t> represents Views (UI) and this View displays all the products available which are received from API call in the corresponding method.</a:t>
            </a:r>
          </a:p>
        </p:txBody>
      </p:sp>
    </p:spTree>
    <p:extLst>
      <p:ext uri="{BB962C8B-B14F-4D97-AF65-F5344CB8AC3E}">
        <p14:creationId xmlns:p14="http://schemas.microsoft.com/office/powerpoint/2010/main" val="1642237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540" y="559836"/>
            <a:ext cx="10803855" cy="3386696"/>
          </a:xfrm>
          <a:prstGeom prst="rect">
            <a:avLst/>
          </a:prstGeom>
          <a:noFill/>
        </p:spPr>
        <p:txBody>
          <a:bodyPr wrap="square" rtlCol="0">
            <a:spAutoFit/>
          </a:bodyPr>
          <a:lstStyle/>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foreach</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err="1">
                <a:solidFill>
                  <a:srgbClr val="006699"/>
                </a:solidFill>
                <a:latin typeface="Consolas" panose="020B0609020204030204" pitchFamily="49" charset="0"/>
                <a:ea typeface="Times New Roman" panose="02020603050405020304" pitchFamily="18" charset="0"/>
                <a:cs typeface="Times New Roman" panose="02020603050405020304" pitchFamily="18" charset="0"/>
              </a:rPr>
              <a:t>var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item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in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Model)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&lt;td&gt;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Html.DisplayFor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modelItem</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item.ProductName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&lt;/td&gt;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&lt;td&gt;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Html.DisplayFor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modelItem</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item.Quantity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&lt;/td&gt;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&lt;td&gt;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Html.DisplayFor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modelItem</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item.Price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&lt;/td&gt;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&lt;td&gt;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Html.ActionLink</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"Edit"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EditProduct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id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item.ProductId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name=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item.ProductName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quantity=</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item.Quantity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prod = item })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Html.ActionLink</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"Details"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"Details"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id=</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item.ProductId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Html.ActionLink</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"Delete"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"Delete"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id=</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item.ProductId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&lt;/td&gt;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&lt;/table&gt;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071727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224" y="625151"/>
            <a:ext cx="10832841" cy="600164"/>
          </a:xfrm>
          <a:prstGeom prst="rect">
            <a:avLst/>
          </a:prstGeom>
          <a:noFill/>
        </p:spPr>
        <p:txBody>
          <a:bodyPr wrap="square" rtlCol="0">
            <a:spAutoFit/>
          </a:bodyPr>
          <a:lstStyle/>
          <a:p>
            <a:r>
              <a:rPr lang="en-US" sz="1100" b="1" dirty="0" err="1"/>
              <a:t>Create.cshtml</a:t>
            </a:r>
            <a:r>
              <a:rPr lang="en-US" sz="1100" b="1" dirty="0"/>
              <a:t/>
            </a:r>
            <a:br>
              <a:rPr lang="en-US" sz="1100" b="1" dirty="0"/>
            </a:br>
            <a:r>
              <a:rPr lang="en-US" sz="1100" dirty="0"/>
              <a:t/>
            </a:r>
            <a:br>
              <a:rPr lang="en-US" sz="1100" dirty="0"/>
            </a:br>
            <a:r>
              <a:rPr lang="en-US" sz="1100" dirty="0"/>
              <a:t>This View allows the user to create a product and insert into the database through </a:t>
            </a:r>
            <a:r>
              <a:rPr lang="en-US" sz="1100" dirty="0" err="1"/>
              <a:t>WebAPI</a:t>
            </a:r>
            <a:r>
              <a:rPr lang="en-US" sz="1100" dirty="0"/>
              <a:t> call which is done in corresponding action method</a:t>
            </a:r>
          </a:p>
        </p:txBody>
      </p:sp>
      <p:sp>
        <p:nvSpPr>
          <p:cNvPr id="3" name="TextBox 2"/>
          <p:cNvSpPr txBox="1"/>
          <p:nvPr/>
        </p:nvSpPr>
        <p:spPr>
          <a:xfrm>
            <a:off x="411540" y="1427582"/>
            <a:ext cx="10803855" cy="4720395"/>
          </a:xfrm>
          <a:prstGeom prst="rect">
            <a:avLst/>
          </a:prstGeom>
          <a:noFill/>
        </p:spPr>
        <p:txBody>
          <a:bodyPr wrap="square" rtlCol="0">
            <a:spAutoFit/>
          </a:bodyPr>
          <a:lstStyle/>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ConsumeWebApi.Models.Product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ViewBag.Title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"Create"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&lt;h2&gt;Create&lt;/h2&gt;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@using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Html.BeginForm</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Html.AntiForgeryToken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"form-horizontal"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&lt;h4&gt;Product&lt;/h4&gt;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Html.ValidationSummary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true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"text-danger"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"form-group"</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Html.LabelFor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model.ProductName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htmlAttributes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"control-label col-md-2"</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"col-md-10"</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Html.EditorFor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model.ProductName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htmlAttributes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"form-control"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Html.ValidationMessageFor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model.ProductName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"text-danger"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934337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1540" y="456336"/>
            <a:ext cx="10803855" cy="5746317"/>
          </a:xfrm>
          <a:prstGeom prst="rect">
            <a:avLst/>
          </a:prstGeom>
          <a:noFill/>
        </p:spPr>
        <p:txBody>
          <a:bodyPr wrap="square" rtlCol="0">
            <a:spAutoFit/>
          </a:bodyPr>
          <a:lstStyle/>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"form-group"</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Html.LabelFor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model.Quantity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htmlAttributes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"control-label col-md-2"</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"col-md-10"</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Html.EditorFor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model.Quantity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htmlAttributes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"form-control"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Html.ValidationMessageFor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model.Quantity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"text-danger"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"form-group"</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Html.LabelFor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model.Price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htmlAttributes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"control-label col-md-2"</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"col-md-10"</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Html.EditorFor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model.Price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htmlAttributes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"form-control"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Html.ValidationMessageFor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model.Price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"text-danger"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"form-group"</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"col-md-offset-2 col-md-10"</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&lt;input type=</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"submit"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value=</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"Create"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btn</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btn</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-default"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Html.ActionLink</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"Back to List"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GetAllProducts</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&lt;/div&gt; </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400"/>
              </a:spcBef>
              <a:spcAft>
                <a:spcPts val="400"/>
              </a:spcAft>
              <a:tabLst>
                <a:tab pos="457200" algn="l"/>
              </a:tabLst>
            </a:pP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41090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224" y="625151"/>
            <a:ext cx="10832841" cy="600164"/>
          </a:xfrm>
          <a:prstGeom prst="rect">
            <a:avLst/>
          </a:prstGeom>
          <a:noFill/>
        </p:spPr>
        <p:txBody>
          <a:bodyPr wrap="square" rtlCol="0">
            <a:spAutoFit/>
          </a:bodyPr>
          <a:lstStyle/>
          <a:p>
            <a:r>
              <a:rPr lang="en-US" sz="1100" b="1" dirty="0" err="1" smtClean="0"/>
              <a:t>Details.cshtml</a:t>
            </a:r>
            <a:endParaRPr lang="en-US" sz="1100" b="1" dirty="0" smtClean="0"/>
          </a:p>
          <a:p>
            <a:endParaRPr lang="en-US" sz="1100" dirty="0"/>
          </a:p>
          <a:p>
            <a:r>
              <a:rPr lang="en-US" sz="1100" dirty="0"/>
              <a:t>This View allows the user to see the particular product through </a:t>
            </a:r>
            <a:r>
              <a:rPr lang="en-US" sz="1100" dirty="0" err="1"/>
              <a:t>WebAPI</a:t>
            </a:r>
            <a:r>
              <a:rPr lang="en-US" sz="1100" dirty="0"/>
              <a:t> call which is done in the corresponding action method.</a:t>
            </a:r>
          </a:p>
        </p:txBody>
      </p:sp>
      <p:sp>
        <p:nvSpPr>
          <p:cNvPr id="3" name="TextBox 2"/>
          <p:cNvSpPr txBox="1"/>
          <p:nvPr/>
        </p:nvSpPr>
        <p:spPr>
          <a:xfrm>
            <a:off x="411540" y="1427582"/>
            <a:ext cx="10803855" cy="4948021"/>
          </a:xfrm>
          <a:prstGeom prst="rect">
            <a:avLst/>
          </a:prstGeom>
          <a:noFill/>
        </p:spPr>
        <p:txBody>
          <a:bodyPr wrap="square" rtlCol="0">
            <a:spAutoFit/>
          </a:bodyPr>
          <a:lstStyle/>
          <a:p>
            <a:pPr marL="342900" marR="0" lvl="0" indent="-342900">
              <a:lnSpc>
                <a:spcPts val="900"/>
              </a:lnSpc>
              <a:tabLst>
                <a:tab pos="457200" algn="l"/>
              </a:tabLst>
            </a:pPr>
            <a:r>
              <a:rPr lang="en-US" sz="1100" dirty="0">
                <a:solidFill>
                  <a:srgbClr val="5C5C5C"/>
                </a:solidFill>
                <a:latin typeface="Consolas" panose="020B0609020204030204" pitchFamily="49" charset="0"/>
                <a:ea typeface="Times New Roman" panose="02020603050405020304" pitchFamily="18" charset="0"/>
                <a:cs typeface="Times New Roman" panose="02020603050405020304" pitchFamily="18" charset="0"/>
              </a:rPr>
              <a:t>@model </a:t>
            </a:r>
            <a:r>
              <a:rPr lang="en-US" sz="1100" dirty="0" err="1">
                <a:solidFill>
                  <a:srgbClr val="5C5C5C"/>
                </a:solidFill>
                <a:latin typeface="Consolas" panose="020B0609020204030204" pitchFamily="49" charset="0"/>
                <a:ea typeface="Times New Roman" panose="02020603050405020304" pitchFamily="18" charset="0"/>
                <a:cs typeface="Times New Roman" panose="02020603050405020304" pitchFamily="18" charset="0"/>
              </a:rPr>
              <a:t>ConsumeWebApi.Models.Product</a:t>
            </a:r>
            <a:r>
              <a:rPr lang="en-US" sz="1100" dirty="0">
                <a:solidFill>
                  <a:srgbClr val="5C5C5C"/>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ViewBag.Title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"Detail"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&lt;h2&gt;Detail&lt;/h2&gt;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&lt;h4&gt;Product&lt;/h4&gt;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&lt;dl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"dl-horizontal"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Html.DisplayNameFor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model.ProductName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Html.DisplayFor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model.ProductName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Html.DisplayNameFor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model.Quantity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Html.DisplayFor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model.Quantity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Html.DisplayNameFor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model.Price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Html.DisplayFor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model.Price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&lt;/dl&gt;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&lt;p&gt;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Html.ActionLink</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"Edit"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EditProduct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id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Model.ProductId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Html.ActionLink</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"Back to List"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GetAllProducts</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900"/>
              </a:lnSpc>
              <a:tabLst>
                <a:tab pos="457200" algn="l"/>
              </a:tabLst>
            </a:pPr>
            <a:r>
              <a:rPr lang="en-US" sz="1100" dirty="0">
                <a:solidFill>
                  <a:srgbClr val="5C5C5C"/>
                </a:solidFill>
                <a:latin typeface="Consolas" panose="020B0609020204030204" pitchFamily="49" charset="0"/>
                <a:ea typeface="Times New Roman" panose="02020603050405020304" pitchFamily="18" charset="0"/>
                <a:cs typeface="Times New Roman" panose="02020603050405020304" pitchFamily="18" charset="0"/>
              </a:rPr>
              <a:t>&lt;/p&gt;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039382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224" y="625151"/>
            <a:ext cx="10832841" cy="600164"/>
          </a:xfrm>
          <a:prstGeom prst="rect">
            <a:avLst/>
          </a:prstGeom>
          <a:noFill/>
        </p:spPr>
        <p:txBody>
          <a:bodyPr wrap="square" rtlCol="0">
            <a:spAutoFit/>
          </a:bodyPr>
          <a:lstStyle/>
          <a:p>
            <a:r>
              <a:rPr lang="en-US" sz="1100" b="1" dirty="0" err="1" smtClean="0"/>
              <a:t>EditProduct.cshtml</a:t>
            </a:r>
            <a:endParaRPr lang="en-US" sz="1100" b="1" dirty="0" smtClean="0"/>
          </a:p>
          <a:p>
            <a:endParaRPr lang="en-US" sz="1100" dirty="0"/>
          </a:p>
          <a:p>
            <a:r>
              <a:rPr lang="en-US" sz="1100" dirty="0"/>
              <a:t>This View allows the user to edit product and update database through </a:t>
            </a:r>
            <a:r>
              <a:rPr lang="en-US" sz="1100" dirty="0" err="1"/>
              <a:t>WebAPI</a:t>
            </a:r>
            <a:r>
              <a:rPr lang="en-US" sz="1100" dirty="0"/>
              <a:t> call which is done in the corresponding action method.</a:t>
            </a:r>
          </a:p>
        </p:txBody>
      </p:sp>
      <p:sp>
        <p:nvSpPr>
          <p:cNvPr id="3" name="TextBox 2"/>
          <p:cNvSpPr txBox="1"/>
          <p:nvPr/>
        </p:nvSpPr>
        <p:spPr>
          <a:xfrm>
            <a:off x="411540" y="1427582"/>
            <a:ext cx="10803855" cy="4694747"/>
          </a:xfrm>
          <a:prstGeom prst="rect">
            <a:avLst/>
          </a:prstGeom>
          <a:noFill/>
        </p:spPr>
        <p:txBody>
          <a:bodyPr wrap="square" rtlCol="0">
            <a:spAutoFit/>
          </a:bodyPr>
          <a:lstStyle/>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ConsumeWebApi.Models.Product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ViewBag.Title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EditProduct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&lt;h2&gt;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EditProduct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&lt;/h2&gt;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@using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Html.BeginForm</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"Update"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FormMethod.Post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Html.AntiForgeryToken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"form-horizontal"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&lt;h4&gt;Product&lt;/h4&gt;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Html.ValidationSummary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true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"text-danger"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Html.HiddenFor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model.ProductId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"form-group"</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Html.LabelFor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model.ProductName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htmlAttributes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"control-label col-md-2"</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"col-md-10"</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Html.EditorFor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model.ProductName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htmlAttributes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"form-control"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Html.ValidationMessageFor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model.ProductName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"text-danger"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&lt;/div&gt;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63585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1540" y="902579"/>
            <a:ext cx="10803855" cy="5053819"/>
          </a:xfrm>
          <a:prstGeom prst="rect">
            <a:avLst/>
          </a:prstGeom>
          <a:noFill/>
        </p:spPr>
        <p:txBody>
          <a:bodyPr wrap="square" rtlCol="0">
            <a:spAutoFit/>
          </a:bodyPr>
          <a:lstStyle/>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"form-group"</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Html.LabelFor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model.Quantity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htmlAttributes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"control-label col-md-2"</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"col-md-10"</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Html.EditorFor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model.Quantity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htmlAttributes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"form-control"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Html.ValidationMessageFor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model.Quantity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"text-danger"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"form-group"</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Html.LabelFor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model.Price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htmlAttributes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"control-label col-md-2"</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"col-md-10"</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Html.EditorFor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model.Price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htmlAttributes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"form-control"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Html.ValidationMessageFor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model.Price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"text-danger"</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"form-group"</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&gt;&lt;div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"col-md-offset-2 col-md-10"</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&lt;input type=</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"submit"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value=</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"Save"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btn</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btn</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-default"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&lt;div&gt;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Html.ActionLink</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"Back to List"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GetAllProducts</a:t>
            </a:r>
            <a:r>
              <a:rPr lang="en-US" sz="11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300"/>
              </a:spcBef>
              <a:spcAft>
                <a:spcPts val="3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&lt;/div&gt;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52160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461" y="311187"/>
            <a:ext cx="10603808" cy="2422682"/>
          </a:xfrm>
        </p:spPr>
        <p:txBody>
          <a:bodyPr>
            <a:normAutofit/>
          </a:bodyPr>
          <a:lstStyle/>
          <a:p>
            <a:pPr marL="0" indent="0">
              <a:buNone/>
            </a:pPr>
            <a:r>
              <a:rPr lang="en-US" sz="1400" b="1" dirty="0"/>
              <a:t>Step 5 – Set Project Startup Order</a:t>
            </a:r>
            <a:endParaRPr lang="en-US" sz="1400" dirty="0"/>
          </a:p>
          <a:p>
            <a:pPr lvl="0"/>
            <a:r>
              <a:rPr lang="en-US" sz="1400" dirty="0"/>
              <a:t>This step is necessary and has to be set up because this solution needs </a:t>
            </a:r>
            <a:r>
              <a:rPr lang="en-US" sz="1400" dirty="0" err="1"/>
              <a:t>WebApiService</a:t>
            </a:r>
            <a:r>
              <a:rPr lang="en-US" sz="1400" dirty="0"/>
              <a:t> application to keep running and serve the request. </a:t>
            </a:r>
            <a:r>
              <a:rPr lang="en-US" sz="1400" dirty="0" err="1"/>
              <a:t>ConsumeWebAPI</a:t>
            </a:r>
            <a:r>
              <a:rPr lang="en-US" sz="1400" dirty="0"/>
              <a:t> application will create a request to </a:t>
            </a:r>
            <a:r>
              <a:rPr lang="en-US" sz="1400" dirty="0" err="1"/>
              <a:t>WebApiService</a:t>
            </a:r>
            <a:r>
              <a:rPr lang="en-US" sz="1400" dirty="0"/>
              <a:t> and receive a response back.</a:t>
            </a:r>
          </a:p>
          <a:p>
            <a:pPr lvl="0"/>
            <a:r>
              <a:rPr lang="en-US" sz="1400" dirty="0"/>
              <a:t>So, in order to make two projects to keep up and running, this step is performed.</a:t>
            </a:r>
          </a:p>
          <a:p>
            <a:r>
              <a:rPr lang="en-US" sz="1400" dirty="0"/>
              <a:t>Whereas if </a:t>
            </a:r>
            <a:r>
              <a:rPr lang="en-US" sz="1400" dirty="0" err="1"/>
              <a:t>WebApiService</a:t>
            </a:r>
            <a:r>
              <a:rPr lang="en-US" sz="1400" dirty="0"/>
              <a:t> is hosted in IIS, then only one project which consumes the service can be started, i.e., MVC or postman.</a:t>
            </a:r>
            <a:br>
              <a:rPr lang="en-US" sz="1400" dirty="0"/>
            </a:br>
            <a:endParaRPr lang="en-US" sz="1400" dirty="0"/>
          </a:p>
        </p:txBody>
      </p:sp>
      <p:pic>
        <p:nvPicPr>
          <p:cNvPr id="7" name="Picture 6" descr="ASP.NET"/>
          <p:cNvPicPr/>
          <p:nvPr/>
        </p:nvPicPr>
        <p:blipFill>
          <a:blip r:embed="rId2"/>
          <a:srcRect/>
          <a:stretch>
            <a:fillRect/>
          </a:stretch>
        </p:blipFill>
        <p:spPr bwMode="auto">
          <a:xfrm>
            <a:off x="2418327" y="1902931"/>
            <a:ext cx="7355347" cy="4357910"/>
          </a:xfrm>
          <a:prstGeom prst="rect">
            <a:avLst/>
          </a:prstGeom>
          <a:noFill/>
          <a:ln w="9525">
            <a:noFill/>
            <a:miter lim="800000"/>
            <a:headEnd/>
            <a:tailEnd/>
          </a:ln>
        </p:spPr>
      </p:pic>
    </p:spTree>
    <p:extLst>
      <p:ext uri="{BB962C8B-B14F-4D97-AF65-F5344CB8AC3E}">
        <p14:creationId xmlns:p14="http://schemas.microsoft.com/office/powerpoint/2010/main" val="55113083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224" y="391886"/>
            <a:ext cx="10832841" cy="646331"/>
          </a:xfrm>
          <a:prstGeom prst="rect">
            <a:avLst/>
          </a:prstGeom>
          <a:noFill/>
        </p:spPr>
        <p:txBody>
          <a:bodyPr wrap="square" rtlCol="0">
            <a:spAutoFit/>
          </a:bodyPr>
          <a:lstStyle/>
          <a:p>
            <a:r>
              <a:rPr lang="en-US" sz="1400" b="1" dirty="0"/>
              <a:t>Output </a:t>
            </a:r>
            <a:r>
              <a:rPr lang="en-US" sz="1400" b="1" dirty="0" smtClean="0"/>
              <a:t>Screens</a:t>
            </a:r>
          </a:p>
          <a:p>
            <a:endParaRPr lang="en-US" sz="1100" b="1" dirty="0"/>
          </a:p>
          <a:p>
            <a:pPr marL="228600" indent="-228600">
              <a:buFont typeface="+mj-lt"/>
              <a:buAutoNum type="arabicPeriod"/>
            </a:pPr>
            <a:r>
              <a:rPr lang="en-US" sz="1100" b="1" dirty="0"/>
              <a:t>Get All Products View.</a:t>
            </a:r>
          </a:p>
        </p:txBody>
      </p:sp>
      <p:pic>
        <p:nvPicPr>
          <p:cNvPr id="4" name="Picture 3" descr="ASP.NET"/>
          <p:cNvPicPr/>
          <p:nvPr/>
        </p:nvPicPr>
        <p:blipFill>
          <a:blip r:embed="rId2"/>
          <a:srcRect/>
          <a:stretch>
            <a:fillRect/>
          </a:stretch>
        </p:blipFill>
        <p:spPr bwMode="auto">
          <a:xfrm>
            <a:off x="1059604" y="1464907"/>
            <a:ext cx="10072793" cy="4637314"/>
          </a:xfrm>
          <a:prstGeom prst="rect">
            <a:avLst/>
          </a:prstGeom>
          <a:noFill/>
          <a:ln w="9525">
            <a:noFill/>
            <a:miter lim="800000"/>
            <a:headEnd/>
            <a:tailEnd/>
          </a:ln>
        </p:spPr>
      </p:pic>
    </p:spTree>
    <p:extLst>
      <p:ext uri="{BB962C8B-B14F-4D97-AF65-F5344CB8AC3E}">
        <p14:creationId xmlns:p14="http://schemas.microsoft.com/office/powerpoint/2010/main" val="15683248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Web API provides service that can be consumed by a broad range of clients like mobile, tablet, desktop, etc.</a:t>
            </a:r>
          </a:p>
          <a:p>
            <a:pPr lvl="0"/>
            <a:r>
              <a:rPr lang="en-US" dirty="0"/>
              <a:t>The response can be in any format, like XML, JSON (widely used), etc.</a:t>
            </a:r>
          </a:p>
          <a:p>
            <a:pPr lvl="0"/>
            <a:r>
              <a:rPr lang="en-US" dirty="0"/>
              <a:t>It supports MVC features, like controller, action, routing, etc.</a:t>
            </a:r>
          </a:p>
          <a:p>
            <a:pPr lvl="0"/>
            <a:r>
              <a:rPr lang="en-US" dirty="0"/>
              <a:t>Supports CRUD operation. CRUD stands for Create, Read, Update and Delete. It works on HTTP verbs like </a:t>
            </a:r>
            <a:r>
              <a:rPr lang="en-US" dirty="0" err="1"/>
              <a:t>HttpPost</a:t>
            </a:r>
            <a:r>
              <a:rPr lang="en-US" dirty="0"/>
              <a:t> to Create, </a:t>
            </a:r>
            <a:r>
              <a:rPr lang="en-US" dirty="0" err="1"/>
              <a:t>HttpGet</a:t>
            </a:r>
            <a:r>
              <a:rPr lang="en-US" dirty="0"/>
              <a:t> to Read, </a:t>
            </a:r>
            <a:r>
              <a:rPr lang="en-US" dirty="0" err="1"/>
              <a:t>HttpPut</a:t>
            </a:r>
            <a:r>
              <a:rPr lang="en-US" dirty="0"/>
              <a:t> to Update and </a:t>
            </a:r>
            <a:r>
              <a:rPr lang="en-US" dirty="0" err="1"/>
              <a:t>HttpDelete</a:t>
            </a:r>
            <a:r>
              <a:rPr lang="en-US" dirty="0"/>
              <a:t> to Delete</a:t>
            </a:r>
            <a:r>
              <a:rPr lang="en-US" dirty="0" smtClean="0"/>
              <a:t>.</a:t>
            </a:r>
            <a:endParaRPr lang="en-US" dirty="0"/>
          </a:p>
        </p:txBody>
      </p:sp>
      <p:sp>
        <p:nvSpPr>
          <p:cNvPr id="3" name="Title 2"/>
          <p:cNvSpPr>
            <a:spLocks noGrp="1"/>
          </p:cNvSpPr>
          <p:nvPr>
            <p:ph type="title"/>
          </p:nvPr>
        </p:nvSpPr>
        <p:spPr/>
        <p:txBody>
          <a:bodyPr/>
          <a:lstStyle/>
          <a:p>
            <a:r>
              <a:rPr lang="en-US" dirty="0"/>
              <a:t>Web </a:t>
            </a:r>
            <a:r>
              <a:rPr lang="en-US" dirty="0" smtClean="0"/>
              <a:t>API</a:t>
            </a:r>
            <a:endParaRPr lang="en-US" dirty="0"/>
          </a:p>
        </p:txBody>
      </p:sp>
    </p:spTree>
    <p:extLst>
      <p:ext uri="{BB962C8B-B14F-4D97-AF65-F5344CB8AC3E}">
        <p14:creationId xmlns:p14="http://schemas.microsoft.com/office/powerpoint/2010/main" val="397017906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224" y="485192"/>
            <a:ext cx="10832841" cy="261610"/>
          </a:xfrm>
          <a:prstGeom prst="rect">
            <a:avLst/>
          </a:prstGeom>
          <a:noFill/>
        </p:spPr>
        <p:txBody>
          <a:bodyPr wrap="square" rtlCol="0">
            <a:spAutoFit/>
          </a:bodyPr>
          <a:lstStyle/>
          <a:p>
            <a:r>
              <a:rPr lang="en-US" sz="1100" b="1" dirty="0"/>
              <a:t>2</a:t>
            </a:r>
            <a:r>
              <a:rPr lang="en-US" sz="1100" b="1" dirty="0" smtClean="0"/>
              <a:t>.   Create </a:t>
            </a:r>
            <a:r>
              <a:rPr lang="en-US" sz="1100" b="1" dirty="0"/>
              <a:t>Product View</a:t>
            </a:r>
            <a:r>
              <a:rPr lang="en-US" sz="1100" b="1" dirty="0" smtClean="0"/>
              <a:t>.</a:t>
            </a:r>
            <a:endParaRPr lang="en-US" sz="1100" dirty="0" smtClean="0"/>
          </a:p>
        </p:txBody>
      </p:sp>
      <p:pic>
        <p:nvPicPr>
          <p:cNvPr id="5" name="Picture 4" descr="ASP.NET"/>
          <p:cNvPicPr/>
          <p:nvPr/>
        </p:nvPicPr>
        <p:blipFill>
          <a:blip r:embed="rId2"/>
          <a:srcRect/>
          <a:stretch>
            <a:fillRect/>
          </a:stretch>
        </p:blipFill>
        <p:spPr bwMode="auto">
          <a:xfrm>
            <a:off x="2599609" y="1138335"/>
            <a:ext cx="6992782" cy="4730619"/>
          </a:xfrm>
          <a:prstGeom prst="rect">
            <a:avLst/>
          </a:prstGeom>
          <a:noFill/>
          <a:ln w="9525">
            <a:noFill/>
            <a:miter lim="800000"/>
            <a:headEnd/>
            <a:tailEnd/>
          </a:ln>
        </p:spPr>
      </p:pic>
    </p:spTree>
    <p:extLst>
      <p:ext uri="{BB962C8B-B14F-4D97-AF65-F5344CB8AC3E}">
        <p14:creationId xmlns:p14="http://schemas.microsoft.com/office/powerpoint/2010/main" val="328722168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224" y="485192"/>
            <a:ext cx="10832841" cy="261610"/>
          </a:xfrm>
          <a:prstGeom prst="rect">
            <a:avLst/>
          </a:prstGeom>
          <a:noFill/>
        </p:spPr>
        <p:txBody>
          <a:bodyPr wrap="square" rtlCol="0">
            <a:spAutoFit/>
          </a:bodyPr>
          <a:lstStyle/>
          <a:p>
            <a:r>
              <a:rPr lang="en-US" sz="1100" b="1" dirty="0"/>
              <a:t>3</a:t>
            </a:r>
            <a:r>
              <a:rPr lang="en-US" sz="1100" b="1" dirty="0" smtClean="0"/>
              <a:t>.  Edit </a:t>
            </a:r>
            <a:r>
              <a:rPr lang="en-US" sz="1100" b="1" dirty="0"/>
              <a:t>Product View.</a:t>
            </a:r>
            <a:endParaRPr lang="en-US" sz="1100" dirty="0" smtClean="0"/>
          </a:p>
        </p:txBody>
      </p:sp>
      <p:pic>
        <p:nvPicPr>
          <p:cNvPr id="4" name="Picture 3" descr="ASP.NET"/>
          <p:cNvPicPr/>
          <p:nvPr/>
        </p:nvPicPr>
        <p:blipFill>
          <a:blip r:embed="rId2"/>
          <a:srcRect/>
          <a:stretch>
            <a:fillRect/>
          </a:stretch>
        </p:blipFill>
        <p:spPr bwMode="auto">
          <a:xfrm>
            <a:off x="1610679" y="1110343"/>
            <a:ext cx="8970643" cy="4553339"/>
          </a:xfrm>
          <a:prstGeom prst="rect">
            <a:avLst/>
          </a:prstGeom>
          <a:noFill/>
          <a:ln w="9525">
            <a:noFill/>
            <a:miter lim="800000"/>
            <a:headEnd/>
            <a:tailEnd/>
          </a:ln>
        </p:spPr>
      </p:pic>
    </p:spTree>
    <p:extLst>
      <p:ext uri="{BB962C8B-B14F-4D97-AF65-F5344CB8AC3E}">
        <p14:creationId xmlns:p14="http://schemas.microsoft.com/office/powerpoint/2010/main" val="412649930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224" y="485192"/>
            <a:ext cx="10832841" cy="261610"/>
          </a:xfrm>
          <a:prstGeom prst="rect">
            <a:avLst/>
          </a:prstGeom>
          <a:noFill/>
        </p:spPr>
        <p:txBody>
          <a:bodyPr wrap="square" rtlCol="0">
            <a:spAutoFit/>
          </a:bodyPr>
          <a:lstStyle/>
          <a:p>
            <a:r>
              <a:rPr lang="en-US" sz="1100" b="1" dirty="0"/>
              <a:t>4</a:t>
            </a:r>
            <a:r>
              <a:rPr lang="en-US" sz="1100" b="1" dirty="0" smtClean="0"/>
              <a:t>.   Detailed </a:t>
            </a:r>
            <a:r>
              <a:rPr lang="en-US" sz="1100" b="1" dirty="0"/>
              <a:t>View of a product.</a:t>
            </a:r>
            <a:endParaRPr lang="en-US" sz="1100" dirty="0" smtClean="0"/>
          </a:p>
        </p:txBody>
      </p:sp>
      <p:pic>
        <p:nvPicPr>
          <p:cNvPr id="5" name="Picture 4" descr="ASP.NET"/>
          <p:cNvPicPr/>
          <p:nvPr/>
        </p:nvPicPr>
        <p:blipFill>
          <a:blip r:embed="rId2"/>
          <a:srcRect/>
          <a:stretch>
            <a:fillRect/>
          </a:stretch>
        </p:blipFill>
        <p:spPr bwMode="auto">
          <a:xfrm>
            <a:off x="2306359" y="1334278"/>
            <a:ext cx="7579282" cy="4254759"/>
          </a:xfrm>
          <a:prstGeom prst="rect">
            <a:avLst/>
          </a:prstGeom>
          <a:noFill/>
          <a:ln w="9525">
            <a:noFill/>
            <a:miter lim="800000"/>
            <a:headEnd/>
            <a:tailEnd/>
          </a:ln>
        </p:spPr>
      </p:pic>
    </p:spTree>
    <p:extLst>
      <p:ext uri="{BB962C8B-B14F-4D97-AF65-F5344CB8AC3E}">
        <p14:creationId xmlns:p14="http://schemas.microsoft.com/office/powerpoint/2010/main" val="288433673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224" y="485192"/>
            <a:ext cx="10832841" cy="261610"/>
          </a:xfrm>
          <a:prstGeom prst="rect">
            <a:avLst/>
          </a:prstGeom>
          <a:noFill/>
        </p:spPr>
        <p:txBody>
          <a:bodyPr wrap="square" rtlCol="0">
            <a:spAutoFit/>
          </a:bodyPr>
          <a:lstStyle/>
          <a:p>
            <a:r>
              <a:rPr lang="en-US" sz="1100" b="1" dirty="0"/>
              <a:t>5</a:t>
            </a:r>
            <a:r>
              <a:rPr lang="en-US" sz="1100" b="1" dirty="0" smtClean="0"/>
              <a:t>.   Product </a:t>
            </a:r>
            <a:r>
              <a:rPr lang="en-US" sz="1100" b="1" dirty="0"/>
              <a:t>table data in Product table of SQL Database.</a:t>
            </a:r>
            <a:endParaRPr lang="en-US" sz="1100" dirty="0" smtClean="0"/>
          </a:p>
        </p:txBody>
      </p:sp>
      <p:pic>
        <p:nvPicPr>
          <p:cNvPr id="4" name="Picture 3" descr="ASP.NET"/>
          <p:cNvPicPr/>
          <p:nvPr/>
        </p:nvPicPr>
        <p:blipFill>
          <a:blip r:embed="rId2"/>
          <a:srcRect/>
          <a:stretch>
            <a:fillRect/>
          </a:stretch>
        </p:blipFill>
        <p:spPr bwMode="auto">
          <a:xfrm>
            <a:off x="3000522" y="1259634"/>
            <a:ext cx="6190956" cy="2831354"/>
          </a:xfrm>
          <a:prstGeom prst="rect">
            <a:avLst/>
          </a:prstGeom>
          <a:noFill/>
          <a:ln w="9525">
            <a:noFill/>
            <a:miter lim="800000"/>
            <a:headEnd/>
            <a:tailEnd/>
          </a:ln>
        </p:spPr>
      </p:pic>
      <p:sp>
        <p:nvSpPr>
          <p:cNvPr id="3" name="TextBox 2"/>
          <p:cNvSpPr txBox="1"/>
          <p:nvPr/>
        </p:nvSpPr>
        <p:spPr>
          <a:xfrm>
            <a:off x="590938" y="4646645"/>
            <a:ext cx="11010124" cy="738664"/>
          </a:xfrm>
          <a:prstGeom prst="rect">
            <a:avLst/>
          </a:prstGeom>
          <a:noFill/>
        </p:spPr>
        <p:txBody>
          <a:bodyPr wrap="square" rtlCol="0">
            <a:spAutoFit/>
          </a:bodyPr>
          <a:lstStyle/>
          <a:p>
            <a:r>
              <a:rPr lang="en-US" sz="1400" b="1" dirty="0"/>
              <a:t>Conclusion</a:t>
            </a:r>
            <a:endParaRPr lang="en-US" sz="1400" dirty="0"/>
          </a:p>
          <a:p>
            <a:r>
              <a:rPr lang="en-US" sz="1400" dirty="0"/>
              <a:t>Web API can be self-hosted (service and consuming application in the same solution) as discussed in this example or it can be deployed on IIS server. JSON is the widely used request type in services as it is supported by a wide range of client devices. Enjoy creating your own service</a:t>
            </a:r>
            <a:r>
              <a:rPr lang="en-US" sz="1400" dirty="0" smtClean="0"/>
              <a:t>.</a:t>
            </a:r>
            <a:endParaRPr lang="en-US" sz="1400" dirty="0"/>
          </a:p>
        </p:txBody>
      </p:sp>
    </p:spTree>
    <p:extLst>
      <p:ext uri="{BB962C8B-B14F-4D97-AF65-F5344CB8AC3E}">
        <p14:creationId xmlns:p14="http://schemas.microsoft.com/office/powerpoint/2010/main" val="411600087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0" y="3258010"/>
            <a:ext cx="4657726" cy="1146274"/>
          </a:xfrm>
        </p:spPr>
        <p:txBody>
          <a:bodyPr anchor="ctr">
            <a:normAutofit/>
          </a:bodyPr>
          <a:lstStyle/>
          <a:p>
            <a:r>
              <a:rPr lang="en-US" dirty="0" smtClean="0"/>
              <a:t>Thank You!</a:t>
            </a:r>
            <a:endParaRPr lang="en-US" dirty="0"/>
          </a:p>
        </p:txBody>
      </p:sp>
    </p:spTree>
    <p:extLst>
      <p:ext uri="{BB962C8B-B14F-4D97-AF65-F5344CB8AC3E}">
        <p14:creationId xmlns:p14="http://schemas.microsoft.com/office/powerpoint/2010/main" val="181336165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Why Web API?</a:t>
            </a:r>
          </a:p>
        </p:txBody>
      </p:sp>
      <p:pic>
        <p:nvPicPr>
          <p:cNvPr id="5" name="Picture 4" descr="ASP.NET"/>
          <p:cNvPicPr/>
          <p:nvPr/>
        </p:nvPicPr>
        <p:blipFill>
          <a:blip r:embed="rId2"/>
          <a:srcRect/>
          <a:stretch>
            <a:fillRect/>
          </a:stretch>
        </p:blipFill>
        <p:spPr bwMode="auto">
          <a:xfrm>
            <a:off x="2012505" y="1595534"/>
            <a:ext cx="8166990" cy="2999909"/>
          </a:xfrm>
          <a:prstGeom prst="rect">
            <a:avLst/>
          </a:prstGeom>
          <a:noFill/>
          <a:ln w="9525">
            <a:noFill/>
            <a:miter lim="800000"/>
            <a:headEnd/>
            <a:tailEnd/>
          </a:ln>
        </p:spPr>
      </p:pic>
      <p:sp>
        <p:nvSpPr>
          <p:cNvPr id="6" name="TextBox 5"/>
          <p:cNvSpPr txBox="1"/>
          <p:nvPr/>
        </p:nvSpPr>
        <p:spPr>
          <a:xfrm>
            <a:off x="1001486" y="4786604"/>
            <a:ext cx="10189028" cy="1077218"/>
          </a:xfrm>
          <a:prstGeom prst="rect">
            <a:avLst/>
          </a:prstGeom>
          <a:noFill/>
        </p:spPr>
        <p:txBody>
          <a:bodyPr wrap="square" rtlCol="0">
            <a:spAutoFit/>
          </a:bodyPr>
          <a:lstStyle/>
          <a:p>
            <a:pPr algn="just"/>
            <a:r>
              <a:rPr lang="en-US" sz="1600" dirty="0"/>
              <a:t>Without Web API, the server will have one application to handle the XML request and another application to handle the JSON request, i.e., for each request type, the server will have one application. But with Web API, the server can respond to any request type using a single application. Small end devices like mobile, tablet are capable of handling only the JSON data. So, the Web API has huge scope to give space in the real world.</a:t>
            </a:r>
            <a:r>
              <a:rPr lang="en-US" sz="1600" b="1" dirty="0"/>
              <a:t> </a:t>
            </a:r>
            <a:endParaRPr lang="en-US" sz="1600" dirty="0"/>
          </a:p>
        </p:txBody>
      </p:sp>
    </p:spTree>
    <p:extLst>
      <p:ext uri="{BB962C8B-B14F-4D97-AF65-F5344CB8AC3E}">
        <p14:creationId xmlns:p14="http://schemas.microsoft.com/office/powerpoint/2010/main" val="235290074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dirty="0"/>
              <a:t>Weather forecasting</a:t>
            </a:r>
          </a:p>
          <a:p>
            <a:pPr lvl="0"/>
            <a:r>
              <a:rPr lang="en-US" dirty="0"/>
              <a:t>Movie, Bus, Flight </a:t>
            </a:r>
            <a:r>
              <a:rPr lang="en-US" dirty="0" smtClean="0"/>
              <a:t>booking</a:t>
            </a:r>
          </a:p>
          <a:p>
            <a:pPr marL="0" indent="0">
              <a:buNone/>
            </a:pPr>
            <a:r>
              <a:rPr lang="en-US" dirty="0"/>
              <a:t>There can be one service provider who offers the service and many consumers to avail this service.</a:t>
            </a:r>
          </a:p>
          <a:p>
            <a:pPr marL="0" indent="0">
              <a:buNone/>
            </a:pPr>
            <a:r>
              <a:rPr lang="en-US" b="1" dirty="0"/>
              <a:t>Step 1 – Create a table in SQL Server</a:t>
            </a:r>
            <a:endParaRPr lang="en-US" dirty="0"/>
          </a:p>
          <a:p>
            <a:pPr marL="0" indent="0">
              <a:buNone/>
            </a:pPr>
            <a:r>
              <a:rPr lang="en-US" dirty="0"/>
              <a:t>We will create a table to perform CRUD operation with Web API. The table script is given below</a:t>
            </a:r>
            <a:r>
              <a:rPr lang="en-US" dirty="0" smtClean="0"/>
              <a:t>.</a:t>
            </a:r>
          </a:p>
          <a:p>
            <a:pPr lvl="0"/>
            <a:endParaRPr lang="en-US" dirty="0"/>
          </a:p>
        </p:txBody>
      </p:sp>
      <p:sp>
        <p:nvSpPr>
          <p:cNvPr id="3" name="Title 2"/>
          <p:cNvSpPr>
            <a:spLocks noGrp="1"/>
          </p:cNvSpPr>
          <p:nvPr>
            <p:ph type="title"/>
          </p:nvPr>
        </p:nvSpPr>
        <p:spPr/>
        <p:txBody>
          <a:bodyPr/>
          <a:lstStyle/>
          <a:p>
            <a:r>
              <a:rPr lang="en-US" dirty="0"/>
              <a:t>A real-time example of </a:t>
            </a:r>
            <a:r>
              <a:rPr lang="en-US" dirty="0" err="1"/>
              <a:t>WebAPI</a:t>
            </a:r>
            <a:endParaRPr lang="en-US" dirty="0"/>
          </a:p>
        </p:txBody>
      </p:sp>
      <p:sp>
        <p:nvSpPr>
          <p:cNvPr id="4" name="TextBox 3"/>
          <p:cNvSpPr txBox="1"/>
          <p:nvPr/>
        </p:nvSpPr>
        <p:spPr>
          <a:xfrm>
            <a:off x="794096" y="4310743"/>
            <a:ext cx="6048451" cy="1220847"/>
          </a:xfrm>
          <a:prstGeom prst="rect">
            <a:avLst/>
          </a:prstGeom>
          <a:noFill/>
        </p:spPr>
        <p:txBody>
          <a:bodyPr wrap="none" rtlCol="0">
            <a:spAutoFit/>
          </a:bodyPr>
          <a:lstStyle/>
          <a:p>
            <a:pPr marL="342900" marR="0" lvl="0" indent="-342900">
              <a:lnSpc>
                <a:spcPts val="795"/>
              </a:lnSpc>
              <a:spcBef>
                <a:spcPts val="600"/>
              </a:spcBef>
              <a:spcAft>
                <a:spcPts val="600"/>
              </a:spcAft>
              <a:tabLst>
                <a:tab pos="457200" algn="l"/>
              </a:tabLst>
            </a:pPr>
            <a:r>
              <a:rPr lang="en-US" sz="14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CREATE</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TABLE</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dbo</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600"/>
              </a:spcBef>
              <a:spcAft>
                <a:spcPts val="600"/>
              </a:spcAft>
              <a:tabLst>
                <a:tab pos="45720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ProductId</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006699"/>
                </a:solidFill>
                <a:latin typeface="Consolas" panose="020B0609020204030204" pitchFamily="49" charset="0"/>
                <a:ea typeface="Times New Roman" panose="02020603050405020304" pitchFamily="18" charset="0"/>
                <a:cs typeface="Times New Roman" panose="02020603050405020304" pitchFamily="18" charset="0"/>
              </a:rPr>
              <a:t>int</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PRIMARY</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KEY</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IDENTITY(1,1) NOT NULL,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600"/>
              </a:spcBef>
              <a:spcAft>
                <a:spcPts val="600"/>
              </a:spcAft>
              <a:tabLst>
                <a:tab pos="45720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ProductName</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nvarchar</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](100) NULL,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600"/>
              </a:spcBef>
              <a:spcAft>
                <a:spcPts val="600"/>
              </a:spcAft>
              <a:tabLst>
                <a:tab pos="45720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[Quantity] [</a:t>
            </a:r>
            <a:r>
              <a:rPr lang="en-US" sz="1400" b="1" dirty="0" err="1">
                <a:solidFill>
                  <a:srgbClr val="006699"/>
                </a:solidFill>
                <a:latin typeface="Consolas" panose="020B0609020204030204" pitchFamily="49" charset="0"/>
                <a:ea typeface="Times New Roman" panose="02020603050405020304" pitchFamily="18" charset="0"/>
                <a:cs typeface="Times New Roman" panose="02020603050405020304" pitchFamily="18" charset="0"/>
              </a:rPr>
              <a:t>int</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NULL,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600"/>
              </a:spcBef>
              <a:spcAft>
                <a:spcPts val="600"/>
              </a:spcAft>
              <a:tabLst>
                <a:tab pos="457200" algn="l"/>
              </a:tabLs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[Price] [</a:t>
            </a:r>
            <a:r>
              <a:rPr lang="en-US" sz="1400" b="1" dirty="0" err="1">
                <a:solidFill>
                  <a:srgbClr val="006699"/>
                </a:solidFill>
                <a:latin typeface="Consolas" panose="020B0609020204030204" pitchFamily="49" charset="0"/>
                <a:ea typeface="Times New Roman" panose="02020603050405020304" pitchFamily="18" charset="0"/>
                <a:cs typeface="Times New Roman" panose="02020603050405020304" pitchFamily="18" charset="0"/>
              </a:rPr>
              <a:t>int</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NULL</a:t>
            </a:r>
            <a:r>
              <a:rPr lang="en-US" sz="1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p>
        </p:txBody>
      </p:sp>
    </p:spTree>
    <p:extLst>
      <p:ext uri="{BB962C8B-B14F-4D97-AF65-F5344CB8AC3E}">
        <p14:creationId xmlns:p14="http://schemas.microsoft.com/office/powerpoint/2010/main" val="19637041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89065" y="899016"/>
            <a:ext cx="11258176" cy="5315172"/>
          </a:xfrm>
        </p:spPr>
        <p:txBody>
          <a:bodyPr>
            <a:normAutofit fontScale="92500"/>
          </a:bodyPr>
          <a:lstStyle/>
          <a:p>
            <a:pPr lvl="0"/>
            <a:r>
              <a:rPr lang="en-US" sz="1800" dirty="0"/>
              <a:t>New Project -&gt; Visual C# -&gt; Windows -&gt; Class Library Project and name it as </a:t>
            </a:r>
            <a:r>
              <a:rPr lang="en-US" sz="1800" dirty="0" err="1"/>
              <a:t>DataAccessLayer</a:t>
            </a:r>
            <a:r>
              <a:rPr lang="en-US" sz="1800" dirty="0"/>
              <a:t>.</a:t>
            </a:r>
          </a:p>
          <a:p>
            <a:pPr lvl="0"/>
            <a:r>
              <a:rPr lang="en-US" sz="1800" dirty="0"/>
              <a:t>Right-click on </a:t>
            </a:r>
            <a:r>
              <a:rPr lang="en-US" sz="1800" dirty="0" err="1"/>
              <a:t>DataAccessLayer</a:t>
            </a:r>
            <a:r>
              <a:rPr lang="en-US" sz="1800" dirty="0"/>
              <a:t> project-&gt;Add-&gt;New Item-&gt;Data-&gt; ADO.NET Entity Data Model and name it as </a:t>
            </a:r>
            <a:r>
              <a:rPr lang="en-US" sz="1800" dirty="0" err="1"/>
              <a:t>ShowRoomEF</a:t>
            </a:r>
            <a:r>
              <a:rPr lang="en-US" sz="1800" dirty="0"/>
              <a:t>.</a:t>
            </a:r>
          </a:p>
          <a:p>
            <a:pPr lvl="0"/>
            <a:r>
              <a:rPr lang="en-US" sz="1800" dirty="0"/>
              <a:t>Choose EF designer from database in next step.</a:t>
            </a:r>
          </a:p>
          <a:p>
            <a:r>
              <a:rPr lang="en-US" sz="1800" dirty="0"/>
              <a:t>Add the table created in step1 into Entity Framework</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pPr marL="0" indent="0">
              <a:buNone/>
            </a:pPr>
            <a:endParaRPr lang="en-US" sz="1800" dirty="0"/>
          </a:p>
          <a:p>
            <a:pPr marL="0" indent="0">
              <a:buNone/>
            </a:pPr>
            <a:endParaRPr lang="en-US" sz="1800" dirty="0" smtClean="0"/>
          </a:p>
          <a:p>
            <a:r>
              <a:rPr lang="en-US" sz="1800" dirty="0"/>
              <a:t>Create a class called </a:t>
            </a:r>
            <a:r>
              <a:rPr lang="en-US" sz="1800" dirty="0" err="1"/>
              <a:t>DAL.cs</a:t>
            </a:r>
            <a:r>
              <a:rPr lang="en-US" sz="1800" dirty="0"/>
              <a:t> in this project to access the data from DB by Web API service. The code is given below.</a:t>
            </a:r>
          </a:p>
          <a:p>
            <a:pPr marL="0" indent="0">
              <a:buNone/>
            </a:pPr>
            <a:endParaRPr lang="en-US" sz="1800" dirty="0"/>
          </a:p>
        </p:txBody>
      </p:sp>
      <p:sp>
        <p:nvSpPr>
          <p:cNvPr id="5" name="Title 4"/>
          <p:cNvSpPr>
            <a:spLocks noGrp="1"/>
          </p:cNvSpPr>
          <p:nvPr>
            <p:ph type="title"/>
          </p:nvPr>
        </p:nvSpPr>
        <p:spPr/>
        <p:txBody>
          <a:bodyPr>
            <a:normAutofit/>
          </a:bodyPr>
          <a:lstStyle/>
          <a:p>
            <a:r>
              <a:rPr lang="en-US" dirty="0"/>
              <a:t>Step 2 – Create Class Library </a:t>
            </a:r>
            <a:r>
              <a:rPr lang="en-US" dirty="0" smtClean="0"/>
              <a:t>Project</a:t>
            </a:r>
            <a:endParaRPr lang="en-US" dirty="0"/>
          </a:p>
        </p:txBody>
      </p:sp>
      <p:pic>
        <p:nvPicPr>
          <p:cNvPr id="7" name="Picture 6" descr="ASP.NET"/>
          <p:cNvPicPr/>
          <p:nvPr/>
        </p:nvPicPr>
        <p:blipFill>
          <a:blip r:embed="rId2"/>
          <a:srcRect/>
          <a:stretch>
            <a:fillRect/>
          </a:stretch>
        </p:blipFill>
        <p:spPr bwMode="auto">
          <a:xfrm>
            <a:off x="971822" y="2817845"/>
            <a:ext cx="2283647" cy="2808053"/>
          </a:xfrm>
          <a:prstGeom prst="rect">
            <a:avLst/>
          </a:prstGeom>
          <a:noFill/>
          <a:ln w="9525">
            <a:noFill/>
            <a:miter lim="800000"/>
            <a:headEnd/>
            <a:tailEnd/>
          </a:ln>
        </p:spPr>
      </p:pic>
    </p:spTree>
    <p:extLst>
      <p:ext uri="{BB962C8B-B14F-4D97-AF65-F5344CB8AC3E}">
        <p14:creationId xmlns:p14="http://schemas.microsoft.com/office/powerpoint/2010/main" val="14494632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4095" y="522514"/>
            <a:ext cx="10803855" cy="5222840"/>
          </a:xfrm>
          <a:prstGeom prst="rect">
            <a:avLst/>
          </a:prstGeom>
          <a:noFill/>
        </p:spPr>
        <p:txBody>
          <a:bodyPr wrap="square" rtlCol="0">
            <a:spAutoFit/>
          </a:bodyPr>
          <a:lstStyle/>
          <a:p>
            <a:pPr>
              <a:lnSpc>
                <a:spcPct val="115000"/>
              </a:lnSpc>
              <a:spcBef>
                <a:spcPts val="200"/>
              </a:spcBef>
              <a:spcAft>
                <a:spcPts val="200"/>
              </a:spcAft>
            </a:pPr>
            <a:r>
              <a:rPr lang="en-US" sz="1100" b="1" dirty="0" err="1">
                <a:solidFill>
                  <a:srgbClr val="212121"/>
                </a:solidFill>
                <a:latin typeface="Arial" panose="020B0604020202020204" pitchFamily="34" charset="0"/>
                <a:ea typeface="Times New Roman" panose="02020603050405020304" pitchFamily="18" charset="0"/>
                <a:cs typeface="Times New Roman" panose="02020603050405020304" pitchFamily="18" charset="0"/>
              </a:rPr>
              <a:t>DAL.cs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static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class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DAL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static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ShowroomEntities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DbContext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static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DAL()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DbContext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new</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ShowroomEntities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static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List&lt;Product&gt;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GetAllProducts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DbContext.Products.ToList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static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Product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006699"/>
                </a:solidFill>
                <a:latin typeface="Consolas" panose="020B0609020204030204" pitchFamily="49" charset="0"/>
                <a:ea typeface="Times New Roman" panose="02020603050405020304" pitchFamily="18" charset="0"/>
                <a:cs typeface="Times New Roman" panose="02020603050405020304" pitchFamily="18" charset="0"/>
              </a:rPr>
              <a:t>int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productId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DbContext.Products.Where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p.ProductId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productId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FirstOrDefault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static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bool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InsertProduct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productItem</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bool status;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try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DbContext.Products.Add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productItem</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DbContext.SaveChanges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status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true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catch</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(Exception)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status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false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status;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static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bool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UpdateProduct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productItem</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31361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1540" y="345232"/>
            <a:ext cx="10803855" cy="6054093"/>
          </a:xfrm>
          <a:prstGeom prst="rect">
            <a:avLst/>
          </a:prstGeom>
          <a:noFill/>
        </p:spPr>
        <p:txBody>
          <a:bodyPr wrap="square" rtlCol="0">
            <a:spAutoFit/>
          </a:bodyPr>
          <a:lstStyle/>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bool status;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try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Product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prodItem</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DbContext.Products.Where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p.ProductId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productItem.ProductId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FirstOrDefault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if</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prodItem</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null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prodItem.ProductName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productItem.ProductName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prodItem.Quantity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productItem.Quantity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prodItem.Price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productItem.Price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DbContext.SaveChanges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status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true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catch</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(Exception)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status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false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status;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public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static</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bool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DeleteProduct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b="1" dirty="0" err="1">
                <a:solidFill>
                  <a:srgbClr val="006699"/>
                </a:solidFill>
                <a:latin typeface="Consolas" panose="020B0609020204030204" pitchFamily="49" charset="0"/>
                <a:ea typeface="Times New Roman" panose="02020603050405020304" pitchFamily="18" charset="0"/>
                <a:cs typeface="Times New Roman" panose="02020603050405020304" pitchFamily="18" charset="0"/>
              </a:rPr>
              <a:t>int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id)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bool status;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try</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Product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prodItem</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DbContext.Products.Where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 =&gt;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p.ProductId</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id).</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FirstOrDefault</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if</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prodItem</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null</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DbContext.Products.Remove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prodItem</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DbContext.SaveChanges</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status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true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catch</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(Exception)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status =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false</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006699"/>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status;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795"/>
              </a:lnSpc>
              <a:spcBef>
                <a:spcPts val="200"/>
              </a:spcBef>
              <a:spcAft>
                <a:spcPts val="200"/>
              </a:spcAft>
              <a:tabLst>
                <a:tab pos="457200" algn="l"/>
              </a:tabLst>
            </a:pPr>
            <a:r>
              <a:rPr lang="en-US" sz="11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265485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89065" y="899016"/>
            <a:ext cx="11258176" cy="1116396"/>
          </a:xfrm>
        </p:spPr>
        <p:txBody>
          <a:bodyPr>
            <a:normAutofit/>
          </a:bodyPr>
          <a:lstStyle/>
          <a:p>
            <a:pPr marL="0" indent="0">
              <a:buNone/>
            </a:pPr>
            <a:r>
              <a:rPr lang="en-US" sz="1800" dirty="0"/>
              <a:t>Navigate as given</a:t>
            </a:r>
          </a:p>
          <a:p>
            <a:r>
              <a:rPr lang="en-US" sz="1800" dirty="0"/>
              <a:t>Select New Project -&gt; Visual C# -&gt; Web -&gt; ASP.NET Web Application and enter your application and solution name</a:t>
            </a:r>
            <a:r>
              <a:rPr lang="en-US" sz="1800" dirty="0" smtClean="0"/>
              <a:t>.</a:t>
            </a:r>
            <a:endParaRPr lang="en-US" sz="1800" dirty="0"/>
          </a:p>
        </p:txBody>
      </p:sp>
      <p:sp>
        <p:nvSpPr>
          <p:cNvPr id="5" name="Title 4"/>
          <p:cNvSpPr>
            <a:spLocks noGrp="1"/>
          </p:cNvSpPr>
          <p:nvPr>
            <p:ph type="title"/>
          </p:nvPr>
        </p:nvSpPr>
        <p:spPr/>
        <p:txBody>
          <a:bodyPr>
            <a:normAutofit/>
          </a:bodyPr>
          <a:lstStyle/>
          <a:p>
            <a:r>
              <a:rPr lang="en-US" dirty="0"/>
              <a:t>Step 3 – Create Empty Web API Project</a:t>
            </a:r>
          </a:p>
        </p:txBody>
      </p:sp>
      <p:pic>
        <p:nvPicPr>
          <p:cNvPr id="8" name="Picture 7" descr="ASP.NET"/>
          <p:cNvPicPr/>
          <p:nvPr/>
        </p:nvPicPr>
        <p:blipFill>
          <a:blip r:embed="rId2"/>
          <a:srcRect/>
          <a:stretch>
            <a:fillRect/>
          </a:stretch>
        </p:blipFill>
        <p:spPr bwMode="auto">
          <a:xfrm>
            <a:off x="2746849" y="2118050"/>
            <a:ext cx="6698303" cy="4063386"/>
          </a:xfrm>
          <a:prstGeom prst="rect">
            <a:avLst/>
          </a:prstGeom>
          <a:noFill/>
          <a:ln w="9525">
            <a:noFill/>
            <a:miter lim="800000"/>
            <a:headEnd/>
            <a:tailEnd/>
          </a:ln>
        </p:spPr>
      </p:pic>
    </p:spTree>
    <p:extLst>
      <p:ext uri="{BB962C8B-B14F-4D97-AF65-F5344CB8AC3E}">
        <p14:creationId xmlns:p14="http://schemas.microsoft.com/office/powerpoint/2010/main" val="1199212916"/>
      </p:ext>
    </p:extLst>
  </p:cSld>
  <p:clrMapOvr>
    <a:masterClrMapping/>
  </p:clrMapOvr>
  <p:transition>
    <p:fade/>
  </p:transition>
</p:sld>
</file>

<file path=ppt/theme/theme1.xml><?xml version="1.0" encoding="utf-8"?>
<a:theme xmlns:a="http://schemas.openxmlformats.org/drawingml/2006/main" name="Office Theme">
  <a:themeElements>
    <a:clrScheme name="DDi Brand">
      <a:dk1>
        <a:sysClr val="windowText" lastClr="000000"/>
      </a:dk1>
      <a:lt1>
        <a:sysClr val="window" lastClr="FFFFFF"/>
      </a:lt1>
      <a:dk2>
        <a:srgbClr val="44546A"/>
      </a:dk2>
      <a:lt2>
        <a:srgbClr val="E7E6E6"/>
      </a:lt2>
      <a:accent1>
        <a:srgbClr val="80298F"/>
      </a:accent1>
      <a:accent2>
        <a:srgbClr val="F5821F"/>
      </a:accent2>
      <a:accent3>
        <a:srgbClr val="BBBDC0"/>
      </a:accent3>
      <a:accent4>
        <a:srgbClr val="22B4E9"/>
      </a:accent4>
      <a:accent5>
        <a:srgbClr val="81BA41"/>
      </a:accent5>
      <a:accent6>
        <a:srgbClr val="DEB9D7"/>
      </a:accent6>
      <a:hlink>
        <a:srgbClr val="FDCF9D"/>
      </a:hlink>
      <a:folHlink>
        <a:srgbClr val="555368"/>
      </a:folHlink>
    </a:clrScheme>
    <a:fontScheme name="DDi Brand">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2063</TotalTime>
  <Words>796</Words>
  <Application>Microsoft Office PowerPoint</Application>
  <PresentationFormat>Widescreen</PresentationFormat>
  <Paragraphs>565</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Lato</vt:lpstr>
      <vt:lpstr>Consolas</vt:lpstr>
      <vt:lpstr>Calibri</vt:lpstr>
      <vt:lpstr>Times New Roman</vt:lpstr>
      <vt:lpstr>Wingdings</vt:lpstr>
      <vt:lpstr>Arial</vt:lpstr>
      <vt:lpstr>Office Theme</vt:lpstr>
      <vt:lpstr>WebAPI CRUD Operations</vt:lpstr>
      <vt:lpstr>PowerPoint Presentation</vt:lpstr>
      <vt:lpstr>Web API</vt:lpstr>
      <vt:lpstr>Why Web API?</vt:lpstr>
      <vt:lpstr>A real-time example of WebAPI</vt:lpstr>
      <vt:lpstr>Step 2 – Create Class Library Project</vt:lpstr>
      <vt:lpstr>PowerPoint Presentation</vt:lpstr>
      <vt:lpstr>PowerPoint Presentation</vt:lpstr>
      <vt:lpstr>Step 3 – Create Empty Web API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DDi</dc:creator>
  <cp:lastModifiedBy>lalit sahoo</cp:lastModifiedBy>
  <cp:revision>181</cp:revision>
  <dcterms:created xsi:type="dcterms:W3CDTF">2017-07-10T06:40:30Z</dcterms:created>
  <dcterms:modified xsi:type="dcterms:W3CDTF">2020-08-25T11:18:39Z</dcterms:modified>
</cp:coreProperties>
</file>