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aleway"/>
      <p:regular r:id="rId14"/>
      <p:bold r:id="rId15"/>
      <p:italic r:id="rId16"/>
      <p:boldItalic r:id="rId17"/>
    </p:embeddedFont>
    <p:embeddedFont>
      <p:font typeface="Roboto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22" Type="http://schemas.openxmlformats.org/officeDocument/2006/relationships/font" Target="fonts/Lato-regular.fntdata"/><Relationship Id="rId21" Type="http://schemas.openxmlformats.org/officeDocument/2006/relationships/font" Target="fonts/Roboto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Raleway-bold.fntdata"/><Relationship Id="rId14" Type="http://schemas.openxmlformats.org/officeDocument/2006/relationships/font" Target="fonts/Raleway-regular.fntdata"/><Relationship Id="rId17" Type="http://schemas.openxmlformats.org/officeDocument/2006/relationships/font" Target="fonts/Raleway-boldItalic.fntdata"/><Relationship Id="rId16" Type="http://schemas.openxmlformats.org/officeDocument/2006/relationships/font" Target="fonts/Raleway-italic.fntdata"/><Relationship Id="rId19" Type="http://schemas.openxmlformats.org/officeDocument/2006/relationships/font" Target="fonts/Roboto-bold.fntdata"/><Relationship Id="rId1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" name="Google Shape;9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" name="Google Shape;108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" name="Google Shape;114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2" name="Google Shape;122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" name="Google Shape;19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0" name="Google Shape;20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" name="Google Shape;22;p3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oogle Shape;27;p4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28" name="Google Shape;28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" name="Google Shape;30;p4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1" name="Google Shape;31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0" name="Google Shape;40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1" name="Google Shape;41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3" name="Google Shape;43;p6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45" name="Google Shape;45;p6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7" name="Google Shape;57;p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8" name="Google Shape;58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0" name="Google Shape;60;p8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1" name="Google Shape;61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9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4" name="Google Shape;64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5" name="Google Shape;65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7" name="Google Shape;67;p9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8" name="Google Shape;68;p9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5" Type="http://schemas.openxmlformats.org/officeDocument/2006/relationships/image" Target="../media/image2.png"/><Relationship Id="rId6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Plant Seedlings Classification using CNNs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/>
              <a:t>MACHINE LEARNING - IMAGE CLASSIFICATION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2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99750"/>
            <a:ext cx="7586400" cy="244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3000"/>
              <a:t>INTRODUCTION</a:t>
            </a:r>
            <a:endParaRPr sz="3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sz="30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If the process of classifying plant seedlings is carried out effectively, it can result in yielding better quality crops and plantation. It can also help in better supervision of the crop-producing lands.</a:t>
            </a:r>
            <a:endParaRPr sz="26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sz="2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/>
              <a:t>Dataset - 4750 images (12 classes)</a:t>
            </a:r>
            <a:endParaRPr/>
          </a:p>
        </p:txBody>
      </p:sp>
      <p:sp>
        <p:nvSpPr>
          <p:cNvPr id="98" name="Google Shape;98;p15"/>
          <p:cNvSpPr txBox="1"/>
          <p:nvPr/>
        </p:nvSpPr>
        <p:spPr>
          <a:xfrm>
            <a:off x="796025" y="2213200"/>
            <a:ext cx="50166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8700"/>
                </a:solidFill>
                <a:latin typeface="Roboto"/>
                <a:ea typeface="Roboto"/>
                <a:cs typeface="Roboto"/>
                <a:sym typeface="Roboto"/>
              </a:rPr>
              <a:t>▸</a:t>
            </a:r>
            <a:r>
              <a:rPr lang="en" sz="2400">
                <a:solidFill>
                  <a:srgbClr val="FF87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2400">
                <a:latin typeface="Roboto"/>
                <a:ea typeface="Roboto"/>
                <a:cs typeface="Roboto"/>
                <a:sym typeface="Roboto"/>
              </a:rPr>
              <a:t>Training Images - 3040</a:t>
            </a:r>
            <a:endParaRPr sz="2400"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8700"/>
                </a:solidFill>
                <a:latin typeface="Roboto"/>
                <a:ea typeface="Roboto"/>
                <a:cs typeface="Roboto"/>
                <a:sym typeface="Roboto"/>
              </a:rPr>
              <a:t>▸ </a:t>
            </a:r>
            <a:r>
              <a:rPr lang="en" sz="24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V</a:t>
            </a:r>
            <a:r>
              <a:rPr lang="en" sz="24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alidation Images - 950</a:t>
            </a:r>
            <a:endParaRPr sz="2400"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8700"/>
                </a:solidFill>
                <a:latin typeface="Roboto"/>
                <a:ea typeface="Roboto"/>
                <a:cs typeface="Roboto"/>
                <a:sym typeface="Roboto"/>
              </a:rPr>
              <a:t>▸ </a:t>
            </a:r>
            <a:r>
              <a:rPr lang="en" sz="24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Testing Images - 760</a:t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idx="2" type="body"/>
          </p:nvPr>
        </p:nvSpPr>
        <p:spPr>
          <a:xfrm>
            <a:off x="5179025" y="1822025"/>
            <a:ext cx="3564900" cy="25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1800">
                <a:solidFill>
                  <a:srgbClr val="FF8700"/>
                </a:solidFill>
                <a:latin typeface="Roboto"/>
                <a:ea typeface="Roboto"/>
                <a:cs typeface="Roboto"/>
                <a:sym typeface="Roboto"/>
              </a:rPr>
              <a:t>▸ </a:t>
            </a:r>
            <a:r>
              <a:rPr lang="en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Open-source</a:t>
            </a:r>
            <a:r>
              <a:rPr lang="en"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 Python library</a:t>
            </a:r>
            <a:endParaRPr sz="1800"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1800">
                <a:solidFill>
                  <a:srgbClr val="FF8700"/>
                </a:solidFill>
                <a:latin typeface="Roboto"/>
                <a:ea typeface="Roboto"/>
                <a:cs typeface="Roboto"/>
                <a:sym typeface="Roboto"/>
              </a:rPr>
              <a:t>▸ </a:t>
            </a:r>
            <a:r>
              <a:rPr lang="en"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Neural Network library</a:t>
            </a:r>
            <a:endParaRPr sz="1800"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1800">
                <a:solidFill>
                  <a:srgbClr val="FF8700"/>
                </a:solidFill>
                <a:latin typeface="Roboto"/>
                <a:ea typeface="Roboto"/>
                <a:cs typeface="Roboto"/>
                <a:sym typeface="Roboto"/>
              </a:rPr>
              <a:t>▸ </a:t>
            </a:r>
            <a:r>
              <a:rPr lang="en"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Supports Convolutional    </a:t>
            </a: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…..</a:t>
            </a:r>
            <a:r>
              <a:rPr lang="en"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Neural Network</a:t>
            </a:r>
            <a:endParaRPr sz="1800"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1800">
                <a:solidFill>
                  <a:srgbClr val="FF8700"/>
                </a:solidFill>
                <a:latin typeface="Roboto"/>
                <a:ea typeface="Roboto"/>
                <a:cs typeface="Roboto"/>
                <a:sym typeface="Roboto"/>
              </a:rPr>
              <a:t>▸ </a:t>
            </a:r>
            <a:r>
              <a:rPr lang="en"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Enables fast experimentation </a:t>
            </a:r>
            <a:endParaRPr sz="1800"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300"/>
              <a:buNone/>
            </a:pPr>
            <a:r>
              <a:t/>
            </a:r>
            <a:endParaRPr b="1" sz="1800"/>
          </a:p>
        </p:txBody>
      </p:sp>
      <p:sp>
        <p:nvSpPr>
          <p:cNvPr id="104" name="Google Shape;104;p16"/>
          <p:cNvSpPr txBox="1"/>
          <p:nvPr>
            <p:ph type="title"/>
          </p:nvPr>
        </p:nvSpPr>
        <p:spPr>
          <a:xfrm>
            <a:off x="701125" y="712800"/>
            <a:ext cx="3463800" cy="171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/>
              <a:t>Framework</a:t>
            </a:r>
            <a:endParaRPr/>
          </a:p>
        </p:txBody>
      </p:sp>
      <p:sp>
        <p:nvSpPr>
          <p:cNvPr id="105" name="Google Shape;105;p16"/>
          <p:cNvSpPr txBox="1"/>
          <p:nvPr>
            <p:ph type="title"/>
          </p:nvPr>
        </p:nvSpPr>
        <p:spPr>
          <a:xfrm>
            <a:off x="5255725" y="1138625"/>
            <a:ext cx="1418100" cy="6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/>
              <a:t>Keras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idx="2" type="body"/>
          </p:nvPr>
        </p:nvSpPr>
        <p:spPr>
          <a:xfrm>
            <a:off x="5171250" y="1053475"/>
            <a:ext cx="3564900" cy="25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1800">
                <a:solidFill>
                  <a:srgbClr val="FF8700"/>
                </a:solidFill>
                <a:latin typeface="Roboto"/>
                <a:ea typeface="Roboto"/>
                <a:cs typeface="Roboto"/>
                <a:sym typeface="Roboto"/>
              </a:rPr>
              <a:t>▸ </a:t>
            </a:r>
            <a:r>
              <a:rPr lang="en"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5 Convolutional Layers</a:t>
            </a:r>
            <a:endParaRPr sz="1800"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1800">
                <a:solidFill>
                  <a:srgbClr val="FF8700"/>
                </a:solidFill>
                <a:latin typeface="Roboto"/>
                <a:ea typeface="Roboto"/>
                <a:cs typeface="Roboto"/>
                <a:sym typeface="Roboto"/>
              </a:rPr>
              <a:t>▸ </a:t>
            </a:r>
            <a:r>
              <a:rPr lang="en"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ReLu - Activation Function</a:t>
            </a:r>
            <a:endParaRPr sz="1800"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1800">
                <a:solidFill>
                  <a:srgbClr val="FF8700"/>
                </a:solidFill>
                <a:latin typeface="Roboto"/>
                <a:ea typeface="Roboto"/>
                <a:cs typeface="Roboto"/>
                <a:sym typeface="Roboto"/>
              </a:rPr>
              <a:t>▸ </a:t>
            </a:r>
            <a:r>
              <a:rPr lang="en"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Max Pooling</a:t>
            </a:r>
            <a:endParaRPr sz="1800"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1800">
                <a:solidFill>
                  <a:srgbClr val="FF8700"/>
                </a:solidFill>
                <a:latin typeface="Roboto"/>
                <a:ea typeface="Roboto"/>
                <a:cs typeface="Roboto"/>
                <a:sym typeface="Roboto"/>
              </a:rPr>
              <a:t>▸ </a:t>
            </a:r>
            <a:r>
              <a:rPr lang="en"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Batch Normalization </a:t>
            </a:r>
            <a:endParaRPr sz="1800"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1800">
                <a:solidFill>
                  <a:srgbClr val="FF8700"/>
                </a:solidFill>
                <a:latin typeface="Roboto"/>
                <a:ea typeface="Roboto"/>
                <a:cs typeface="Roboto"/>
                <a:sym typeface="Roboto"/>
              </a:rPr>
              <a:t>▸ </a:t>
            </a:r>
            <a:r>
              <a:rPr lang="en"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DropOut</a:t>
            </a:r>
            <a:endParaRPr sz="1800"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1800">
                <a:solidFill>
                  <a:srgbClr val="FF8700"/>
                </a:solidFill>
                <a:latin typeface="Roboto"/>
                <a:ea typeface="Roboto"/>
                <a:cs typeface="Roboto"/>
                <a:sym typeface="Roboto"/>
              </a:rPr>
              <a:t>▸ </a:t>
            </a:r>
            <a:r>
              <a:rPr lang="en"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Fully Connected Layer</a:t>
            </a:r>
            <a:endParaRPr sz="1800"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1800">
                <a:solidFill>
                  <a:srgbClr val="FF8700"/>
                </a:solidFill>
                <a:latin typeface="Roboto"/>
                <a:ea typeface="Roboto"/>
                <a:cs typeface="Roboto"/>
                <a:sym typeface="Roboto"/>
              </a:rPr>
              <a:t>▸ </a:t>
            </a:r>
            <a:r>
              <a:rPr lang="en"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Sigmoid - Activation Function</a:t>
            </a:r>
            <a:endParaRPr sz="1800"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1800">
                <a:solidFill>
                  <a:srgbClr val="FF8700"/>
                </a:solidFill>
                <a:latin typeface="Roboto"/>
                <a:ea typeface="Roboto"/>
                <a:cs typeface="Roboto"/>
                <a:sym typeface="Roboto"/>
              </a:rPr>
              <a:t>▸ </a:t>
            </a:r>
            <a:r>
              <a:rPr lang="en"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SGD - Loss Function</a:t>
            </a:r>
            <a:endParaRPr sz="1800"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300"/>
              <a:buNone/>
            </a:pPr>
            <a:r>
              <a:t/>
            </a:r>
            <a:endParaRPr b="1" sz="1800"/>
          </a:p>
        </p:txBody>
      </p:sp>
      <p:sp>
        <p:nvSpPr>
          <p:cNvPr id="111" name="Google Shape;111;p17"/>
          <p:cNvSpPr txBox="1"/>
          <p:nvPr>
            <p:ph type="title"/>
          </p:nvPr>
        </p:nvSpPr>
        <p:spPr>
          <a:xfrm>
            <a:off x="724500" y="673900"/>
            <a:ext cx="3463800" cy="171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/>
              <a:t>Model: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/>
              <a:t>Simplified VGG Net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idx="1" type="body"/>
          </p:nvPr>
        </p:nvSpPr>
        <p:spPr>
          <a:xfrm>
            <a:off x="717125" y="1171150"/>
            <a:ext cx="70080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Training and Validation Accuracy and Loss</a:t>
            </a:r>
            <a:endParaRPr b="1" sz="26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17" name="Google Shape;117;p18"/>
          <p:cNvSpPr txBox="1"/>
          <p:nvPr/>
        </p:nvSpPr>
        <p:spPr>
          <a:xfrm>
            <a:off x="3014650" y="4175625"/>
            <a:ext cx="2974200" cy="5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6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Trained over : </a:t>
            </a:r>
            <a:r>
              <a:rPr b="1" lang="en" sz="1600">
                <a:latin typeface="Lato"/>
                <a:ea typeface="Lato"/>
                <a:cs typeface="Lato"/>
                <a:sym typeface="Lato"/>
              </a:rPr>
              <a:t>5</a:t>
            </a:r>
            <a:r>
              <a:rPr b="1" i="0" lang="en" sz="16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0 epochs</a:t>
            </a:r>
            <a:endParaRPr b="1" i="0" sz="16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6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Validation Accuracy : </a:t>
            </a:r>
            <a:r>
              <a:rPr b="1" lang="en" sz="1600">
                <a:latin typeface="Lato"/>
                <a:ea typeface="Lato"/>
                <a:cs typeface="Lato"/>
                <a:sym typeface="Lato"/>
              </a:rPr>
              <a:t>72.74</a:t>
            </a:r>
            <a:r>
              <a:rPr b="1" i="0" lang="en" sz="16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%</a:t>
            </a:r>
            <a:endParaRPr b="1" i="0" sz="16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18" name="Google Shape;118;p18"/>
          <p:cNvPicPr preferRelativeResize="0"/>
          <p:nvPr/>
        </p:nvPicPr>
        <p:blipFill rotWithShape="1">
          <a:blip r:embed="rId3">
            <a:alphaModFix/>
          </a:blip>
          <a:srcRect b="179" l="0" r="0" t="179"/>
          <a:stretch/>
        </p:blipFill>
        <p:spPr>
          <a:xfrm>
            <a:off x="457200" y="1858750"/>
            <a:ext cx="3407575" cy="244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8"/>
          <p:cNvPicPr preferRelativeResize="0"/>
          <p:nvPr/>
        </p:nvPicPr>
        <p:blipFill rotWithShape="1">
          <a:blip r:embed="rId4">
            <a:alphaModFix/>
          </a:blip>
          <a:srcRect b="475" l="0" r="0" t="475"/>
          <a:stretch/>
        </p:blipFill>
        <p:spPr>
          <a:xfrm>
            <a:off x="4550575" y="1782550"/>
            <a:ext cx="3565105" cy="254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125" name="Google Shape;125;p19"/>
          <p:cNvSpPr txBox="1"/>
          <p:nvPr/>
        </p:nvSpPr>
        <p:spPr>
          <a:xfrm>
            <a:off x="3496038" y="4442325"/>
            <a:ext cx="2494500" cy="5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6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Test Accuracy : </a:t>
            </a:r>
            <a:r>
              <a:rPr b="1" lang="en" sz="1600">
                <a:latin typeface="Lato"/>
                <a:ea typeface="Lato"/>
                <a:cs typeface="Lato"/>
                <a:sym typeface="Lato"/>
              </a:rPr>
              <a:t>71.71%</a:t>
            </a:r>
            <a:endParaRPr b="1" i="0" sz="16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6" name="Google Shape;126;p19"/>
          <p:cNvPicPr preferRelativeResize="0"/>
          <p:nvPr/>
        </p:nvPicPr>
        <p:blipFill rotWithShape="1">
          <a:blip r:embed="rId3">
            <a:alphaModFix/>
          </a:blip>
          <a:srcRect b="0" l="5015" r="0" t="0"/>
          <a:stretch/>
        </p:blipFill>
        <p:spPr>
          <a:xfrm>
            <a:off x="280612" y="2196750"/>
            <a:ext cx="1970675" cy="205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03688" y="2196750"/>
            <a:ext cx="2171632" cy="20194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85867" y="2196750"/>
            <a:ext cx="2105671" cy="205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91537" y="2196750"/>
            <a:ext cx="2171850" cy="20877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2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Thankyou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