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6" r:id="rId6"/>
    <p:sldId id="259" r:id="rId7"/>
    <p:sldId id="260" r:id="rId8"/>
    <p:sldId id="267"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37403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A8388-952B-45C1-92BC-28134477E100}"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407756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54732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2961527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3518108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AA8388-952B-45C1-92BC-28134477E100}" type="datetimeFigureOut">
              <a:rPr lang="en-US" smtClean="0"/>
              <a:pPr/>
              <a:t>19-Jun-20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149923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AA8388-952B-45C1-92BC-28134477E100}" type="datetimeFigureOut">
              <a:rPr lang="en-US" smtClean="0"/>
              <a:pPr/>
              <a:t>19-Jun-20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221210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854806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260108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328584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A8388-952B-45C1-92BC-28134477E100}"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80357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A8388-952B-45C1-92BC-28134477E100}"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308674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A8388-952B-45C1-92BC-28134477E100}" type="datetimeFigureOut">
              <a:rPr lang="en-US" smtClean="0"/>
              <a:pPr/>
              <a:t>19-Jun-20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90723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A8388-952B-45C1-92BC-28134477E100}" type="datetimeFigureOut">
              <a:rPr lang="en-US" smtClean="0"/>
              <a:pPr/>
              <a:t>19-Jun-20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28772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A8388-952B-45C1-92BC-28134477E100}" type="datetimeFigureOut">
              <a:rPr lang="en-US" smtClean="0"/>
              <a:pPr/>
              <a:t>19-Jun-20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173720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A8388-952B-45C1-92BC-28134477E100}"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2614365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A8388-952B-45C1-92BC-28134477E100}"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534399-7119-4F32-BF64-A55BB1C4BE78}" type="slidenum">
              <a:rPr lang="en-US" smtClean="0"/>
              <a:pPr/>
              <a:t>‹#›</a:t>
            </a:fld>
            <a:endParaRPr lang="en-US"/>
          </a:p>
        </p:txBody>
      </p:sp>
    </p:spTree>
    <p:extLst>
      <p:ext uri="{BB962C8B-B14F-4D97-AF65-F5344CB8AC3E}">
        <p14:creationId xmlns:p14="http://schemas.microsoft.com/office/powerpoint/2010/main" val="382395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5AA8388-952B-45C1-92BC-28134477E100}" type="datetimeFigureOut">
              <a:rPr lang="en-US" smtClean="0"/>
              <a:pPr/>
              <a:t>19-Jun-20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534399-7119-4F32-BF64-A55BB1C4BE78}" type="slidenum">
              <a:rPr lang="en-US" smtClean="0"/>
              <a:pPr/>
              <a:t>‹#›</a:t>
            </a:fld>
            <a:endParaRPr lang="en-US"/>
          </a:p>
        </p:txBody>
      </p:sp>
    </p:spTree>
    <p:extLst>
      <p:ext uri="{BB962C8B-B14F-4D97-AF65-F5344CB8AC3E}">
        <p14:creationId xmlns:p14="http://schemas.microsoft.com/office/powerpoint/2010/main" val="1506855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23FB-50AC-4E02-A2F6-7B9E2FA9A784}"/>
              </a:ext>
            </a:extLst>
          </p:cNvPr>
          <p:cNvSpPr>
            <a:spLocks noGrp="1"/>
          </p:cNvSpPr>
          <p:nvPr>
            <p:ph type="ctrTitle"/>
          </p:nvPr>
        </p:nvSpPr>
        <p:spPr>
          <a:xfrm>
            <a:off x="813132" y="753590"/>
            <a:ext cx="8475677" cy="1436279"/>
          </a:xfrm>
        </p:spPr>
        <p:txBody>
          <a:bodyPr>
            <a:normAutofit fontScale="90000"/>
          </a:bodyPr>
          <a:lstStyle/>
          <a:p>
            <a:r>
              <a:rPr lang="en-US" dirty="0"/>
              <a:t>Mthree Stock Exchange </a:t>
            </a:r>
            <a:br>
              <a:rPr lang="en-US" dirty="0"/>
            </a:br>
            <a:r>
              <a:rPr lang="en-US" dirty="0"/>
              <a:t>Team project</a:t>
            </a:r>
          </a:p>
        </p:txBody>
      </p:sp>
      <p:sp>
        <p:nvSpPr>
          <p:cNvPr id="3" name="Subtitle 2">
            <a:extLst>
              <a:ext uri="{FF2B5EF4-FFF2-40B4-BE49-F238E27FC236}">
                <a16:creationId xmlns:a16="http://schemas.microsoft.com/office/drawing/2014/main" id="{DA692D22-DC6B-4DE0-8112-CA1EAAB3ED93}"/>
              </a:ext>
            </a:extLst>
          </p:cNvPr>
          <p:cNvSpPr>
            <a:spLocks noGrp="1"/>
          </p:cNvSpPr>
          <p:nvPr>
            <p:ph type="subTitle" idx="1"/>
          </p:nvPr>
        </p:nvSpPr>
        <p:spPr>
          <a:xfrm>
            <a:off x="996335" y="2567579"/>
            <a:ext cx="3639165" cy="492861"/>
          </a:xfrm>
        </p:spPr>
        <p:txBody>
          <a:bodyPr>
            <a:noAutofit/>
          </a:bodyPr>
          <a:lstStyle/>
          <a:p>
            <a:r>
              <a:rPr lang="en-US" sz="2800" dirty="0"/>
              <a:t>Team Members:</a:t>
            </a:r>
          </a:p>
        </p:txBody>
      </p:sp>
      <p:sp>
        <p:nvSpPr>
          <p:cNvPr id="4" name="TextBox 3">
            <a:extLst>
              <a:ext uri="{FF2B5EF4-FFF2-40B4-BE49-F238E27FC236}">
                <a16:creationId xmlns:a16="http://schemas.microsoft.com/office/drawing/2014/main" id="{402F8D8D-E135-4317-9346-81506770B0DF}"/>
              </a:ext>
            </a:extLst>
          </p:cNvPr>
          <p:cNvSpPr txBox="1"/>
          <p:nvPr/>
        </p:nvSpPr>
        <p:spPr>
          <a:xfrm>
            <a:off x="996335" y="3060440"/>
            <a:ext cx="10199330" cy="2769989"/>
          </a:xfrm>
          <a:prstGeom prst="rect">
            <a:avLst/>
          </a:prstGeom>
          <a:noFill/>
        </p:spPr>
        <p:txBody>
          <a:bodyPr wrap="square" rtlCol="0">
            <a:spAutoFit/>
          </a:bodyPr>
          <a:lstStyle/>
          <a:p>
            <a:r>
              <a:rPr lang="en-US" sz="2400" dirty="0">
                <a:solidFill>
                  <a:schemeClr val="bg1"/>
                </a:solidFill>
              </a:rPr>
              <a:t>External Roles besides coding</a:t>
            </a:r>
          </a:p>
          <a:p>
            <a:r>
              <a:rPr lang="en-US" sz="2400" dirty="0">
                <a:solidFill>
                  <a:schemeClr val="bg1"/>
                </a:solidFill>
              </a:rPr>
              <a:t>1)Seow Shou Yang Brian – Product Owner / Front-End Developer</a:t>
            </a:r>
          </a:p>
          <a:p>
            <a:r>
              <a:rPr lang="en-US" sz="2400" dirty="0">
                <a:solidFill>
                  <a:schemeClr val="bg1"/>
                </a:solidFill>
              </a:rPr>
              <a:t>2)Syed Waseem Fahad - Scrum Master </a:t>
            </a:r>
          </a:p>
          <a:p>
            <a:r>
              <a:rPr lang="en-US" sz="2400" dirty="0">
                <a:solidFill>
                  <a:schemeClr val="bg1"/>
                </a:solidFill>
              </a:rPr>
              <a:t>3)Sai Priya – Back-End Developer / Tester</a:t>
            </a:r>
          </a:p>
          <a:p>
            <a:r>
              <a:rPr lang="en-US" sz="2400" dirty="0">
                <a:solidFill>
                  <a:schemeClr val="bg1"/>
                </a:solidFill>
              </a:rPr>
              <a:t>4)Bindu Jahnavi – Back-End Developer</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0144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CC3B-AA7F-4976-8AF4-D8E3838B4CCF}"/>
              </a:ext>
            </a:extLst>
          </p:cNvPr>
          <p:cNvSpPr>
            <a:spLocks noGrp="1"/>
          </p:cNvSpPr>
          <p:nvPr>
            <p:ph type="title"/>
          </p:nvPr>
        </p:nvSpPr>
        <p:spPr/>
        <p:txBody>
          <a:bodyPr/>
          <a:lstStyle/>
          <a:p>
            <a:r>
              <a:rPr lang="en-US" dirty="0"/>
              <a:t>Problems Faced &amp; Solutions</a:t>
            </a:r>
          </a:p>
        </p:txBody>
      </p:sp>
      <p:graphicFrame>
        <p:nvGraphicFramePr>
          <p:cNvPr id="6" name="Content Placeholder 5">
            <a:extLst>
              <a:ext uri="{FF2B5EF4-FFF2-40B4-BE49-F238E27FC236}">
                <a16:creationId xmlns:a16="http://schemas.microsoft.com/office/drawing/2014/main" id="{1E251181-DEE1-4C02-B740-024C963A4F3C}"/>
              </a:ext>
            </a:extLst>
          </p:cNvPr>
          <p:cNvGraphicFramePr>
            <a:graphicFrameLocks noGrp="1"/>
          </p:cNvGraphicFramePr>
          <p:nvPr>
            <p:ph idx="1"/>
            <p:extLst>
              <p:ext uri="{D42A27DB-BD31-4B8C-83A1-F6EECF244321}">
                <p14:modId xmlns:p14="http://schemas.microsoft.com/office/powerpoint/2010/main" val="3356795517"/>
              </p:ext>
            </p:extLst>
          </p:nvPr>
        </p:nvGraphicFramePr>
        <p:xfrm>
          <a:off x="1154954" y="2623559"/>
          <a:ext cx="9614019" cy="3683238"/>
        </p:xfrm>
        <a:graphic>
          <a:graphicData uri="http://schemas.openxmlformats.org/drawingml/2006/table">
            <a:tbl>
              <a:tblPr/>
              <a:tblGrid>
                <a:gridCol w="4818166">
                  <a:extLst>
                    <a:ext uri="{9D8B030D-6E8A-4147-A177-3AD203B41FA5}">
                      <a16:colId xmlns:a16="http://schemas.microsoft.com/office/drawing/2014/main" val="3653148889"/>
                    </a:ext>
                  </a:extLst>
                </a:gridCol>
                <a:gridCol w="4795853">
                  <a:extLst>
                    <a:ext uri="{9D8B030D-6E8A-4147-A177-3AD203B41FA5}">
                      <a16:colId xmlns:a16="http://schemas.microsoft.com/office/drawing/2014/main" val="1745862644"/>
                    </a:ext>
                  </a:extLst>
                </a:gridCol>
              </a:tblGrid>
              <a:tr h="290983">
                <a:tc>
                  <a:txBody>
                    <a:bodyPr/>
                    <a:lstStyle/>
                    <a:p>
                      <a:pPr algn="ctr" rtl="0" fontAlgn="t">
                        <a:spcBef>
                          <a:spcPts val="0"/>
                        </a:spcBef>
                        <a:spcAft>
                          <a:spcPts val="0"/>
                        </a:spcAft>
                      </a:pPr>
                      <a:r>
                        <a:rPr lang="en-US" sz="1000" b="1" i="0" u="none" strike="noStrike" dirty="0">
                          <a:solidFill>
                            <a:srgbClr val="695D46"/>
                          </a:solidFill>
                          <a:effectLst/>
                          <a:latin typeface="Open Sans"/>
                        </a:rPr>
                        <a:t>Problems Faced</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1" i="0" u="none" strike="noStrike" dirty="0">
                          <a:solidFill>
                            <a:srgbClr val="695D46"/>
                          </a:solidFill>
                          <a:effectLst/>
                          <a:latin typeface="Open Sans"/>
                        </a:rPr>
                        <a:t>Lesson Learned</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252864"/>
                  </a:ext>
                </a:extLst>
              </a:tr>
              <a:tr h="970783">
                <a:tc>
                  <a:txBody>
                    <a:bodyPr/>
                    <a:lstStyle/>
                    <a:p>
                      <a:pPr rtl="0" fontAlgn="t">
                        <a:spcBef>
                          <a:spcPts val="0"/>
                        </a:spcBef>
                        <a:spcAft>
                          <a:spcPts val="0"/>
                        </a:spcAft>
                      </a:pPr>
                      <a:r>
                        <a:rPr lang="en-US" sz="1000" b="0" i="0" u="none" strike="noStrike" dirty="0">
                          <a:solidFill>
                            <a:srgbClr val="695D46"/>
                          </a:solidFill>
                          <a:effectLst/>
                          <a:latin typeface="Open Sans"/>
                        </a:rPr>
                        <a:t>All members adapting to the new language and environment for Angular</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695D46"/>
                          </a:solidFill>
                          <a:effectLst/>
                          <a:latin typeface="Open Sans"/>
                        </a:rPr>
                        <a:t>Each self organizing team member will volunteer, select their task and discuss their findings while implementing. This enables the group to learn together and reduces the workload of having to learn the entire system alone. Everyone learns their own part and shares the knowledge.</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215762"/>
                  </a:ext>
                </a:extLst>
              </a:tr>
              <a:tr h="588686">
                <a:tc>
                  <a:txBody>
                    <a:bodyPr/>
                    <a:lstStyle/>
                    <a:p>
                      <a:pPr rtl="0" fontAlgn="t">
                        <a:spcBef>
                          <a:spcPts val="0"/>
                        </a:spcBef>
                        <a:spcAft>
                          <a:spcPts val="0"/>
                        </a:spcAft>
                      </a:pPr>
                      <a:r>
                        <a:rPr lang="en-US" sz="1000" b="0" i="0" u="none" strike="noStrike" dirty="0">
                          <a:solidFill>
                            <a:srgbClr val="695D46"/>
                          </a:solidFill>
                          <a:effectLst/>
                          <a:latin typeface="Open Sans"/>
                        </a:rPr>
                        <a:t>CSS designs are not consistent when working on individual pages</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695D46"/>
                          </a:solidFill>
                          <a:effectLst/>
                          <a:latin typeface="Open Sans"/>
                        </a:rPr>
                        <a:t>Always inform whoever is working on front-end and make sure to always share &amp; update the CSS style used to maintain a consistent theme.</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517695"/>
                  </a:ext>
                </a:extLst>
              </a:tr>
              <a:tr h="492386">
                <a:tc>
                  <a:txBody>
                    <a:bodyPr/>
                    <a:lstStyle/>
                    <a:p>
                      <a:pPr rtl="0" fontAlgn="t">
                        <a:spcBef>
                          <a:spcPts val="0"/>
                        </a:spcBef>
                        <a:spcAft>
                          <a:spcPts val="0"/>
                        </a:spcAft>
                      </a:pPr>
                      <a:r>
                        <a:rPr lang="en-US" sz="1000" b="0" i="0" u="none" strike="noStrike" dirty="0">
                          <a:solidFill>
                            <a:srgbClr val="695D46"/>
                          </a:solidFill>
                          <a:effectLst/>
                          <a:latin typeface="Open Sans"/>
                        </a:rPr>
                        <a:t>Having version inconsistencies between Spring &amp; angular. Causes certain features &amp; keywords to not work</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695D46"/>
                          </a:solidFill>
                          <a:effectLst/>
                          <a:latin typeface="Open Sans"/>
                        </a:rPr>
                        <a:t>Project manager needs to ensure that everyone’s application version is the same</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447311"/>
                  </a:ext>
                </a:extLst>
              </a:tr>
              <a:tr h="591493">
                <a:tc>
                  <a:txBody>
                    <a:bodyPr/>
                    <a:lstStyle/>
                    <a:p>
                      <a:pPr rtl="0" fontAlgn="t">
                        <a:spcBef>
                          <a:spcPts val="0"/>
                        </a:spcBef>
                        <a:spcAft>
                          <a:spcPts val="0"/>
                        </a:spcAft>
                      </a:pPr>
                      <a:r>
                        <a:rPr lang="en-US" sz="1000" b="0" i="0" u="none" strike="noStrike" dirty="0">
                          <a:solidFill>
                            <a:srgbClr val="695D46"/>
                          </a:solidFill>
                          <a:effectLst/>
                          <a:latin typeface="Open Sans"/>
                        </a:rPr>
                        <a:t>Learning &amp; managing state of variables in angular</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695D46"/>
                          </a:solidFill>
                          <a:effectLst/>
                          <a:latin typeface="Open Sans"/>
                        </a:rPr>
                        <a:t>Adequate research must be done for this as there are a lot of state interactions in angular</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043883"/>
                  </a:ext>
                </a:extLst>
              </a:tr>
              <a:tr h="748907">
                <a:tc>
                  <a:txBody>
                    <a:bodyPr/>
                    <a:lstStyle/>
                    <a:p>
                      <a:pPr rtl="0" fontAlgn="t">
                        <a:spcBef>
                          <a:spcPts val="0"/>
                        </a:spcBef>
                        <a:spcAft>
                          <a:spcPts val="0"/>
                        </a:spcAft>
                      </a:pPr>
                      <a:r>
                        <a:rPr lang="en-US" sz="1000" b="0" i="0" u="none" strike="noStrike" dirty="0">
                          <a:solidFill>
                            <a:srgbClr val="695D46"/>
                          </a:solidFill>
                          <a:effectLst/>
                          <a:latin typeface="Open Sans"/>
                        </a:rPr>
                        <a:t> Connection between Front-end &amp; Back-End communication for transfer of states &amp; other information</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695D46"/>
                          </a:solidFill>
                          <a:effectLst/>
                          <a:latin typeface="Open Sans"/>
                        </a:rPr>
                        <a:t>Proper understanding of using end points of both front-end &amp; back-end and make sure they are connected correctly using the same names</a:t>
                      </a:r>
                      <a:endParaRPr lang="en-US" sz="1000" dirty="0">
                        <a:effectLst/>
                      </a:endParaRPr>
                    </a:p>
                  </a:txBody>
                  <a:tcPr marL="47396" marR="47396" marT="47396" marB="473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605658"/>
                  </a:ext>
                </a:extLst>
              </a:tr>
            </a:tbl>
          </a:graphicData>
        </a:graphic>
      </p:graphicFrame>
      <p:sp>
        <p:nvSpPr>
          <p:cNvPr id="7" name="Rectangle 2">
            <a:extLst>
              <a:ext uri="{FF2B5EF4-FFF2-40B4-BE49-F238E27FC236}">
                <a16:creationId xmlns:a16="http://schemas.microsoft.com/office/drawing/2014/main" id="{C67C0EB4-07BF-4510-9F3D-F8A3AD588FEE}"/>
              </a:ext>
            </a:extLst>
          </p:cNvPr>
          <p:cNvSpPr>
            <a:spLocks noChangeArrowheads="1"/>
          </p:cNvSpPr>
          <p:nvPr/>
        </p:nvSpPr>
        <p:spPr bwMode="auto">
          <a:xfrm>
            <a:off x="-2468637" y="-315674"/>
            <a:ext cx="141353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454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6919-0CF9-45EE-94AE-0B7581A78F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E12D23-A41D-4F78-848D-41E587FE055B}"/>
              </a:ext>
            </a:extLst>
          </p:cNvPr>
          <p:cNvSpPr>
            <a:spLocks noGrp="1"/>
          </p:cNvSpPr>
          <p:nvPr>
            <p:ph idx="1"/>
          </p:nvPr>
        </p:nvSpPr>
        <p:spPr/>
        <p:txBody>
          <a:bodyPr/>
          <a:lstStyle/>
          <a:p>
            <a:r>
              <a:rPr lang="en-US"/>
              <a:t>Questions?</a:t>
            </a:r>
          </a:p>
        </p:txBody>
      </p:sp>
    </p:spTree>
    <p:extLst>
      <p:ext uri="{BB962C8B-B14F-4D97-AF65-F5344CB8AC3E}">
        <p14:creationId xmlns:p14="http://schemas.microsoft.com/office/powerpoint/2010/main" val="148146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02C7-E1CF-4B59-8681-2A4BDD570B62}"/>
              </a:ext>
            </a:extLst>
          </p:cNvPr>
          <p:cNvSpPr>
            <a:spLocks noGrp="1"/>
          </p:cNvSpPr>
          <p:nvPr>
            <p:ph type="title"/>
          </p:nvPr>
        </p:nvSpPr>
        <p:spPr/>
        <p:txBody>
          <a:bodyPr/>
          <a:lstStyle/>
          <a:p>
            <a:r>
              <a:rPr lang="en-US" dirty="0"/>
              <a:t>Planning Phase</a:t>
            </a:r>
          </a:p>
        </p:txBody>
      </p:sp>
      <p:sp>
        <p:nvSpPr>
          <p:cNvPr id="3" name="Content Placeholder 2">
            <a:extLst>
              <a:ext uri="{FF2B5EF4-FFF2-40B4-BE49-F238E27FC236}">
                <a16:creationId xmlns:a16="http://schemas.microsoft.com/office/drawing/2014/main" id="{6B7007A9-B753-4709-8EA8-CDD7DB5229C5}"/>
              </a:ext>
            </a:extLst>
          </p:cNvPr>
          <p:cNvSpPr>
            <a:spLocks noGrp="1"/>
          </p:cNvSpPr>
          <p:nvPr>
            <p:ph idx="1"/>
          </p:nvPr>
        </p:nvSpPr>
        <p:spPr>
          <a:xfrm>
            <a:off x="746620" y="2603500"/>
            <a:ext cx="10687574" cy="3416300"/>
          </a:xfrm>
        </p:spPr>
        <p:txBody>
          <a:bodyPr/>
          <a:lstStyle/>
          <a:p>
            <a:pPr marL="0" indent="0">
              <a:buNone/>
            </a:pPr>
            <a:r>
              <a:rPr lang="en-US" sz="2800" b="1" dirty="0"/>
              <a:t>User Stories:</a:t>
            </a:r>
          </a:p>
          <a:p>
            <a:r>
              <a:rPr lang="en-US" dirty="0"/>
              <a:t>1) As a User , I wish to be able to Login to my own account</a:t>
            </a:r>
          </a:p>
          <a:p>
            <a:r>
              <a:rPr lang="en-US" dirty="0"/>
              <a:t>2)As a User, I wish to be able to Register a new account</a:t>
            </a:r>
          </a:p>
          <a:p>
            <a:r>
              <a:rPr lang="en-US" dirty="0"/>
              <a:t>3)As a User, I wish to be able to submit new order</a:t>
            </a:r>
          </a:p>
          <a:p>
            <a:r>
              <a:rPr lang="en-IN" dirty="0"/>
              <a:t>4)As a User, I wish to be able to view all my orders</a:t>
            </a:r>
            <a:endParaRPr lang="en-US" dirty="0"/>
          </a:p>
          <a:p>
            <a:r>
              <a:rPr lang="en-US" dirty="0"/>
              <a:t>5)As a User, I wish to be able to delete any existing order</a:t>
            </a:r>
          </a:p>
          <a:p>
            <a:r>
              <a:rPr lang="en-US" dirty="0"/>
              <a:t>6)As a User, I wish for my exchanges to perform internal crossing if the conditions are met</a:t>
            </a:r>
          </a:p>
          <a:p>
            <a:r>
              <a:rPr lang="en-IN" dirty="0"/>
              <a:t>7)As a User, I wish to be able to view the status of my order.</a:t>
            </a:r>
            <a:endParaRPr lang="en-US" dirty="0"/>
          </a:p>
        </p:txBody>
      </p:sp>
    </p:spTree>
    <p:extLst>
      <p:ext uri="{BB962C8B-B14F-4D97-AF65-F5344CB8AC3E}">
        <p14:creationId xmlns:p14="http://schemas.microsoft.com/office/powerpoint/2010/main" val="344432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B083-E7F8-45BD-A9F9-AD5404EC7F8E}"/>
              </a:ext>
            </a:extLst>
          </p:cNvPr>
          <p:cNvSpPr>
            <a:spLocks noGrp="1"/>
          </p:cNvSpPr>
          <p:nvPr>
            <p:ph type="title"/>
          </p:nvPr>
        </p:nvSpPr>
        <p:spPr/>
        <p:txBody>
          <a:bodyPr/>
          <a:lstStyle/>
          <a:p>
            <a:r>
              <a:rPr lang="en-US" dirty="0"/>
              <a:t>Sprint 1 Backlog</a:t>
            </a:r>
          </a:p>
        </p:txBody>
      </p:sp>
      <p:pic>
        <p:nvPicPr>
          <p:cNvPr id="7" name="Content Placeholder 6" descr="A screenshot of a social media post&#10;&#10;Description automatically generated">
            <a:extLst>
              <a:ext uri="{FF2B5EF4-FFF2-40B4-BE49-F238E27FC236}">
                <a16:creationId xmlns:a16="http://schemas.microsoft.com/office/drawing/2014/main" id="{898F75F4-E6F7-4964-B101-E379DD27A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486" y="2566178"/>
            <a:ext cx="9481316" cy="3853284"/>
          </a:xfrm>
        </p:spPr>
      </p:pic>
    </p:spTree>
    <p:extLst>
      <p:ext uri="{BB962C8B-B14F-4D97-AF65-F5344CB8AC3E}">
        <p14:creationId xmlns:p14="http://schemas.microsoft.com/office/powerpoint/2010/main" val="271101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2F32-002A-4188-9F0E-8F62EF9C7F2A}"/>
              </a:ext>
            </a:extLst>
          </p:cNvPr>
          <p:cNvSpPr>
            <a:spLocks noGrp="1"/>
          </p:cNvSpPr>
          <p:nvPr>
            <p:ph type="title"/>
          </p:nvPr>
        </p:nvSpPr>
        <p:spPr/>
        <p:txBody>
          <a:bodyPr/>
          <a:lstStyle/>
          <a:p>
            <a:r>
              <a:rPr lang="en-US" dirty="0"/>
              <a:t>Scrum Meetings</a:t>
            </a:r>
          </a:p>
        </p:txBody>
      </p:sp>
      <p:graphicFrame>
        <p:nvGraphicFramePr>
          <p:cNvPr id="6" name="Table 6">
            <a:extLst>
              <a:ext uri="{FF2B5EF4-FFF2-40B4-BE49-F238E27FC236}">
                <a16:creationId xmlns:a16="http://schemas.microsoft.com/office/drawing/2014/main" id="{90A1AF70-2B92-40FD-8F30-843B49620CB4}"/>
              </a:ext>
            </a:extLst>
          </p:cNvPr>
          <p:cNvGraphicFramePr>
            <a:graphicFrameLocks noGrp="1"/>
          </p:cNvGraphicFramePr>
          <p:nvPr>
            <p:ph idx="1"/>
            <p:extLst>
              <p:ext uri="{D42A27DB-BD31-4B8C-83A1-F6EECF244321}">
                <p14:modId xmlns:p14="http://schemas.microsoft.com/office/powerpoint/2010/main" val="3047418272"/>
              </p:ext>
            </p:extLst>
          </p:nvPr>
        </p:nvGraphicFramePr>
        <p:xfrm>
          <a:off x="1155699" y="2603499"/>
          <a:ext cx="8921354" cy="3596805"/>
        </p:xfrm>
        <a:graphic>
          <a:graphicData uri="http://schemas.openxmlformats.org/drawingml/2006/table">
            <a:tbl>
              <a:tblPr firstRow="1" bandRow="1">
                <a:tableStyleId>{5C22544A-7EE6-4342-B048-85BDC9FD1C3A}</a:tableStyleId>
              </a:tblPr>
              <a:tblGrid>
                <a:gridCol w="1471930">
                  <a:extLst>
                    <a:ext uri="{9D8B030D-6E8A-4147-A177-3AD203B41FA5}">
                      <a16:colId xmlns:a16="http://schemas.microsoft.com/office/drawing/2014/main" val="3791820611"/>
                    </a:ext>
                  </a:extLst>
                </a:gridCol>
                <a:gridCol w="2399251">
                  <a:extLst>
                    <a:ext uri="{9D8B030D-6E8A-4147-A177-3AD203B41FA5}">
                      <a16:colId xmlns:a16="http://schemas.microsoft.com/office/drawing/2014/main" val="1627412780"/>
                    </a:ext>
                  </a:extLst>
                </a:gridCol>
                <a:gridCol w="1719743">
                  <a:extLst>
                    <a:ext uri="{9D8B030D-6E8A-4147-A177-3AD203B41FA5}">
                      <a16:colId xmlns:a16="http://schemas.microsoft.com/office/drawing/2014/main" val="408101700"/>
                    </a:ext>
                  </a:extLst>
                </a:gridCol>
                <a:gridCol w="3330430">
                  <a:extLst>
                    <a:ext uri="{9D8B030D-6E8A-4147-A177-3AD203B41FA5}">
                      <a16:colId xmlns:a16="http://schemas.microsoft.com/office/drawing/2014/main" val="1016463607"/>
                    </a:ext>
                  </a:extLst>
                </a:gridCol>
              </a:tblGrid>
              <a:tr h="371889">
                <a:tc gridSpan="4">
                  <a:txBody>
                    <a:bodyPr/>
                    <a:lstStyle/>
                    <a:p>
                      <a:r>
                        <a:rPr lang="en-US" dirty="0"/>
                        <a:t>Weekly Meeting minutes (12</a:t>
                      </a:r>
                      <a:r>
                        <a:rPr lang="en-US" baseline="30000" dirty="0"/>
                        <a:t>th</a:t>
                      </a:r>
                      <a:r>
                        <a:rPr lang="en-US" dirty="0"/>
                        <a:t> June 2020)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33633423"/>
                  </a:ext>
                </a:extLst>
              </a:tr>
              <a:tr h="371889">
                <a:tc gridSpan="4">
                  <a:txBody>
                    <a:bodyPr/>
                    <a:lstStyle/>
                    <a:p>
                      <a:r>
                        <a:rPr lang="en-US" dirty="0"/>
                        <a:t>Agenda: Discussion of features to be implemented and work split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77400006"/>
                  </a:ext>
                </a:extLst>
              </a:tr>
              <a:tr h="371889">
                <a:tc>
                  <a:txBody>
                    <a:bodyPr/>
                    <a:lstStyle/>
                    <a:p>
                      <a:r>
                        <a:rPr lang="en-US" dirty="0"/>
                        <a:t>Time Taken</a:t>
                      </a:r>
                    </a:p>
                  </a:txBody>
                  <a:tcPr/>
                </a:tc>
                <a:tc>
                  <a:txBody>
                    <a:bodyPr/>
                    <a:lstStyle/>
                    <a:p>
                      <a:r>
                        <a:rPr lang="en-US" dirty="0"/>
                        <a:t> 1hour 43 minutes</a:t>
                      </a:r>
                    </a:p>
                  </a:txBody>
                  <a:tcPr/>
                </a:tc>
                <a:tc>
                  <a:txBody>
                    <a:bodyPr/>
                    <a:lstStyle/>
                    <a:p>
                      <a:r>
                        <a:rPr lang="en-US" dirty="0"/>
                        <a:t>Attendance:</a:t>
                      </a:r>
                    </a:p>
                  </a:txBody>
                  <a:tcPr/>
                </a:tc>
                <a:tc>
                  <a:txBody>
                    <a:bodyPr/>
                    <a:lstStyle/>
                    <a:p>
                      <a:r>
                        <a:rPr lang="en-US" dirty="0"/>
                        <a:t>All Present</a:t>
                      </a:r>
                    </a:p>
                  </a:txBody>
                  <a:tcPr/>
                </a:tc>
                <a:extLst>
                  <a:ext uri="{0D108BD9-81ED-4DB2-BD59-A6C34878D82A}">
                    <a16:rowId xmlns:a16="http://schemas.microsoft.com/office/drawing/2014/main" val="1821810858"/>
                  </a:ext>
                </a:extLst>
              </a:tr>
              <a:tr h="371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076060"/>
                  </a:ext>
                </a:extLst>
              </a:tr>
              <a:tr h="371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9061509"/>
                  </a:ext>
                </a:extLst>
              </a:tr>
              <a:tr h="1487556">
                <a:tc gridSpan="4">
                  <a:txBody>
                    <a:bodyPr/>
                    <a:lstStyle/>
                    <a:p>
                      <a:r>
                        <a:rPr lang="en-US" dirty="0"/>
                        <a:t>Work to be done:</a:t>
                      </a:r>
                    </a:p>
                    <a:p>
                      <a:r>
                        <a:rPr lang="en-US" dirty="0"/>
                        <a:t>1)Research on what environment to use </a:t>
                      </a:r>
                      <a:r>
                        <a:rPr lang="en-US" dirty="0" err="1"/>
                        <a:t>e.g</a:t>
                      </a:r>
                      <a:r>
                        <a:rPr lang="en-US" dirty="0"/>
                        <a:t> (</a:t>
                      </a:r>
                      <a:r>
                        <a:rPr lang="en-US" dirty="0" err="1"/>
                        <a:t>ReactJs</a:t>
                      </a:r>
                      <a:r>
                        <a:rPr lang="en-US" dirty="0"/>
                        <a:t> or Angular) &amp; study</a:t>
                      </a:r>
                    </a:p>
                    <a:p>
                      <a:r>
                        <a:rPr lang="en-US" dirty="0"/>
                        <a:t>2)Features required for front-end &amp; back end to be implemented</a:t>
                      </a:r>
                    </a:p>
                    <a:p>
                      <a:r>
                        <a:rPr lang="en-US" dirty="0"/>
                        <a:t>3)Workload allocation &amp; time constraints</a:t>
                      </a:r>
                    </a:p>
                    <a:p>
                      <a:r>
                        <a:rPr lang="en-US" dirty="0"/>
                        <a:t>4) Voicing out of opinions and sharing strengths &amp; weaknesses.</a:t>
                      </a:r>
                    </a:p>
                    <a:p>
                      <a:r>
                        <a:rPr lang="en-US" dirty="0"/>
                        <a:t>5)Scheduling Work time in accordance to everyone’s schedule.</a:t>
                      </a:r>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01700688"/>
                  </a:ext>
                </a:extLst>
              </a:tr>
            </a:tbl>
          </a:graphicData>
        </a:graphic>
      </p:graphicFrame>
    </p:spTree>
    <p:extLst>
      <p:ext uri="{BB962C8B-B14F-4D97-AF65-F5344CB8AC3E}">
        <p14:creationId xmlns:p14="http://schemas.microsoft.com/office/powerpoint/2010/main" val="345974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1444-E4D3-4142-90BD-8DB48D40A313}"/>
              </a:ext>
            </a:extLst>
          </p:cNvPr>
          <p:cNvSpPr>
            <a:spLocks noGrp="1"/>
          </p:cNvSpPr>
          <p:nvPr>
            <p:ph type="title"/>
          </p:nvPr>
        </p:nvSpPr>
        <p:spPr/>
        <p:txBody>
          <a:bodyPr/>
          <a:lstStyle/>
          <a:p>
            <a:r>
              <a:rPr lang="en-US" dirty="0"/>
              <a:t>Scrum Meeting</a:t>
            </a:r>
          </a:p>
        </p:txBody>
      </p:sp>
      <p:sp>
        <p:nvSpPr>
          <p:cNvPr id="3" name="Content Placeholder 2">
            <a:extLst>
              <a:ext uri="{FF2B5EF4-FFF2-40B4-BE49-F238E27FC236}">
                <a16:creationId xmlns:a16="http://schemas.microsoft.com/office/drawing/2014/main" id="{D78C902B-58E7-4579-9F4B-0F38EAE0C396}"/>
              </a:ext>
            </a:extLst>
          </p:cNvPr>
          <p:cNvSpPr>
            <a:spLocks noGrp="1"/>
          </p:cNvSpPr>
          <p:nvPr>
            <p:ph idx="1"/>
          </p:nvPr>
        </p:nvSpPr>
        <p:spPr>
          <a:xfrm>
            <a:off x="1154954" y="2402164"/>
            <a:ext cx="8825659" cy="3416300"/>
          </a:xfrm>
        </p:spPr>
        <p:txBody>
          <a:bodyPr/>
          <a:lstStyle/>
          <a:p>
            <a:r>
              <a:rPr lang="en-US" dirty="0"/>
              <a:t>Example of a Daily Scrum Meeting</a:t>
            </a:r>
          </a:p>
          <a:p>
            <a:pPr marL="0" indent="0">
              <a:buNone/>
            </a:pPr>
            <a:endParaRPr lang="en-US" dirty="0"/>
          </a:p>
        </p:txBody>
      </p:sp>
      <p:graphicFrame>
        <p:nvGraphicFramePr>
          <p:cNvPr id="4" name="Table 4">
            <a:extLst>
              <a:ext uri="{FF2B5EF4-FFF2-40B4-BE49-F238E27FC236}">
                <a16:creationId xmlns:a16="http://schemas.microsoft.com/office/drawing/2014/main" id="{1189BAEA-4400-4C2B-A187-9D749328EF75}"/>
              </a:ext>
            </a:extLst>
          </p:cNvPr>
          <p:cNvGraphicFramePr>
            <a:graphicFrameLocks noGrp="1"/>
          </p:cNvGraphicFramePr>
          <p:nvPr>
            <p:extLst>
              <p:ext uri="{D42A27DB-BD31-4B8C-83A1-F6EECF244321}">
                <p14:modId xmlns:p14="http://schemas.microsoft.com/office/powerpoint/2010/main" val="2474489797"/>
              </p:ext>
            </p:extLst>
          </p:nvPr>
        </p:nvGraphicFramePr>
        <p:xfrm>
          <a:off x="1073791" y="2959528"/>
          <a:ext cx="9963255" cy="3166543"/>
        </p:xfrm>
        <a:graphic>
          <a:graphicData uri="http://schemas.openxmlformats.org/drawingml/2006/table">
            <a:tbl>
              <a:tblPr firstRow="1" bandRow="1">
                <a:tableStyleId>{5C22544A-7EE6-4342-B048-85BDC9FD1C3A}</a:tableStyleId>
              </a:tblPr>
              <a:tblGrid>
                <a:gridCol w="3315493">
                  <a:extLst>
                    <a:ext uri="{9D8B030D-6E8A-4147-A177-3AD203B41FA5}">
                      <a16:colId xmlns:a16="http://schemas.microsoft.com/office/drawing/2014/main" val="1644768877"/>
                    </a:ext>
                  </a:extLst>
                </a:gridCol>
                <a:gridCol w="6647762">
                  <a:extLst>
                    <a:ext uri="{9D8B030D-6E8A-4147-A177-3AD203B41FA5}">
                      <a16:colId xmlns:a16="http://schemas.microsoft.com/office/drawing/2014/main" val="1427900645"/>
                    </a:ext>
                  </a:extLst>
                </a:gridCol>
              </a:tblGrid>
              <a:tr h="607166">
                <a:tc gridSpan="2">
                  <a:txBody>
                    <a:bodyPr/>
                    <a:lstStyle/>
                    <a:p>
                      <a:r>
                        <a:rPr lang="en-US" dirty="0"/>
                        <a:t>Name: &lt;Insert name&gt;</a:t>
                      </a:r>
                    </a:p>
                    <a:p>
                      <a:r>
                        <a:rPr lang="en-US" dirty="0"/>
                        <a:t>Date:13</a:t>
                      </a:r>
                      <a:r>
                        <a:rPr lang="en-US" baseline="30000" dirty="0"/>
                        <a:t>th</a:t>
                      </a:r>
                      <a:r>
                        <a:rPr lang="en-US" dirty="0"/>
                        <a:t> June 2020</a:t>
                      </a:r>
                    </a:p>
                  </a:txBody>
                  <a:tcPr/>
                </a:tc>
                <a:tc hMerge="1">
                  <a:txBody>
                    <a:bodyPr/>
                    <a:lstStyle/>
                    <a:p>
                      <a:endParaRPr lang="en-US" dirty="0"/>
                    </a:p>
                  </a:txBody>
                  <a:tcPr/>
                </a:tc>
                <a:extLst>
                  <a:ext uri="{0D108BD9-81ED-4DB2-BD59-A6C34878D82A}">
                    <a16:rowId xmlns:a16="http://schemas.microsoft.com/office/drawing/2014/main" val="3976699185"/>
                  </a:ext>
                </a:extLst>
              </a:tr>
              <a:tr h="857785">
                <a:tc>
                  <a:txBody>
                    <a:bodyPr/>
                    <a:lstStyle/>
                    <a:p>
                      <a:r>
                        <a:rPr lang="en-US" dirty="0"/>
                        <a:t>What did you do yesterday?</a:t>
                      </a:r>
                    </a:p>
                  </a:txBody>
                  <a:tcPr/>
                </a:tc>
                <a:tc>
                  <a:txBody>
                    <a:bodyPr/>
                    <a:lstStyle/>
                    <a:p>
                      <a:r>
                        <a:rPr lang="en-US" dirty="0"/>
                        <a:t>Researching &amp; reading up on environment, JIRA + Confluence</a:t>
                      </a:r>
                    </a:p>
                  </a:txBody>
                  <a:tcPr/>
                </a:tc>
                <a:extLst>
                  <a:ext uri="{0D108BD9-81ED-4DB2-BD59-A6C34878D82A}">
                    <a16:rowId xmlns:a16="http://schemas.microsoft.com/office/drawing/2014/main" val="3572957523"/>
                  </a:ext>
                </a:extLst>
              </a:tr>
              <a:tr h="810893">
                <a:tc>
                  <a:txBody>
                    <a:bodyPr/>
                    <a:lstStyle/>
                    <a:p>
                      <a:r>
                        <a:rPr lang="en-US" dirty="0"/>
                        <a:t>What is your goal today?</a:t>
                      </a:r>
                    </a:p>
                  </a:txBody>
                  <a:tcPr/>
                </a:tc>
                <a:tc>
                  <a:txBody>
                    <a:bodyPr/>
                    <a:lstStyle/>
                    <a:p>
                      <a:r>
                        <a:rPr lang="en-US" dirty="0"/>
                        <a:t>Design Wireframe lay out, implement UI for page.</a:t>
                      </a:r>
                    </a:p>
                  </a:txBody>
                  <a:tcPr/>
                </a:tc>
                <a:extLst>
                  <a:ext uri="{0D108BD9-81ED-4DB2-BD59-A6C34878D82A}">
                    <a16:rowId xmlns:a16="http://schemas.microsoft.com/office/drawing/2014/main" val="3053406742"/>
                  </a:ext>
                </a:extLst>
              </a:tr>
              <a:tr h="857785">
                <a:tc>
                  <a:txBody>
                    <a:bodyPr/>
                    <a:lstStyle/>
                    <a:p>
                      <a:r>
                        <a:rPr lang="en-US" dirty="0"/>
                        <a:t>Are there any obstacles you are facing?</a:t>
                      </a:r>
                    </a:p>
                  </a:txBody>
                  <a:tcPr/>
                </a:tc>
                <a:tc>
                  <a:txBody>
                    <a:bodyPr/>
                    <a:lstStyle/>
                    <a:p>
                      <a:r>
                        <a:rPr lang="en-US" dirty="0"/>
                        <a:t>Setting up environment &amp; learning the basics for front-end coding.</a:t>
                      </a:r>
                    </a:p>
                  </a:txBody>
                  <a:tcPr/>
                </a:tc>
                <a:extLst>
                  <a:ext uri="{0D108BD9-81ED-4DB2-BD59-A6C34878D82A}">
                    <a16:rowId xmlns:a16="http://schemas.microsoft.com/office/drawing/2014/main" val="3884803990"/>
                  </a:ext>
                </a:extLst>
              </a:tr>
            </a:tbl>
          </a:graphicData>
        </a:graphic>
      </p:graphicFrame>
    </p:spTree>
    <p:extLst>
      <p:ext uri="{BB962C8B-B14F-4D97-AF65-F5344CB8AC3E}">
        <p14:creationId xmlns:p14="http://schemas.microsoft.com/office/powerpoint/2010/main" val="138356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FFA-213A-4A2A-896E-08B982F5104A}"/>
              </a:ext>
            </a:extLst>
          </p:cNvPr>
          <p:cNvSpPr>
            <a:spLocks noGrp="1"/>
          </p:cNvSpPr>
          <p:nvPr>
            <p:ph type="title"/>
          </p:nvPr>
        </p:nvSpPr>
        <p:spPr/>
        <p:txBody>
          <a:bodyPr/>
          <a:lstStyle/>
          <a:p>
            <a:r>
              <a:rPr lang="en-US" dirty="0"/>
              <a:t>Diagrams</a:t>
            </a:r>
          </a:p>
        </p:txBody>
      </p:sp>
      <p:sp>
        <p:nvSpPr>
          <p:cNvPr id="3" name="Content Placeholder 2">
            <a:extLst>
              <a:ext uri="{FF2B5EF4-FFF2-40B4-BE49-F238E27FC236}">
                <a16:creationId xmlns:a16="http://schemas.microsoft.com/office/drawing/2014/main" id="{60739845-C717-4911-8606-94681548D321}"/>
              </a:ext>
            </a:extLst>
          </p:cNvPr>
          <p:cNvSpPr>
            <a:spLocks noGrp="1"/>
          </p:cNvSpPr>
          <p:nvPr>
            <p:ph idx="1"/>
          </p:nvPr>
        </p:nvSpPr>
        <p:spPr/>
        <p:txBody>
          <a:bodyPr/>
          <a:lstStyle/>
          <a:p>
            <a:pPr marL="0" indent="0">
              <a:buNone/>
            </a:pPr>
            <a:r>
              <a:rPr lang="en-US" dirty="0"/>
              <a:t>Database Diagram</a:t>
            </a:r>
          </a:p>
          <a:p>
            <a:pPr marL="0" indent="0">
              <a:buNone/>
            </a:pPr>
            <a:endParaRPr lang="en-US" dirty="0"/>
          </a:p>
        </p:txBody>
      </p:sp>
      <p:pic>
        <p:nvPicPr>
          <p:cNvPr id="5" name="Picture 4">
            <a:extLst>
              <a:ext uri="{FF2B5EF4-FFF2-40B4-BE49-F238E27FC236}">
                <a16:creationId xmlns:a16="http://schemas.microsoft.com/office/drawing/2014/main" id="{F396C776-4119-4883-B4F7-9DDFC293ACCF}"/>
              </a:ext>
            </a:extLst>
          </p:cNvPr>
          <p:cNvPicPr>
            <a:picLocks noChangeAspect="1"/>
          </p:cNvPicPr>
          <p:nvPr/>
        </p:nvPicPr>
        <p:blipFill>
          <a:blip r:embed="rId2"/>
          <a:stretch>
            <a:fillRect/>
          </a:stretch>
        </p:blipFill>
        <p:spPr>
          <a:xfrm>
            <a:off x="3939213" y="2390862"/>
            <a:ext cx="4613142" cy="4126496"/>
          </a:xfrm>
          <a:prstGeom prst="rect">
            <a:avLst/>
          </a:prstGeom>
        </p:spPr>
      </p:pic>
    </p:spTree>
    <p:extLst>
      <p:ext uri="{BB962C8B-B14F-4D97-AF65-F5344CB8AC3E}">
        <p14:creationId xmlns:p14="http://schemas.microsoft.com/office/powerpoint/2010/main" val="401213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C463-D843-426C-B3D7-5DBBAE065D9E}"/>
              </a:ext>
            </a:extLst>
          </p:cNvPr>
          <p:cNvSpPr>
            <a:spLocks noGrp="1"/>
          </p:cNvSpPr>
          <p:nvPr>
            <p:ph type="title"/>
          </p:nvPr>
        </p:nvSpPr>
        <p:spPr/>
        <p:txBody>
          <a:bodyPr/>
          <a:lstStyle/>
          <a:p>
            <a:r>
              <a:rPr lang="en-US" dirty="0"/>
              <a:t>Diagrams : Registration</a:t>
            </a:r>
          </a:p>
        </p:txBody>
      </p:sp>
      <p:sp>
        <p:nvSpPr>
          <p:cNvPr id="3" name="Content Placeholder 2">
            <a:extLst>
              <a:ext uri="{FF2B5EF4-FFF2-40B4-BE49-F238E27FC236}">
                <a16:creationId xmlns:a16="http://schemas.microsoft.com/office/drawing/2014/main" id="{57A2570B-349A-40D7-B6CC-E33F9E1AF778}"/>
              </a:ext>
            </a:extLst>
          </p:cNvPr>
          <p:cNvSpPr>
            <a:spLocks noGrp="1"/>
          </p:cNvSpPr>
          <p:nvPr>
            <p:ph idx="1"/>
          </p:nvPr>
        </p:nvSpPr>
        <p:spPr>
          <a:xfrm>
            <a:off x="1154955" y="2603500"/>
            <a:ext cx="2045446" cy="400957"/>
          </a:xfrm>
        </p:spPr>
        <p:txBody>
          <a:bodyPr/>
          <a:lstStyle/>
          <a:p>
            <a:pPr marL="0" indent="0">
              <a:buNone/>
            </a:pPr>
            <a:r>
              <a:rPr lang="en-US" dirty="0"/>
              <a:t>Activity Diagram</a:t>
            </a:r>
          </a:p>
        </p:txBody>
      </p:sp>
      <p:pic>
        <p:nvPicPr>
          <p:cNvPr id="6" name="Picture 5" descr="A close up of a map&#10;&#10;Description automatically generated">
            <a:extLst>
              <a:ext uri="{FF2B5EF4-FFF2-40B4-BE49-F238E27FC236}">
                <a16:creationId xmlns:a16="http://schemas.microsoft.com/office/drawing/2014/main" id="{02D139B0-4CE8-4C53-B7EE-7577890D7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244" y="2290194"/>
            <a:ext cx="5057524" cy="4527980"/>
          </a:xfrm>
          <a:prstGeom prst="rect">
            <a:avLst/>
          </a:prstGeom>
        </p:spPr>
      </p:pic>
    </p:spTree>
    <p:extLst>
      <p:ext uri="{BB962C8B-B14F-4D97-AF65-F5344CB8AC3E}">
        <p14:creationId xmlns:p14="http://schemas.microsoft.com/office/powerpoint/2010/main" val="11943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D7A7-A962-4836-9694-52023B1FDA79}"/>
              </a:ext>
            </a:extLst>
          </p:cNvPr>
          <p:cNvSpPr>
            <a:spLocks noGrp="1"/>
          </p:cNvSpPr>
          <p:nvPr>
            <p:ph type="title"/>
          </p:nvPr>
        </p:nvSpPr>
        <p:spPr/>
        <p:txBody>
          <a:bodyPr/>
          <a:lstStyle/>
          <a:p>
            <a:r>
              <a:rPr lang="en-US" dirty="0"/>
              <a:t>Diagrams: Login</a:t>
            </a:r>
          </a:p>
        </p:txBody>
      </p:sp>
      <p:pic>
        <p:nvPicPr>
          <p:cNvPr id="1026" name="Picture 2">
            <a:extLst>
              <a:ext uri="{FF2B5EF4-FFF2-40B4-BE49-F238E27FC236}">
                <a16:creationId xmlns:a16="http://schemas.microsoft.com/office/drawing/2014/main" id="{8A7CB7BA-273A-4F06-828D-870F56838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9336" y="2351572"/>
            <a:ext cx="4891562" cy="441107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F69D745-EB21-4B0D-9FBC-2AEF3F07447B}"/>
              </a:ext>
            </a:extLst>
          </p:cNvPr>
          <p:cNvSpPr txBox="1">
            <a:spLocks/>
          </p:cNvSpPr>
          <p:nvPr/>
        </p:nvSpPr>
        <p:spPr>
          <a:xfrm>
            <a:off x="1154955" y="2603500"/>
            <a:ext cx="2045446" cy="400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a:t>Activity Diagram</a:t>
            </a:r>
            <a:endParaRPr lang="en-US" dirty="0"/>
          </a:p>
        </p:txBody>
      </p:sp>
    </p:spTree>
    <p:extLst>
      <p:ext uri="{BB962C8B-B14F-4D97-AF65-F5344CB8AC3E}">
        <p14:creationId xmlns:p14="http://schemas.microsoft.com/office/powerpoint/2010/main" val="361160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0705-BB11-4FFB-9D16-5B835FD5DBC4}"/>
              </a:ext>
            </a:extLst>
          </p:cNvPr>
          <p:cNvSpPr>
            <a:spLocks noGrp="1"/>
          </p:cNvSpPr>
          <p:nvPr>
            <p:ph type="title"/>
          </p:nvPr>
        </p:nvSpPr>
        <p:spPr/>
        <p:txBody>
          <a:bodyPr/>
          <a:lstStyle/>
          <a:p>
            <a:r>
              <a:rPr lang="en-US" dirty="0"/>
              <a:t>Test-cases</a:t>
            </a:r>
          </a:p>
        </p:txBody>
      </p:sp>
      <p:graphicFrame>
        <p:nvGraphicFramePr>
          <p:cNvPr id="4" name="Content Placeholder 3">
            <a:extLst>
              <a:ext uri="{FF2B5EF4-FFF2-40B4-BE49-F238E27FC236}">
                <a16:creationId xmlns:a16="http://schemas.microsoft.com/office/drawing/2014/main" id="{EC52F4D7-EB51-4F20-9777-68594D581231}"/>
              </a:ext>
            </a:extLst>
          </p:cNvPr>
          <p:cNvGraphicFramePr>
            <a:graphicFrameLocks noGrp="1"/>
          </p:cNvGraphicFramePr>
          <p:nvPr>
            <p:ph idx="1"/>
            <p:extLst>
              <p:ext uri="{D42A27DB-BD31-4B8C-83A1-F6EECF244321}">
                <p14:modId xmlns:p14="http://schemas.microsoft.com/office/powerpoint/2010/main" val="2512777248"/>
              </p:ext>
            </p:extLst>
          </p:nvPr>
        </p:nvGraphicFramePr>
        <p:xfrm>
          <a:off x="1008404" y="3055731"/>
          <a:ext cx="4672534" cy="3524836"/>
        </p:xfrm>
        <a:graphic>
          <a:graphicData uri="http://schemas.openxmlformats.org/drawingml/2006/table">
            <a:tbl>
              <a:tblPr/>
              <a:tblGrid>
                <a:gridCol w="811370">
                  <a:extLst>
                    <a:ext uri="{9D8B030D-6E8A-4147-A177-3AD203B41FA5}">
                      <a16:colId xmlns:a16="http://schemas.microsoft.com/office/drawing/2014/main" val="1645297839"/>
                    </a:ext>
                  </a:extLst>
                </a:gridCol>
                <a:gridCol w="3861164">
                  <a:extLst>
                    <a:ext uri="{9D8B030D-6E8A-4147-A177-3AD203B41FA5}">
                      <a16:colId xmlns:a16="http://schemas.microsoft.com/office/drawing/2014/main" val="4262982071"/>
                    </a:ext>
                  </a:extLst>
                </a:gridCol>
              </a:tblGrid>
              <a:tr h="402614">
                <a:tc gridSpan="2">
                  <a:txBody>
                    <a:bodyPr/>
                    <a:lstStyle/>
                    <a:p>
                      <a:pPr rtl="0" fontAlgn="t">
                        <a:spcBef>
                          <a:spcPts val="0"/>
                        </a:spcBef>
                        <a:spcAft>
                          <a:spcPts val="0"/>
                        </a:spcAft>
                      </a:pPr>
                      <a:r>
                        <a:rPr lang="en-US" sz="900" b="1" i="0" u="none" strike="noStrike" dirty="0">
                          <a:solidFill>
                            <a:srgbClr val="FFFFFF"/>
                          </a:solidFill>
                          <a:effectLst/>
                          <a:latin typeface="Arial" panose="020B0604020202020204" pitchFamily="34" charset="0"/>
                        </a:rPr>
                        <a:t>Register Account</a:t>
                      </a:r>
                      <a:endParaRPr lang="en-US" sz="1700" dirty="0">
                        <a:effectLst/>
                      </a:endParaRPr>
                    </a:p>
                    <a:p>
                      <a:pPr rtl="0" fontAlgn="t">
                        <a:spcBef>
                          <a:spcPts val="0"/>
                        </a:spcBef>
                        <a:spcAft>
                          <a:spcPts val="0"/>
                        </a:spcAft>
                      </a:pPr>
                      <a:r>
                        <a:rPr lang="en-US" sz="900" b="1" i="0" u="none" strike="noStrike" dirty="0">
                          <a:solidFill>
                            <a:srgbClr val="FFFFFF"/>
                          </a:solidFill>
                          <a:effectLst/>
                          <a:latin typeface="Arial" panose="020B0604020202020204" pitchFamily="34" charset="0"/>
                        </a:rPr>
                        <a:t> </a:t>
                      </a:r>
                      <a:endParaRPr lang="en-US" sz="1700" dirty="0">
                        <a:effectLst/>
                      </a:endParaRPr>
                    </a:p>
                  </a:txBody>
                  <a:tcPr marL="59208" marR="59208" marT="59208" marB="59208">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2205782259"/>
                  </a:ext>
                </a:extLst>
              </a:tr>
              <a:tr h="284198">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Description</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Register a </a:t>
                      </a:r>
                      <a:r>
                        <a:rPr lang="en-US" sz="900" b="1" i="0" u="none" strike="noStrike">
                          <a:solidFill>
                            <a:srgbClr val="000000"/>
                          </a:solidFill>
                          <a:effectLst/>
                          <a:latin typeface="Arial" panose="020B0604020202020204" pitchFamily="34" charset="0"/>
                        </a:rPr>
                        <a:t>valid</a:t>
                      </a:r>
                      <a:r>
                        <a:rPr lang="en-US" sz="900" b="0" i="0" u="none" strike="noStrike">
                          <a:solidFill>
                            <a:srgbClr val="000000"/>
                          </a:solidFill>
                          <a:effectLst/>
                          <a:latin typeface="Arial" panose="020B0604020202020204" pitchFamily="34" charset="0"/>
                        </a:rPr>
                        <a:t> user account</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4099775087"/>
                  </a:ext>
                </a:extLst>
              </a:tr>
              <a:tr h="119008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Actions</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Click on Register Button</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 should be redirected to registration page</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Ensure all fields are available to fill in (username, email, password) Clicks on Register.</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Message pops up that account has been created &amp; Press Okay</a:t>
                      </a: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74957150"/>
                  </a:ext>
                </a:extLst>
              </a:tr>
              <a:tr h="426297">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Expected Result</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base">
                        <a:spcBef>
                          <a:spcPts val="0"/>
                        </a:spcBef>
                        <a:spcAft>
                          <a:spcPts val="0"/>
                        </a:spcAft>
                        <a:buFont typeface="+mj-lt"/>
                        <a:buAutoNum type="arabicPeriod"/>
                      </a:pPr>
                      <a:r>
                        <a:rPr lang="en-US" sz="900" b="0" i="0" u="none" strike="noStrike">
                          <a:solidFill>
                            <a:srgbClr val="000000"/>
                          </a:solidFill>
                          <a:effectLst/>
                          <a:latin typeface="Arial" panose="020B0604020202020204" pitchFamily="34" charset="0"/>
                        </a:rPr>
                        <a:t>User’s input is accepted.</a:t>
                      </a:r>
                    </a:p>
                    <a:p>
                      <a:pPr rtl="0" fontAlgn="base">
                        <a:spcBef>
                          <a:spcPts val="0"/>
                        </a:spcBef>
                        <a:spcAft>
                          <a:spcPts val="0"/>
                        </a:spcAft>
                        <a:buFont typeface="+mj-lt"/>
                        <a:buAutoNum type="arabicPeriod"/>
                      </a:pPr>
                      <a:r>
                        <a:rPr lang="en-US" sz="900" b="0" i="0" u="none" strike="noStrike">
                          <a:solidFill>
                            <a:srgbClr val="000000"/>
                          </a:solidFill>
                          <a:effectLst/>
                          <a:latin typeface="Arial" panose="020B0604020202020204" pitchFamily="34" charset="0"/>
                        </a:rPr>
                        <a:t>System notifies users of successful registration.</a:t>
                      </a: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3617940345"/>
                  </a:ext>
                </a:extLst>
              </a:tr>
              <a:tr h="426297">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Actual Result</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n-US" sz="900" b="0" i="0" u="none" strike="noStrike">
                          <a:solidFill>
                            <a:srgbClr val="000000"/>
                          </a:solidFill>
                          <a:effectLst/>
                          <a:latin typeface="Arial" panose="020B0604020202020204" pitchFamily="34" charset="0"/>
                        </a:rPr>
                        <a:t>User’s input is accepted.</a:t>
                      </a:r>
                    </a:p>
                    <a:p>
                      <a:pPr rtl="0" fontAlgn="base">
                        <a:spcBef>
                          <a:spcPts val="0"/>
                        </a:spcBef>
                        <a:spcAft>
                          <a:spcPts val="0"/>
                        </a:spcAft>
                        <a:buFont typeface="+mj-lt"/>
                        <a:buAutoNum type="arabicPeriod"/>
                      </a:pPr>
                      <a:r>
                        <a:rPr lang="en-US" sz="900" b="0" i="0" u="none" strike="noStrike">
                          <a:solidFill>
                            <a:srgbClr val="000000"/>
                          </a:solidFill>
                          <a:effectLst/>
                          <a:latin typeface="Arial" panose="020B0604020202020204" pitchFamily="34" charset="0"/>
                        </a:rPr>
                        <a:t>System notifies users of successful registration.</a:t>
                      </a: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907032191"/>
                  </a:ext>
                </a:extLst>
              </a:tr>
              <a:tr h="402614">
                <a:tc>
                  <a:txBody>
                    <a:bodyPr/>
                    <a:lstStyle/>
                    <a:p>
                      <a:pPr rtl="0" fontAlgn="t">
                        <a:spcBef>
                          <a:spcPts val="0"/>
                        </a:spcBef>
                        <a:spcAft>
                          <a:spcPts val="0"/>
                        </a:spcAft>
                      </a:pPr>
                      <a:r>
                        <a:rPr lang="en-US" sz="900" b="1" i="0" u="none" strike="noStrike" dirty="0">
                          <a:solidFill>
                            <a:srgbClr val="000000"/>
                          </a:solidFill>
                          <a:effectLst/>
                          <a:latin typeface="Arial" panose="020B0604020202020204" pitchFamily="34" charset="0"/>
                        </a:rPr>
                        <a:t>Status (Pass/Fail)</a:t>
                      </a:r>
                      <a:endParaRPr lang="en-US" sz="1700" dirty="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900" b="0" i="0" u="none" strike="noStrike" dirty="0">
                          <a:solidFill>
                            <a:srgbClr val="000000"/>
                          </a:solidFill>
                          <a:effectLst/>
                          <a:latin typeface="Arial" panose="020B0604020202020204" pitchFamily="34" charset="0"/>
                        </a:rPr>
                        <a:t>Pass</a:t>
                      </a:r>
                      <a:endParaRPr lang="en-US" sz="1700" dirty="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2590758497"/>
                  </a:ext>
                </a:extLst>
              </a:tr>
              <a:tr h="284198">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Observations</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t">
                        <a:spcBef>
                          <a:spcPts val="0"/>
                        </a:spcBef>
                        <a:spcAft>
                          <a:spcPts val="0"/>
                        </a:spcAft>
                      </a:pPr>
                      <a:r>
                        <a:rPr lang="en-US" sz="900" b="0" i="0" u="none" strike="noStrike" dirty="0">
                          <a:solidFill>
                            <a:srgbClr val="000000"/>
                          </a:solidFill>
                          <a:effectLst/>
                          <a:latin typeface="Arial" panose="020B0604020202020204" pitchFamily="34" charset="0"/>
                        </a:rPr>
                        <a:t>Null</a:t>
                      </a:r>
                      <a:endParaRPr lang="en-US" sz="1700" dirty="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3291512976"/>
                  </a:ext>
                </a:extLst>
              </a:tr>
            </a:tbl>
          </a:graphicData>
        </a:graphic>
      </p:graphicFrame>
      <p:sp>
        <p:nvSpPr>
          <p:cNvPr id="5" name="Rectangle 1">
            <a:extLst>
              <a:ext uri="{FF2B5EF4-FFF2-40B4-BE49-F238E27FC236}">
                <a16:creationId xmlns:a16="http://schemas.microsoft.com/office/drawing/2014/main" id="{E146C3B2-8981-442E-B079-AAA489C9128C}"/>
              </a:ext>
            </a:extLst>
          </p:cNvPr>
          <p:cNvSpPr>
            <a:spLocks noChangeArrowheads="1"/>
          </p:cNvSpPr>
          <p:nvPr/>
        </p:nvSpPr>
        <p:spPr bwMode="auto">
          <a:xfrm>
            <a:off x="-2341983" y="-93592"/>
            <a:ext cx="108395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2B6B614B-E203-48DA-A7BF-CBA7F053A001}"/>
              </a:ext>
            </a:extLst>
          </p:cNvPr>
          <p:cNvGraphicFramePr>
            <a:graphicFrameLocks/>
          </p:cNvGraphicFramePr>
          <p:nvPr>
            <p:extLst>
              <p:ext uri="{D42A27DB-BD31-4B8C-83A1-F6EECF244321}">
                <p14:modId xmlns:p14="http://schemas.microsoft.com/office/powerpoint/2010/main" val="568838671"/>
              </p:ext>
            </p:extLst>
          </p:nvPr>
        </p:nvGraphicFramePr>
        <p:xfrm>
          <a:off x="6281660" y="3055731"/>
          <a:ext cx="4674456" cy="3524836"/>
        </p:xfrm>
        <a:graphic>
          <a:graphicData uri="http://schemas.openxmlformats.org/drawingml/2006/table">
            <a:tbl>
              <a:tblPr/>
              <a:tblGrid>
                <a:gridCol w="813292">
                  <a:extLst>
                    <a:ext uri="{9D8B030D-6E8A-4147-A177-3AD203B41FA5}">
                      <a16:colId xmlns:a16="http://schemas.microsoft.com/office/drawing/2014/main" val="1645297839"/>
                    </a:ext>
                  </a:extLst>
                </a:gridCol>
                <a:gridCol w="3861164">
                  <a:extLst>
                    <a:ext uri="{9D8B030D-6E8A-4147-A177-3AD203B41FA5}">
                      <a16:colId xmlns:a16="http://schemas.microsoft.com/office/drawing/2014/main" val="4262982071"/>
                    </a:ext>
                  </a:extLst>
                </a:gridCol>
              </a:tblGrid>
              <a:tr h="402614">
                <a:tc gridSpan="2">
                  <a:txBody>
                    <a:bodyPr/>
                    <a:lstStyle/>
                    <a:p>
                      <a:pPr rtl="0" fontAlgn="t">
                        <a:spcBef>
                          <a:spcPts val="0"/>
                        </a:spcBef>
                        <a:spcAft>
                          <a:spcPts val="0"/>
                        </a:spcAft>
                      </a:pPr>
                      <a:r>
                        <a:rPr lang="en-US" sz="900" b="1" i="0" u="none" strike="noStrike" dirty="0">
                          <a:solidFill>
                            <a:srgbClr val="FFFFFF"/>
                          </a:solidFill>
                          <a:effectLst/>
                          <a:latin typeface="Arial" panose="020B0604020202020204" pitchFamily="34" charset="0"/>
                        </a:rPr>
                        <a:t>Login to Account</a:t>
                      </a:r>
                      <a:endParaRPr lang="en-US" sz="1700" dirty="0">
                        <a:effectLst/>
                      </a:endParaRPr>
                    </a:p>
                    <a:p>
                      <a:pPr rtl="0" fontAlgn="t">
                        <a:spcBef>
                          <a:spcPts val="0"/>
                        </a:spcBef>
                        <a:spcAft>
                          <a:spcPts val="0"/>
                        </a:spcAft>
                      </a:pPr>
                      <a:r>
                        <a:rPr lang="en-US" sz="900" b="1" i="0" u="none" strike="noStrike" dirty="0">
                          <a:solidFill>
                            <a:srgbClr val="FFFFFF"/>
                          </a:solidFill>
                          <a:effectLst/>
                          <a:latin typeface="Arial" panose="020B0604020202020204" pitchFamily="34" charset="0"/>
                        </a:rPr>
                        <a:t> </a:t>
                      </a:r>
                      <a:endParaRPr lang="en-US" sz="1700" dirty="0">
                        <a:effectLst/>
                      </a:endParaRPr>
                    </a:p>
                  </a:txBody>
                  <a:tcPr marL="59208" marR="59208" marT="59208" marB="59208">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2205782259"/>
                  </a:ext>
                </a:extLst>
              </a:tr>
              <a:tr h="284198">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Description</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900" b="0" i="0" u="none" strike="noStrike" dirty="0">
                          <a:solidFill>
                            <a:srgbClr val="000000"/>
                          </a:solidFill>
                          <a:effectLst/>
                          <a:latin typeface="Arial" panose="020B0604020202020204" pitchFamily="34" charset="0"/>
                        </a:rPr>
                        <a:t>Login to a valid </a:t>
                      </a:r>
                      <a:r>
                        <a:rPr lang="en-US" sz="900" b="1" i="0" u="none" strike="noStrike" dirty="0">
                          <a:solidFill>
                            <a:srgbClr val="000000"/>
                          </a:solidFill>
                          <a:effectLst/>
                          <a:latin typeface="Arial" panose="020B0604020202020204" pitchFamily="34" charset="0"/>
                        </a:rPr>
                        <a:t>user</a:t>
                      </a:r>
                      <a:r>
                        <a:rPr lang="en-US" sz="900" b="0" i="0" u="none" strike="noStrike" dirty="0">
                          <a:solidFill>
                            <a:srgbClr val="000000"/>
                          </a:solidFill>
                          <a:effectLst/>
                          <a:latin typeface="Arial" panose="020B0604020202020204" pitchFamily="34" charset="0"/>
                        </a:rPr>
                        <a:t> account</a:t>
                      </a:r>
                      <a:endParaRPr lang="en-US" sz="1700" dirty="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4099775087"/>
                  </a:ext>
                </a:extLst>
              </a:tr>
              <a:tr h="1190080">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Actions</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 should see two input texts for Username &amp; password</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 fills the input files with VALID username &amp; password.</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 clicks on enter and login will be successful if user enters valid login credentials.</a:t>
                      </a:r>
                    </a:p>
                    <a:p>
                      <a:pPr rtl="0" fontAlgn="base">
                        <a:spcBef>
                          <a:spcPts val="0"/>
                        </a:spcBef>
                        <a:spcAft>
                          <a:spcPts val="0"/>
                        </a:spcAft>
                        <a:buFont typeface="+mj-lt"/>
                        <a:buAutoNum type="arabicPeriod"/>
                      </a:pPr>
                      <a:endParaRPr lang="en-US" sz="900" b="0" i="0" u="none" strike="noStrike" dirty="0">
                        <a:solidFill>
                          <a:srgbClr val="000000"/>
                        </a:solidFill>
                        <a:effectLst/>
                        <a:latin typeface="Arial" panose="020B0604020202020204" pitchFamily="34" charset="0"/>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74957150"/>
                  </a:ext>
                </a:extLst>
              </a:tr>
              <a:tr h="426297">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Expected Result</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User’s input is accepted.</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System notifies users of successful Login.</a:t>
                      </a: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3617940345"/>
                  </a:ext>
                </a:extLst>
              </a:tr>
              <a:tr h="426297">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Actual Result</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User’s input is accepted.</a:t>
                      </a:r>
                    </a:p>
                    <a:p>
                      <a:pPr rtl="0" fontAlgn="base">
                        <a:spcBef>
                          <a:spcPts val="0"/>
                        </a:spcBef>
                        <a:spcAft>
                          <a:spcPts val="0"/>
                        </a:spcAft>
                        <a:buFont typeface="+mj-lt"/>
                        <a:buAutoNum type="arabicPeriod"/>
                      </a:pPr>
                      <a:r>
                        <a:rPr lang="en-US" sz="900" b="0" i="0" u="none" strike="noStrike" dirty="0">
                          <a:solidFill>
                            <a:srgbClr val="000000"/>
                          </a:solidFill>
                          <a:effectLst/>
                          <a:latin typeface="Arial" panose="020B0604020202020204" pitchFamily="34" charset="0"/>
                        </a:rPr>
                        <a:t>System notifies users of successful Login.</a:t>
                      </a: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907032191"/>
                  </a:ext>
                </a:extLst>
              </a:tr>
              <a:tr h="402614">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Status (Pass/Fail)</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900" b="0" i="0" u="none" strike="noStrike">
                          <a:solidFill>
                            <a:srgbClr val="000000"/>
                          </a:solidFill>
                          <a:effectLst/>
                          <a:latin typeface="Arial" panose="020B0604020202020204" pitchFamily="34" charset="0"/>
                        </a:rPr>
                        <a:t>Pass</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2590758497"/>
                  </a:ext>
                </a:extLst>
              </a:tr>
              <a:tr h="284198">
                <a:tc>
                  <a:txBody>
                    <a:bodyPr/>
                    <a:lstStyle/>
                    <a:p>
                      <a:pPr rtl="0" fontAlgn="t">
                        <a:spcBef>
                          <a:spcPts val="0"/>
                        </a:spcBef>
                        <a:spcAft>
                          <a:spcPts val="0"/>
                        </a:spcAft>
                      </a:pPr>
                      <a:r>
                        <a:rPr lang="en-US" sz="900" b="1" i="0" u="none" strike="noStrike">
                          <a:solidFill>
                            <a:srgbClr val="000000"/>
                          </a:solidFill>
                          <a:effectLst/>
                          <a:latin typeface="Arial" panose="020B0604020202020204" pitchFamily="34" charset="0"/>
                        </a:rPr>
                        <a:t>Observations</a:t>
                      </a:r>
                      <a:endParaRPr lang="en-US" sz="170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rtl="0" fontAlgn="t">
                        <a:spcBef>
                          <a:spcPts val="0"/>
                        </a:spcBef>
                        <a:spcAft>
                          <a:spcPts val="0"/>
                        </a:spcAft>
                      </a:pPr>
                      <a:r>
                        <a:rPr lang="en-US" sz="900" b="0" i="0" u="none" strike="noStrike" dirty="0">
                          <a:solidFill>
                            <a:srgbClr val="000000"/>
                          </a:solidFill>
                          <a:effectLst/>
                          <a:latin typeface="Arial" panose="020B0604020202020204" pitchFamily="34" charset="0"/>
                        </a:rPr>
                        <a:t>Null</a:t>
                      </a:r>
                      <a:endParaRPr lang="en-US" sz="1700" dirty="0">
                        <a:effectLst/>
                      </a:endParaRPr>
                    </a:p>
                  </a:txBody>
                  <a:tcPr marL="59208" marR="59208" marT="59208" marB="59208">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3291512976"/>
                  </a:ext>
                </a:extLst>
              </a:tr>
            </a:tbl>
          </a:graphicData>
        </a:graphic>
      </p:graphicFrame>
      <p:sp>
        <p:nvSpPr>
          <p:cNvPr id="7" name="Rectangle 1">
            <a:extLst>
              <a:ext uri="{FF2B5EF4-FFF2-40B4-BE49-F238E27FC236}">
                <a16:creationId xmlns:a16="http://schemas.microsoft.com/office/drawing/2014/main" id="{65CBE29B-950C-41C3-9709-3B1ED087D454}"/>
              </a:ext>
            </a:extLst>
          </p:cNvPr>
          <p:cNvSpPr>
            <a:spLocks noChangeArrowheads="1"/>
          </p:cNvSpPr>
          <p:nvPr/>
        </p:nvSpPr>
        <p:spPr bwMode="auto">
          <a:xfrm>
            <a:off x="2923592" y="-93592"/>
            <a:ext cx="108395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458F332-1C2B-4086-97FE-24F5182C7ADE}"/>
              </a:ext>
            </a:extLst>
          </p:cNvPr>
          <p:cNvSpPr txBox="1"/>
          <p:nvPr/>
        </p:nvSpPr>
        <p:spPr>
          <a:xfrm>
            <a:off x="1006482" y="2461189"/>
            <a:ext cx="2394744" cy="369332"/>
          </a:xfrm>
          <a:prstGeom prst="rect">
            <a:avLst/>
          </a:prstGeom>
          <a:noFill/>
        </p:spPr>
        <p:txBody>
          <a:bodyPr wrap="square" rtlCol="0">
            <a:spAutoFit/>
          </a:bodyPr>
          <a:lstStyle/>
          <a:p>
            <a:r>
              <a:rPr lang="en-US" dirty="0"/>
              <a:t>Test-case examples</a:t>
            </a:r>
          </a:p>
        </p:txBody>
      </p:sp>
    </p:spTree>
    <p:extLst>
      <p:ext uri="{BB962C8B-B14F-4D97-AF65-F5344CB8AC3E}">
        <p14:creationId xmlns:p14="http://schemas.microsoft.com/office/powerpoint/2010/main" val="2850135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3423</TotalTime>
  <Words>729</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Open Sans</vt:lpstr>
      <vt:lpstr>Wingdings 3</vt:lpstr>
      <vt:lpstr>Ion Boardroom</vt:lpstr>
      <vt:lpstr>Mthree Stock Exchange  Team project</vt:lpstr>
      <vt:lpstr>Planning Phase</vt:lpstr>
      <vt:lpstr>Sprint 1 Backlog</vt:lpstr>
      <vt:lpstr>Scrum Meetings</vt:lpstr>
      <vt:lpstr>Scrum Meeting</vt:lpstr>
      <vt:lpstr>Diagrams</vt:lpstr>
      <vt:lpstr>Diagrams : Registration</vt:lpstr>
      <vt:lpstr>Diagrams: Login</vt:lpstr>
      <vt:lpstr>Test-cases</vt:lpstr>
      <vt:lpstr>Problems Faced &amp; Solutions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dc:creator>
  <cp:lastModifiedBy>Brian</cp:lastModifiedBy>
  <cp:revision>56</cp:revision>
  <dcterms:created xsi:type="dcterms:W3CDTF">2020-06-15T05:37:51Z</dcterms:created>
  <dcterms:modified xsi:type="dcterms:W3CDTF">2020-06-19T08:17:06Z</dcterms:modified>
</cp:coreProperties>
</file>