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58" r:id="rId4"/>
    <p:sldId id="257" r:id="rId5"/>
    <p:sldId id="259"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22EDC4-C0EE-42FC-8E10-DEDDA61A49D1}"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46539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2EDC4-C0EE-42FC-8E10-DEDDA61A49D1}"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400062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2EDC4-C0EE-42FC-8E10-DEDDA61A49D1}"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13610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2EDC4-C0EE-42FC-8E10-DEDDA61A49D1}"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B8152-A604-4BD0-A566-5D6D8EF0A2E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6800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2EDC4-C0EE-42FC-8E10-DEDDA61A49D1}"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3846904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22EDC4-C0EE-42FC-8E10-DEDDA61A49D1}" type="datetimeFigureOut">
              <a:rPr lang="en-US" smtClean="0"/>
              <a:t>7/8/2025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314714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22EDC4-C0EE-42FC-8E10-DEDDA61A49D1}" type="datetimeFigureOut">
              <a:rPr lang="en-US" smtClean="0"/>
              <a:t>7/8/2025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2927185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22EDC4-C0EE-42FC-8E10-DEDDA61A49D1}"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448493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22EDC4-C0EE-42FC-8E10-DEDDA61A49D1}"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3433945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22EDC4-C0EE-42FC-8E10-DEDDA61A49D1}"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223281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22EDC4-C0EE-42FC-8E10-DEDDA61A49D1}"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135733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22EDC4-C0EE-42FC-8E10-DEDDA61A49D1}"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21408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22EDC4-C0EE-42FC-8E10-DEDDA61A49D1}" type="datetimeFigureOut">
              <a:rPr lang="en-US" smtClean="0"/>
              <a:t>7/8/2025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2073664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22EDC4-C0EE-42FC-8E10-DEDDA61A49D1}" type="datetimeFigureOut">
              <a:rPr lang="en-US" smtClean="0"/>
              <a:t>7/8/2025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374109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2EDC4-C0EE-42FC-8E10-DEDDA61A49D1}" type="datetimeFigureOut">
              <a:rPr lang="en-US" smtClean="0"/>
              <a:t>7/8/2025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268383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2EDC4-C0EE-42FC-8E10-DEDDA61A49D1}"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78473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2EDC4-C0EE-42FC-8E10-DEDDA61A49D1}"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1398308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B22EDC4-C0EE-42FC-8E10-DEDDA61A49D1}" type="datetimeFigureOut">
              <a:rPr lang="en-US" smtClean="0"/>
              <a:t>7/8/2025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65B8152-A604-4BD0-A566-5D6D8EF0A2E1}" type="slidenum">
              <a:rPr lang="en-US" smtClean="0"/>
              <a:t>‹#›</a:t>
            </a:fld>
            <a:endParaRPr lang="en-US"/>
          </a:p>
        </p:txBody>
      </p:sp>
    </p:spTree>
    <p:extLst>
      <p:ext uri="{BB962C8B-B14F-4D97-AF65-F5344CB8AC3E}">
        <p14:creationId xmlns:p14="http://schemas.microsoft.com/office/powerpoint/2010/main" val="309967444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80E2-F4FE-A24A-C9F7-F5DB6192D468}"/>
              </a:ext>
            </a:extLst>
          </p:cNvPr>
          <p:cNvSpPr>
            <a:spLocks noGrp="1"/>
          </p:cNvSpPr>
          <p:nvPr>
            <p:ph type="ctrTitle"/>
          </p:nvPr>
        </p:nvSpPr>
        <p:spPr>
          <a:xfrm>
            <a:off x="727587" y="432939"/>
            <a:ext cx="6567948" cy="1484351"/>
          </a:xfrm>
        </p:spPr>
        <p:txBody>
          <a:bodyPr>
            <a:noAutofit/>
          </a:bodyPr>
          <a:lstStyle/>
          <a:p>
            <a:r>
              <a:rPr lang="en-US" sz="4000" dirty="0">
                <a:effectLst/>
                <a:latin typeface="Bahnschrift Condensed" panose="020B0502040204020203" pitchFamily="34" charset="0"/>
              </a:rPr>
              <a:t>Autonomous Exploration System for Volcanic Terrain Using MDP</a:t>
            </a:r>
            <a:endParaRPr lang="en-US" sz="4000" dirty="0">
              <a:latin typeface="Bahnschrift Condensed" panose="020B0502040204020203" pitchFamily="34" charset="0"/>
            </a:endParaRPr>
          </a:p>
        </p:txBody>
      </p:sp>
      <p:sp>
        <p:nvSpPr>
          <p:cNvPr id="3" name="Subtitle 2">
            <a:extLst>
              <a:ext uri="{FF2B5EF4-FFF2-40B4-BE49-F238E27FC236}">
                <a16:creationId xmlns:a16="http://schemas.microsoft.com/office/drawing/2014/main" id="{742CECFA-74F5-F369-D235-F98F0517F1B2}"/>
              </a:ext>
            </a:extLst>
          </p:cNvPr>
          <p:cNvSpPr>
            <a:spLocks noGrp="1"/>
          </p:cNvSpPr>
          <p:nvPr>
            <p:ph type="subTitle" idx="1"/>
          </p:nvPr>
        </p:nvSpPr>
        <p:spPr>
          <a:xfrm>
            <a:off x="206477" y="2920181"/>
            <a:ext cx="10390254" cy="3185651"/>
          </a:xfrm>
        </p:spPr>
        <p:txBody>
          <a:bodyPr>
            <a:noAutofit/>
          </a:bodyPr>
          <a:lstStyle/>
          <a:p>
            <a:pPr algn="l"/>
            <a:r>
              <a:rPr lang="en-US" sz="2200" dirty="0"/>
              <a:t>Group 05</a:t>
            </a:r>
          </a:p>
          <a:p>
            <a:pPr algn="l"/>
            <a:r>
              <a:rPr lang="en-US" sz="2200" dirty="0"/>
              <a:t>Team Members: </a:t>
            </a:r>
          </a:p>
          <a:p>
            <a:pPr marL="800100" lvl="1" indent="-342900" algn="l">
              <a:buFont typeface="Arial" panose="020B0604020202020204" pitchFamily="34" charset="0"/>
              <a:buChar char="•"/>
            </a:pPr>
            <a:r>
              <a:rPr lang="en-US" sz="1800" dirty="0" err="1"/>
              <a:t>Syeed</a:t>
            </a:r>
            <a:r>
              <a:rPr lang="en-US" sz="1800" dirty="0"/>
              <a:t> Mahmud 2211486042</a:t>
            </a:r>
          </a:p>
          <a:p>
            <a:pPr marL="800100" lvl="1" indent="-342900" algn="l">
              <a:buFont typeface="Arial" panose="020B0604020202020204" pitchFamily="34" charset="0"/>
              <a:buChar char="•"/>
            </a:pPr>
            <a:r>
              <a:rPr lang="en-US" sz="1800" dirty="0"/>
              <a:t>Amrita Biswas 2022015642</a:t>
            </a:r>
          </a:p>
          <a:p>
            <a:pPr marL="800100" lvl="1" indent="-342900" algn="l">
              <a:buFont typeface="Arial" panose="020B0604020202020204" pitchFamily="34" charset="0"/>
              <a:buChar char="•"/>
            </a:pPr>
            <a:r>
              <a:rPr lang="en-US" sz="1800" dirty="0"/>
              <a:t>Md </a:t>
            </a:r>
            <a:r>
              <a:rPr lang="en-US" sz="1800" dirty="0" err="1"/>
              <a:t>Esak</a:t>
            </a:r>
            <a:r>
              <a:rPr lang="en-US" sz="1800" dirty="0"/>
              <a:t> Ali 1921789042</a:t>
            </a:r>
          </a:p>
          <a:p>
            <a:pPr marL="800100" lvl="1" indent="-342900" algn="l">
              <a:buFont typeface="Arial" panose="020B0604020202020204" pitchFamily="34" charset="0"/>
              <a:buChar char="•"/>
            </a:pPr>
            <a:r>
              <a:rPr lang="en-US" sz="1800" dirty="0"/>
              <a:t>Fatema Rahman Lamia 2021996642</a:t>
            </a:r>
          </a:p>
        </p:txBody>
      </p:sp>
      <p:pic>
        <p:nvPicPr>
          <p:cNvPr id="2052" name="Picture 4" descr="Memebase - sweating - All Your Memes In Our Base - Funny Memes - Cheezburger">
            <a:extLst>
              <a:ext uri="{FF2B5EF4-FFF2-40B4-BE49-F238E27FC236}">
                <a16:creationId xmlns:a16="http://schemas.microsoft.com/office/drawing/2014/main" id="{B72E4073-E7C5-0F56-EF27-6CF05F653B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398"/>
          <a:stretch>
            <a:fillRect/>
          </a:stretch>
        </p:blipFill>
        <p:spPr bwMode="auto">
          <a:xfrm>
            <a:off x="5854284" y="2448234"/>
            <a:ext cx="5796943" cy="3976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277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65656-DED4-40B8-469F-79ADC0CC502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B15016F-D77A-F00F-D0BF-630E40FDDBA1}"/>
              </a:ext>
            </a:extLst>
          </p:cNvPr>
          <p:cNvSpPr txBox="1"/>
          <p:nvPr/>
        </p:nvSpPr>
        <p:spPr>
          <a:xfrm>
            <a:off x="2310579" y="1449393"/>
            <a:ext cx="8436077" cy="4939814"/>
          </a:xfrm>
          <a:prstGeom prst="rect">
            <a:avLst/>
          </a:prstGeom>
          <a:noFill/>
        </p:spPr>
        <p:txBody>
          <a:bodyPr wrap="square">
            <a:spAutoFit/>
          </a:bodyPr>
          <a:lstStyle/>
          <a:p>
            <a:pPr algn="l">
              <a:spcBef>
                <a:spcPts val="1800"/>
              </a:spcBef>
              <a:spcAft>
                <a:spcPts val="1200"/>
              </a:spcAft>
              <a:buNone/>
            </a:pPr>
            <a:r>
              <a:rPr lang="en-US" sz="2000" b="1" i="0" dirty="0">
                <a:solidFill>
                  <a:srgbClr val="D8DEE9"/>
                </a:solidFill>
                <a:effectLst/>
                <a:latin typeface="-apple-system"/>
              </a:rPr>
              <a:t>Achievements</a:t>
            </a:r>
          </a:p>
          <a:p>
            <a:pPr algn="l">
              <a:spcAft>
                <a:spcPts val="1200"/>
              </a:spcAft>
              <a:buNone/>
            </a:pPr>
            <a:r>
              <a:rPr lang="en-US" sz="2000" b="0" i="0" dirty="0">
                <a:solidFill>
                  <a:srgbClr val="D8DEE9"/>
                </a:solidFill>
                <a:effectLst/>
                <a:latin typeface="-apple-system"/>
              </a:rPr>
              <a:t>In todays update successfully establishes a </a:t>
            </a:r>
            <a:r>
              <a:rPr lang="en-US" sz="2000" b="1" i="0" dirty="0">
                <a:solidFill>
                  <a:srgbClr val="D8DEE9"/>
                </a:solidFill>
                <a:effectLst/>
                <a:latin typeface="-apple-system"/>
              </a:rPr>
              <a:t>complete MDP formulation</a:t>
            </a:r>
            <a:r>
              <a:rPr lang="en-US" sz="2000" b="0" i="0" dirty="0">
                <a:solidFill>
                  <a:srgbClr val="D8DEE9"/>
                </a:solidFill>
                <a:effectLst/>
                <a:latin typeface="-apple-system"/>
              </a:rPr>
              <a:t> for volcanic terrain exploration:</a:t>
            </a:r>
          </a:p>
          <a:p>
            <a:pPr lvl="2">
              <a:buFont typeface="+mj-lt"/>
              <a:buAutoNum type="arabicPeriod"/>
            </a:pPr>
            <a:r>
              <a:rPr lang="en-US" sz="2000" b="1" i="0" dirty="0">
                <a:solidFill>
                  <a:srgbClr val="FFFF00"/>
                </a:solidFill>
                <a:effectLst/>
                <a:latin typeface="-apple-system"/>
              </a:rPr>
              <a:t>Mathematical Foundation</a:t>
            </a:r>
            <a:r>
              <a:rPr lang="en-US" sz="2000" b="0" i="0" dirty="0">
                <a:solidFill>
                  <a:srgbClr val="D8DEE9"/>
                </a:solidFill>
                <a:effectLst/>
                <a:latin typeface="-apple-system"/>
              </a:rPr>
              <a:t>: Formal MDP tuple (S,A,T,R,</a:t>
            </a:r>
            <a:r>
              <a:rPr lang="el-GR" sz="2000" b="0" i="0" dirty="0">
                <a:solidFill>
                  <a:srgbClr val="D8DEE9"/>
                </a:solidFill>
                <a:effectLst/>
                <a:latin typeface="-apple-system"/>
              </a:rPr>
              <a:t>γ) </a:t>
            </a:r>
            <a:r>
              <a:rPr lang="en-US" sz="2000" b="0" i="0" dirty="0">
                <a:solidFill>
                  <a:srgbClr val="D8DEE9"/>
                </a:solidFill>
                <a:effectLst/>
                <a:latin typeface="-apple-system"/>
              </a:rPr>
              <a:t>defined</a:t>
            </a:r>
          </a:p>
          <a:p>
            <a:pPr lvl="2">
              <a:buFont typeface="+mj-lt"/>
              <a:buAutoNum type="arabicPeriod"/>
            </a:pPr>
            <a:r>
              <a:rPr lang="en-US" sz="2000" b="1" i="0" dirty="0">
                <a:solidFill>
                  <a:srgbClr val="FFFF00"/>
                </a:solidFill>
                <a:effectLst/>
                <a:latin typeface="-apple-system"/>
              </a:rPr>
              <a:t>Implementation</a:t>
            </a:r>
            <a:r>
              <a:rPr lang="en-US" sz="2000" b="0" i="0" dirty="0">
                <a:solidFill>
                  <a:srgbClr val="D8DEE9"/>
                </a:solidFill>
                <a:effectLst/>
                <a:latin typeface="-apple-system"/>
              </a:rPr>
              <a:t>: Working code demonstrating all components</a:t>
            </a:r>
          </a:p>
          <a:p>
            <a:pPr lvl="2">
              <a:buFont typeface="+mj-lt"/>
              <a:buAutoNum type="arabicPeriod"/>
            </a:pPr>
            <a:r>
              <a:rPr lang="en-US" sz="2000" b="1" i="0" dirty="0">
                <a:solidFill>
                  <a:srgbClr val="FFFF00"/>
                </a:solidFill>
                <a:effectLst/>
                <a:latin typeface="-apple-system"/>
              </a:rPr>
              <a:t>Policy Framework</a:t>
            </a:r>
            <a:r>
              <a:rPr lang="en-US" sz="2000" b="0" i="0" dirty="0">
                <a:solidFill>
                  <a:srgbClr val="D8DEE9"/>
                </a:solidFill>
                <a:effectLst/>
                <a:latin typeface="-apple-system"/>
              </a:rPr>
              <a:t>: Initial heuristic policy implemented</a:t>
            </a:r>
          </a:p>
          <a:p>
            <a:pPr lvl="2">
              <a:buFont typeface="+mj-lt"/>
              <a:buAutoNum type="arabicPeriod"/>
            </a:pPr>
            <a:r>
              <a:rPr lang="en-US" sz="2000" b="1" i="0" dirty="0">
                <a:solidFill>
                  <a:srgbClr val="D8DEE9"/>
                </a:solidFill>
                <a:effectLst/>
                <a:latin typeface="-apple-system"/>
              </a:rPr>
              <a:t>Verification</a:t>
            </a:r>
            <a:r>
              <a:rPr lang="en-US" sz="2000" b="0" i="0" dirty="0">
                <a:solidFill>
                  <a:srgbClr val="D8DEE9"/>
                </a:solidFill>
                <a:effectLst/>
                <a:latin typeface="-apple-system"/>
              </a:rPr>
              <a:t>: System tested and validated</a:t>
            </a:r>
            <a:endParaRPr lang="en-US" sz="2000" b="1" i="0" dirty="0">
              <a:solidFill>
                <a:srgbClr val="D8DEE9"/>
              </a:solidFill>
              <a:effectLst/>
              <a:latin typeface="-apple-system"/>
            </a:endParaRPr>
          </a:p>
          <a:p>
            <a:pPr algn="l">
              <a:spcBef>
                <a:spcPts val="1800"/>
              </a:spcBef>
              <a:spcAft>
                <a:spcPts val="1200"/>
              </a:spcAft>
              <a:buNone/>
            </a:pPr>
            <a:r>
              <a:rPr lang="en-US" sz="2000" b="1" i="0" dirty="0">
                <a:solidFill>
                  <a:srgbClr val="D8DEE9"/>
                </a:solidFill>
                <a:effectLst/>
                <a:latin typeface="-apple-system"/>
              </a:rPr>
              <a:t>Significance</a:t>
            </a:r>
          </a:p>
          <a:p>
            <a:pPr algn="l">
              <a:spcAft>
                <a:spcPts val="1200"/>
              </a:spcAft>
              <a:buNone/>
            </a:pPr>
            <a:r>
              <a:rPr lang="en-US" sz="2000" b="0" i="0" dirty="0">
                <a:solidFill>
                  <a:srgbClr val="D8DEE9"/>
                </a:solidFill>
                <a:effectLst/>
                <a:latin typeface="-apple-system"/>
              </a:rPr>
              <a:t>This work provides:</a:t>
            </a:r>
          </a:p>
          <a:p>
            <a:pPr lvl="1">
              <a:buFont typeface="Arial" panose="020B0604020202020204" pitchFamily="34" charset="0"/>
              <a:buChar char="•"/>
            </a:pPr>
            <a:r>
              <a:rPr lang="en-US" sz="2000" b="1" i="0" dirty="0">
                <a:solidFill>
                  <a:srgbClr val="FFFF00"/>
                </a:solidFill>
                <a:effectLst/>
                <a:latin typeface="-apple-system"/>
              </a:rPr>
              <a:t>Theoretical Basis</a:t>
            </a:r>
            <a:r>
              <a:rPr lang="en-US" sz="2000" b="0" i="0" dirty="0">
                <a:solidFill>
                  <a:srgbClr val="D8DEE9"/>
                </a:solidFill>
                <a:effectLst/>
                <a:latin typeface="-apple-system"/>
              </a:rPr>
              <a:t>: Rigorous mathematical framework</a:t>
            </a:r>
          </a:p>
          <a:p>
            <a:pPr lvl="1">
              <a:buFont typeface="Arial" panose="020B0604020202020204" pitchFamily="34" charset="0"/>
              <a:buChar char="•"/>
            </a:pPr>
            <a:r>
              <a:rPr lang="en-US" sz="2000" b="1" i="0" dirty="0">
                <a:solidFill>
                  <a:srgbClr val="FFFF00"/>
                </a:solidFill>
                <a:effectLst/>
                <a:latin typeface="-apple-system"/>
              </a:rPr>
              <a:t>Practical Foundation</a:t>
            </a:r>
            <a:r>
              <a:rPr lang="en-US" sz="2000" b="0" i="0" dirty="0">
                <a:solidFill>
                  <a:srgbClr val="D8DEE9"/>
                </a:solidFill>
                <a:effectLst/>
                <a:latin typeface="-apple-system"/>
              </a:rPr>
              <a:t>: Implementable system architecture</a:t>
            </a:r>
          </a:p>
          <a:p>
            <a:pPr lvl="1">
              <a:buFont typeface="Arial" panose="020B0604020202020204" pitchFamily="34" charset="0"/>
              <a:buChar char="•"/>
            </a:pPr>
            <a:r>
              <a:rPr lang="en-US" sz="2000" b="1" i="0" dirty="0">
                <a:solidFill>
                  <a:srgbClr val="FFFF00"/>
                </a:solidFill>
                <a:effectLst/>
                <a:latin typeface="-apple-system"/>
              </a:rPr>
              <a:t>Extensible Design</a:t>
            </a:r>
            <a:r>
              <a:rPr lang="en-US" sz="2000" b="0" i="0" dirty="0">
                <a:solidFill>
                  <a:srgbClr val="D8DEE9"/>
                </a:solidFill>
                <a:effectLst/>
                <a:latin typeface="-apple-system"/>
              </a:rPr>
              <a:t>: Ready for algorithm development</a:t>
            </a:r>
          </a:p>
          <a:p>
            <a:pPr lvl="1">
              <a:buFont typeface="Arial" panose="020B0604020202020204" pitchFamily="34" charset="0"/>
              <a:buChar char="•"/>
            </a:pPr>
            <a:r>
              <a:rPr lang="en-US" sz="2000" b="1" i="0" dirty="0">
                <a:solidFill>
                  <a:srgbClr val="FFFF00"/>
                </a:solidFill>
                <a:effectLst/>
                <a:latin typeface="-apple-system"/>
              </a:rPr>
              <a:t>Educational Value</a:t>
            </a:r>
            <a:r>
              <a:rPr lang="en-US" sz="2000" b="0" i="0" dirty="0">
                <a:solidFill>
                  <a:srgbClr val="D8DEE9"/>
                </a:solidFill>
                <a:effectLst/>
                <a:latin typeface="-apple-system"/>
              </a:rPr>
              <a:t>: Clear demonstration of MDP concepts</a:t>
            </a:r>
          </a:p>
        </p:txBody>
      </p:sp>
      <p:sp>
        <p:nvSpPr>
          <p:cNvPr id="4" name="TextBox 3">
            <a:extLst>
              <a:ext uri="{FF2B5EF4-FFF2-40B4-BE49-F238E27FC236}">
                <a16:creationId xmlns:a16="http://schemas.microsoft.com/office/drawing/2014/main" id="{DCE6E46E-B373-9A5F-9BC3-F38B6549AEFE}"/>
              </a:ext>
            </a:extLst>
          </p:cNvPr>
          <p:cNvSpPr txBox="1"/>
          <p:nvPr/>
        </p:nvSpPr>
        <p:spPr>
          <a:xfrm>
            <a:off x="639097" y="599768"/>
            <a:ext cx="2276585" cy="646331"/>
          </a:xfrm>
          <a:prstGeom prst="rect">
            <a:avLst/>
          </a:prstGeom>
          <a:noFill/>
        </p:spPr>
        <p:txBody>
          <a:bodyPr wrap="none" rtlCol="0">
            <a:spAutoFit/>
          </a:bodyPr>
          <a:lstStyle/>
          <a:p>
            <a:r>
              <a:rPr lang="en-US" sz="3600" b="1" u="sng" dirty="0">
                <a:solidFill>
                  <a:srgbClr val="D8DEE9"/>
                </a:solidFill>
                <a:latin typeface="-apple-system"/>
              </a:rPr>
              <a:t>Conclusion</a:t>
            </a:r>
          </a:p>
        </p:txBody>
      </p:sp>
    </p:spTree>
    <p:extLst>
      <p:ext uri="{BB962C8B-B14F-4D97-AF65-F5344CB8AC3E}">
        <p14:creationId xmlns:p14="http://schemas.microsoft.com/office/powerpoint/2010/main" val="52967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51CFCE-C7D3-AF4B-A9B9-367FA2F085CD}"/>
              </a:ext>
            </a:extLst>
          </p:cNvPr>
          <p:cNvSpPr txBox="1"/>
          <p:nvPr/>
        </p:nvSpPr>
        <p:spPr>
          <a:xfrm>
            <a:off x="3141890" y="2497394"/>
            <a:ext cx="5908220" cy="1569660"/>
          </a:xfrm>
          <a:prstGeom prst="rect">
            <a:avLst/>
          </a:prstGeom>
          <a:noFill/>
        </p:spPr>
        <p:txBody>
          <a:bodyPr wrap="none" rtlCol="0">
            <a:spAutoFit/>
          </a:bodyPr>
          <a:lstStyle/>
          <a:p>
            <a:r>
              <a:rPr lang="en-US" sz="9600" dirty="0"/>
              <a:t>Thank You</a:t>
            </a:r>
          </a:p>
        </p:txBody>
      </p:sp>
    </p:spTree>
    <p:extLst>
      <p:ext uri="{BB962C8B-B14F-4D97-AF65-F5344CB8AC3E}">
        <p14:creationId xmlns:p14="http://schemas.microsoft.com/office/powerpoint/2010/main" val="3660206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2CC66-1AD6-C789-A6DA-5B1E457C6C6F}"/>
            </a:ext>
          </a:extLst>
        </p:cNvPr>
        <p:cNvGrpSpPr/>
        <p:nvPr/>
      </p:nvGrpSpPr>
      <p:grpSpPr>
        <a:xfrm>
          <a:off x="0" y="0"/>
          <a:ext cx="0" cy="0"/>
          <a:chOff x="0" y="0"/>
          <a:chExt cx="0" cy="0"/>
        </a:xfrm>
      </p:grpSpPr>
      <p:pic>
        <p:nvPicPr>
          <p:cNvPr id="1026" name="Picture 2" descr="Confused Animated Icon | Free user Animated Icon">
            <a:extLst>
              <a:ext uri="{FF2B5EF4-FFF2-40B4-BE49-F238E27FC236}">
                <a16:creationId xmlns:a16="http://schemas.microsoft.com/office/drawing/2014/main" id="{146B8FFA-0213-D669-5558-D4E9B5A51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77" y="154857"/>
            <a:ext cx="1396181" cy="13961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BF5D6F6-925A-BBC6-34EF-244439E62965}"/>
              </a:ext>
            </a:extLst>
          </p:cNvPr>
          <p:cNvSpPr txBox="1"/>
          <p:nvPr/>
        </p:nvSpPr>
        <p:spPr>
          <a:xfrm>
            <a:off x="1769806" y="154857"/>
            <a:ext cx="6106480"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What Is </a:t>
            </a:r>
            <a:r>
              <a:rPr lang="en-US" sz="2800" b="1" dirty="0">
                <a:latin typeface="Calibri" panose="020F0502020204030204" pitchFamily="34" charset="0"/>
                <a:ea typeface="Calibri" panose="020F0502020204030204" pitchFamily="34" charset="0"/>
                <a:cs typeface="Calibri" panose="020F0502020204030204" pitchFamily="34" charset="0"/>
              </a:rPr>
              <a:t>Markov Decision Process (MDP)</a:t>
            </a:r>
          </a:p>
        </p:txBody>
      </p:sp>
      <p:pic>
        <p:nvPicPr>
          <p:cNvPr id="4" name="Picture 3">
            <a:extLst>
              <a:ext uri="{FF2B5EF4-FFF2-40B4-BE49-F238E27FC236}">
                <a16:creationId xmlns:a16="http://schemas.microsoft.com/office/drawing/2014/main" id="{5ADB25C7-9DF7-9C83-5CAA-A86B31EF8661}"/>
              </a:ext>
            </a:extLst>
          </p:cNvPr>
          <p:cNvPicPr>
            <a:picLocks noChangeAspect="1"/>
          </p:cNvPicPr>
          <p:nvPr/>
        </p:nvPicPr>
        <p:blipFill>
          <a:blip r:embed="rId4"/>
          <a:stretch>
            <a:fillRect/>
          </a:stretch>
        </p:blipFill>
        <p:spPr>
          <a:xfrm>
            <a:off x="1863713" y="852947"/>
            <a:ext cx="6388481" cy="2407390"/>
          </a:xfrm>
          <a:prstGeom prst="rect">
            <a:avLst/>
          </a:prstGeom>
        </p:spPr>
      </p:pic>
      <p:sp>
        <p:nvSpPr>
          <p:cNvPr id="5" name="TextBox 4">
            <a:extLst>
              <a:ext uri="{FF2B5EF4-FFF2-40B4-BE49-F238E27FC236}">
                <a16:creationId xmlns:a16="http://schemas.microsoft.com/office/drawing/2014/main" id="{9E23E16D-7060-0368-D695-D25EB3D4B54C}"/>
              </a:ext>
            </a:extLst>
          </p:cNvPr>
          <p:cNvSpPr txBox="1"/>
          <p:nvPr/>
        </p:nvSpPr>
        <p:spPr>
          <a:xfrm>
            <a:off x="8280534" y="1189311"/>
            <a:ext cx="3704989" cy="3416320"/>
          </a:xfrm>
          <a:prstGeom prst="rect">
            <a:avLst/>
          </a:prstGeom>
          <a:noFill/>
        </p:spPr>
        <p:txBody>
          <a:bodyPr wrap="none" rtlCol="0">
            <a:spAutoFit/>
          </a:bodyPr>
          <a:lstStyle/>
          <a:p>
            <a:r>
              <a:rPr lang="en-US" dirty="0"/>
              <a:t>MDP : 4 Key Element (S, A, Pa, Ra)</a:t>
            </a:r>
          </a:p>
          <a:p>
            <a:endParaRPr lang="en-US" dirty="0"/>
          </a:p>
          <a:p>
            <a:pPr marL="342900" indent="-342900">
              <a:buFont typeface="Arial" panose="020B0604020202020204" pitchFamily="34" charset="0"/>
              <a:buChar char="•"/>
            </a:pPr>
            <a:r>
              <a:rPr lang="en-US" dirty="0"/>
              <a:t>	State (S)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Action (A)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Transition Probabilities (Pa)</a:t>
            </a:r>
          </a:p>
          <a:p>
            <a:endParaRPr lang="en-US" dirty="0"/>
          </a:p>
          <a:p>
            <a:r>
              <a:rPr lang="en-US" dirty="0"/>
              <a:t> </a:t>
            </a:r>
          </a:p>
          <a:p>
            <a:r>
              <a:rPr lang="en-US" dirty="0"/>
              <a:t>	</a:t>
            </a:r>
          </a:p>
          <a:p>
            <a:pPr marL="342900" indent="-342900">
              <a:buFont typeface="Arial" panose="020B0604020202020204" pitchFamily="34" charset="0"/>
              <a:buChar char="•"/>
            </a:pPr>
            <a:r>
              <a:rPr lang="en-US" dirty="0"/>
              <a:t>Reward (Ra) </a:t>
            </a:r>
          </a:p>
          <a:p>
            <a:pPr lvl="1"/>
            <a:r>
              <a:rPr lang="en-US" dirty="0"/>
              <a:t>Earning Point</a:t>
            </a:r>
          </a:p>
        </p:txBody>
      </p:sp>
      <p:pic>
        <p:nvPicPr>
          <p:cNvPr id="9" name="Picture 8">
            <a:extLst>
              <a:ext uri="{FF2B5EF4-FFF2-40B4-BE49-F238E27FC236}">
                <a16:creationId xmlns:a16="http://schemas.microsoft.com/office/drawing/2014/main" id="{2C30BC6B-4563-3C11-43E7-115F9A2A8CBF}"/>
              </a:ext>
            </a:extLst>
          </p:cNvPr>
          <p:cNvPicPr>
            <a:picLocks noChangeAspect="1"/>
          </p:cNvPicPr>
          <p:nvPr/>
        </p:nvPicPr>
        <p:blipFill>
          <a:blip r:embed="rId5"/>
          <a:stretch>
            <a:fillRect/>
          </a:stretch>
        </p:blipFill>
        <p:spPr>
          <a:xfrm>
            <a:off x="8545099" y="3229244"/>
            <a:ext cx="3566375" cy="399512"/>
          </a:xfrm>
          <a:prstGeom prst="rect">
            <a:avLst/>
          </a:prstGeom>
        </p:spPr>
      </p:pic>
      <p:sp>
        <p:nvSpPr>
          <p:cNvPr id="10" name="TextBox 9">
            <a:extLst>
              <a:ext uri="{FF2B5EF4-FFF2-40B4-BE49-F238E27FC236}">
                <a16:creationId xmlns:a16="http://schemas.microsoft.com/office/drawing/2014/main" id="{51BD1D20-A8E9-3653-BE92-0F7E9FD6758F}"/>
              </a:ext>
            </a:extLst>
          </p:cNvPr>
          <p:cNvSpPr txBox="1"/>
          <p:nvPr/>
        </p:nvSpPr>
        <p:spPr>
          <a:xfrm>
            <a:off x="6880348" y="5207024"/>
            <a:ext cx="3329501" cy="923330"/>
          </a:xfrm>
          <a:prstGeom prst="rect">
            <a:avLst/>
          </a:prstGeom>
          <a:noFill/>
        </p:spPr>
        <p:txBody>
          <a:bodyPr wrap="none" rtlCol="0">
            <a:spAutoFit/>
          </a:bodyPr>
          <a:lstStyle/>
          <a:p>
            <a:r>
              <a:rPr lang="en-US" dirty="0"/>
              <a:t>Value Function </a:t>
            </a:r>
            <a:br>
              <a:rPr lang="en-US" dirty="0"/>
            </a:br>
            <a:r>
              <a:rPr lang="en-US" dirty="0"/>
              <a:t> 	State-value function ( v) </a:t>
            </a:r>
          </a:p>
          <a:p>
            <a:r>
              <a:rPr lang="en-US" dirty="0"/>
              <a:t>	Action-value Function (q)</a:t>
            </a:r>
          </a:p>
        </p:txBody>
      </p:sp>
      <p:pic>
        <p:nvPicPr>
          <p:cNvPr id="14" name="Picture 13">
            <a:extLst>
              <a:ext uri="{FF2B5EF4-FFF2-40B4-BE49-F238E27FC236}">
                <a16:creationId xmlns:a16="http://schemas.microsoft.com/office/drawing/2014/main" id="{563AA93F-C79F-2D37-AC6F-81C2625A4A4F}"/>
              </a:ext>
            </a:extLst>
          </p:cNvPr>
          <p:cNvPicPr>
            <a:picLocks noChangeAspect="1"/>
          </p:cNvPicPr>
          <p:nvPr/>
        </p:nvPicPr>
        <p:blipFill>
          <a:blip r:embed="rId6"/>
          <a:stretch>
            <a:fillRect/>
          </a:stretch>
        </p:blipFill>
        <p:spPr>
          <a:xfrm>
            <a:off x="2208249" y="3628756"/>
            <a:ext cx="3406435" cy="2728196"/>
          </a:xfrm>
          <a:prstGeom prst="rect">
            <a:avLst/>
          </a:prstGeom>
        </p:spPr>
      </p:pic>
      <p:sp>
        <p:nvSpPr>
          <p:cNvPr id="15" name="TextBox 14">
            <a:extLst>
              <a:ext uri="{FF2B5EF4-FFF2-40B4-BE49-F238E27FC236}">
                <a16:creationId xmlns:a16="http://schemas.microsoft.com/office/drawing/2014/main" id="{C446B650-764E-777C-A76E-C550C1993967}"/>
              </a:ext>
            </a:extLst>
          </p:cNvPr>
          <p:cNvSpPr txBox="1"/>
          <p:nvPr/>
        </p:nvSpPr>
        <p:spPr>
          <a:xfrm>
            <a:off x="822594" y="4605631"/>
            <a:ext cx="1041119" cy="461665"/>
          </a:xfrm>
          <a:prstGeom prst="rect">
            <a:avLst/>
          </a:prstGeom>
          <a:noFill/>
        </p:spPr>
        <p:txBody>
          <a:bodyPr wrap="none" rtlCol="0">
            <a:spAutoFit/>
          </a:bodyPr>
          <a:lstStyle/>
          <a:p>
            <a:r>
              <a:rPr lang="en-US" sz="2400" dirty="0"/>
              <a:t>Policy</a:t>
            </a:r>
          </a:p>
        </p:txBody>
      </p:sp>
    </p:spTree>
    <p:extLst>
      <p:ext uri="{BB962C8B-B14F-4D97-AF65-F5344CB8AC3E}">
        <p14:creationId xmlns:p14="http://schemas.microsoft.com/office/powerpoint/2010/main" val="116703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27DAE-EED1-60C1-E422-1115F744FFC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C592BD-3DEB-DEDA-AE41-516552B74AAF}"/>
              </a:ext>
            </a:extLst>
          </p:cNvPr>
          <p:cNvSpPr txBox="1"/>
          <p:nvPr/>
        </p:nvSpPr>
        <p:spPr>
          <a:xfrm>
            <a:off x="704027" y="2762865"/>
            <a:ext cx="10917702" cy="3000821"/>
          </a:xfrm>
          <a:prstGeom prst="rect">
            <a:avLst/>
          </a:prstGeom>
          <a:noFill/>
        </p:spPr>
        <p:txBody>
          <a:bodyPr wrap="square">
            <a:spAutoFit/>
          </a:bodyPr>
          <a:lstStyle/>
          <a:p>
            <a:pPr algn="l">
              <a:spcBef>
                <a:spcPts val="1800"/>
              </a:spcBef>
              <a:spcAft>
                <a:spcPts val="1200"/>
              </a:spcAft>
              <a:buNone/>
            </a:pPr>
            <a:r>
              <a:rPr lang="en-US" b="1" i="0" dirty="0">
                <a:solidFill>
                  <a:srgbClr val="D8DEE9"/>
                </a:solidFill>
                <a:effectLst/>
                <a:latin typeface="-apple-system"/>
              </a:rPr>
              <a:t>Objective</a:t>
            </a:r>
          </a:p>
          <a:p>
            <a:pPr algn="l">
              <a:spcAft>
                <a:spcPts val="1200"/>
              </a:spcAft>
              <a:buNone/>
            </a:pPr>
            <a:r>
              <a:rPr lang="en-US" b="0" i="0" dirty="0">
                <a:solidFill>
                  <a:srgbClr val="D8DEE9"/>
                </a:solidFill>
                <a:effectLst/>
                <a:latin typeface="-apple-system"/>
              </a:rPr>
              <a:t>Design an autonomous agent that can safely explore volcanic terrain to reach a goal position while avoiding hazards such as lava flows, gas emissions, and craters.</a:t>
            </a:r>
          </a:p>
          <a:p>
            <a:pPr algn="l">
              <a:spcBef>
                <a:spcPts val="1800"/>
              </a:spcBef>
              <a:spcAft>
                <a:spcPts val="1200"/>
              </a:spcAft>
              <a:buNone/>
            </a:pPr>
            <a:r>
              <a:rPr lang="en-US" b="1" i="0" dirty="0">
                <a:solidFill>
                  <a:srgbClr val="D8DEE9"/>
                </a:solidFill>
                <a:effectLst/>
                <a:latin typeface="-apple-system"/>
              </a:rPr>
              <a:t>MDP Justification</a:t>
            </a:r>
          </a:p>
          <a:p>
            <a:pPr algn="l">
              <a:buFont typeface="Arial" panose="020B0604020202020204" pitchFamily="34" charset="0"/>
              <a:buChar char="•"/>
            </a:pPr>
            <a:r>
              <a:rPr lang="en-US" b="1" i="0" dirty="0">
                <a:solidFill>
                  <a:srgbClr val="D8DEE9"/>
                </a:solidFill>
                <a:effectLst/>
                <a:latin typeface="-apple-system"/>
              </a:rPr>
              <a:t>Sequential Decisions</a:t>
            </a:r>
            <a:r>
              <a:rPr lang="en-US" b="0" i="0" dirty="0">
                <a:solidFill>
                  <a:srgbClr val="D8DEE9"/>
                </a:solidFill>
                <a:effectLst/>
                <a:latin typeface="-apple-system"/>
              </a:rPr>
              <a:t>: Multi-step path planning required</a:t>
            </a:r>
          </a:p>
          <a:p>
            <a:pPr algn="l">
              <a:buFont typeface="Arial" panose="020B0604020202020204" pitchFamily="34" charset="0"/>
              <a:buChar char="•"/>
            </a:pPr>
            <a:r>
              <a:rPr lang="en-US" b="1" i="0" dirty="0">
                <a:solidFill>
                  <a:srgbClr val="D8DEE9"/>
                </a:solidFill>
                <a:effectLst/>
                <a:latin typeface="-apple-system"/>
              </a:rPr>
              <a:t>Uncertainty</a:t>
            </a:r>
            <a:r>
              <a:rPr lang="en-US" b="0" i="0" dirty="0">
                <a:solidFill>
                  <a:srgbClr val="D8DEE9"/>
                </a:solidFill>
                <a:effectLst/>
                <a:latin typeface="-apple-system"/>
              </a:rPr>
              <a:t>: Unpredictable volcanic environment</a:t>
            </a:r>
          </a:p>
          <a:p>
            <a:pPr algn="l">
              <a:buFont typeface="Arial" panose="020B0604020202020204" pitchFamily="34" charset="0"/>
              <a:buChar char="•"/>
            </a:pPr>
            <a:r>
              <a:rPr lang="en-US" b="1" i="0" dirty="0">
                <a:solidFill>
                  <a:srgbClr val="D8DEE9"/>
                </a:solidFill>
                <a:effectLst/>
                <a:latin typeface="-apple-system"/>
              </a:rPr>
              <a:t>Optimization</a:t>
            </a:r>
            <a:r>
              <a:rPr lang="en-US" b="0" i="0" dirty="0">
                <a:solidFill>
                  <a:srgbClr val="D8DEE9"/>
                </a:solidFill>
                <a:effectLst/>
                <a:latin typeface="-apple-system"/>
              </a:rPr>
              <a:t>: Balance between safety and efficiency</a:t>
            </a:r>
          </a:p>
          <a:p>
            <a:pPr algn="l">
              <a:buFont typeface="Arial" panose="020B0604020202020204" pitchFamily="34" charset="0"/>
              <a:buChar char="•"/>
            </a:pPr>
            <a:r>
              <a:rPr lang="en-US" b="1" i="0" dirty="0">
                <a:solidFill>
                  <a:srgbClr val="D8DEE9"/>
                </a:solidFill>
                <a:effectLst/>
                <a:latin typeface="-apple-system"/>
              </a:rPr>
              <a:t>Mathematical Framework</a:t>
            </a:r>
            <a:r>
              <a:rPr lang="en-US" b="0" i="0" dirty="0">
                <a:solidFill>
                  <a:srgbClr val="D8DEE9"/>
                </a:solidFill>
                <a:effectLst/>
                <a:latin typeface="-apple-system"/>
              </a:rPr>
              <a:t>: Formal analysis and solution methods</a:t>
            </a:r>
          </a:p>
        </p:txBody>
      </p:sp>
      <p:sp>
        <p:nvSpPr>
          <p:cNvPr id="5" name="TextBox 4">
            <a:extLst>
              <a:ext uri="{FF2B5EF4-FFF2-40B4-BE49-F238E27FC236}">
                <a16:creationId xmlns:a16="http://schemas.microsoft.com/office/drawing/2014/main" id="{9EF4D53E-9C57-2D65-AEFC-7B09846767EC}"/>
              </a:ext>
            </a:extLst>
          </p:cNvPr>
          <p:cNvSpPr txBox="1"/>
          <p:nvPr/>
        </p:nvSpPr>
        <p:spPr>
          <a:xfrm>
            <a:off x="1661652" y="984184"/>
            <a:ext cx="9733935" cy="1200329"/>
          </a:xfrm>
          <a:prstGeom prst="rect">
            <a:avLst/>
          </a:prstGeom>
          <a:noFill/>
        </p:spPr>
        <p:txBody>
          <a:bodyPr wrap="square">
            <a:spAutoFit/>
          </a:bodyPr>
          <a:lstStyle/>
          <a:p>
            <a:r>
              <a:rPr lang="en-US" b="0" i="0" dirty="0">
                <a:solidFill>
                  <a:srgbClr val="E2E5E9"/>
                </a:solidFill>
                <a:effectLst/>
                <a:latin typeface="Segoe UI Historic" panose="020B0502040204020203" pitchFamily="34" charset="0"/>
              </a:rPr>
              <a:t>Design an autonomous exploration system using Markov Decision Process (MDP) for navigating through a simulated volcanic terrain while effectively managing uncertain environmental conditions, such as lava flows, caters, gas emission, etc. The objective is to maximize the efficiency of exploration while ensuring the safety of the exploration agent.</a:t>
            </a:r>
            <a:endParaRPr lang="en-US" dirty="0"/>
          </a:p>
        </p:txBody>
      </p:sp>
      <p:sp>
        <p:nvSpPr>
          <p:cNvPr id="6" name="TextBox 5">
            <a:extLst>
              <a:ext uri="{FF2B5EF4-FFF2-40B4-BE49-F238E27FC236}">
                <a16:creationId xmlns:a16="http://schemas.microsoft.com/office/drawing/2014/main" id="{69121861-1E30-960D-6552-4F534AD80441}"/>
              </a:ext>
            </a:extLst>
          </p:cNvPr>
          <p:cNvSpPr txBox="1"/>
          <p:nvPr/>
        </p:nvSpPr>
        <p:spPr>
          <a:xfrm>
            <a:off x="704027" y="329727"/>
            <a:ext cx="3940694" cy="584775"/>
          </a:xfrm>
          <a:prstGeom prst="rect">
            <a:avLst/>
          </a:prstGeom>
          <a:noFill/>
        </p:spPr>
        <p:txBody>
          <a:bodyPr wrap="none" rtlCol="0">
            <a:spAutoFit/>
          </a:bodyPr>
          <a:lstStyle/>
          <a:p>
            <a:r>
              <a:rPr lang="en-US" sz="3200" dirty="0"/>
              <a:t>Problem Statement: </a:t>
            </a:r>
          </a:p>
        </p:txBody>
      </p:sp>
    </p:spTree>
    <p:extLst>
      <p:ext uri="{BB962C8B-B14F-4D97-AF65-F5344CB8AC3E}">
        <p14:creationId xmlns:p14="http://schemas.microsoft.com/office/powerpoint/2010/main" val="2367503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8BECFC-09D2-D0C4-3491-C20795E744E1}"/>
              </a:ext>
            </a:extLst>
          </p:cNvPr>
          <p:cNvPicPr>
            <a:picLocks noChangeAspect="1"/>
          </p:cNvPicPr>
          <p:nvPr/>
        </p:nvPicPr>
        <p:blipFill>
          <a:blip r:embed="rId2"/>
          <a:stretch>
            <a:fillRect/>
          </a:stretch>
        </p:blipFill>
        <p:spPr>
          <a:xfrm>
            <a:off x="108262" y="207055"/>
            <a:ext cx="6184383" cy="5235099"/>
          </a:xfrm>
          <a:prstGeom prst="rect">
            <a:avLst/>
          </a:prstGeom>
        </p:spPr>
      </p:pic>
      <p:sp>
        <p:nvSpPr>
          <p:cNvPr id="9" name="TextBox 8">
            <a:extLst>
              <a:ext uri="{FF2B5EF4-FFF2-40B4-BE49-F238E27FC236}">
                <a16:creationId xmlns:a16="http://schemas.microsoft.com/office/drawing/2014/main" id="{BD95A9A3-2DE7-C55E-6B5C-47E541A8CE07}"/>
              </a:ext>
            </a:extLst>
          </p:cNvPr>
          <p:cNvSpPr txBox="1"/>
          <p:nvPr/>
        </p:nvSpPr>
        <p:spPr>
          <a:xfrm>
            <a:off x="6862809" y="675297"/>
            <a:ext cx="5220929" cy="4298613"/>
          </a:xfrm>
          <a:prstGeom prst="rect">
            <a:avLst/>
          </a:prstGeom>
          <a:noFill/>
        </p:spPr>
        <p:txBody>
          <a:bodyPr wrap="square">
            <a:spAutoFit/>
          </a:bodyPr>
          <a:lstStyle/>
          <a:p>
            <a:pPr rtl="0">
              <a:spcBef>
                <a:spcPts val="1400"/>
              </a:spcBef>
              <a:spcAft>
                <a:spcPts val="400"/>
              </a:spcAft>
              <a:buNone/>
            </a:pPr>
            <a:r>
              <a:rPr lang="en-US" sz="1400" b="1" i="0" u="none" strike="noStrike" dirty="0">
                <a:effectLst/>
                <a:latin typeface="Arial" panose="020B0604020202020204" pitchFamily="34" charset="0"/>
              </a:rPr>
              <a:t>1. State Space (S)</a:t>
            </a:r>
            <a:endParaRPr lang="en-US" sz="1400" b="1" dirty="0">
              <a:effectLst/>
            </a:endParaRPr>
          </a:p>
          <a:p>
            <a:pPr rtl="0">
              <a:spcBef>
                <a:spcPts val="1200"/>
              </a:spcBef>
              <a:spcAft>
                <a:spcPts val="1200"/>
              </a:spcAft>
              <a:buNone/>
            </a:pPr>
            <a:r>
              <a:rPr lang="en-US" sz="1400" b="0" i="0" u="none" strike="noStrike" dirty="0">
                <a:effectLst/>
                <a:latin typeface="Arial" panose="020B0604020202020204" pitchFamily="34" charset="0"/>
              </a:rPr>
              <a:t>Definition: Set of all possible agent positions in the terrain grid</a:t>
            </a:r>
            <a:endParaRPr lang="en-US" sz="1400" b="0" dirty="0">
              <a:effectLst/>
            </a:endParaRPr>
          </a:p>
          <a:p>
            <a:pPr rtl="0">
              <a:spcBef>
                <a:spcPts val="1200"/>
              </a:spcBef>
              <a:spcAft>
                <a:spcPts val="1200"/>
              </a:spcAft>
              <a:buNone/>
            </a:pPr>
            <a:r>
              <a:rPr lang="en-US" sz="1400" b="0" i="0" u="none" strike="noStrike" dirty="0">
                <a:effectLst/>
                <a:latin typeface="Arial" panose="020B0604020202020204" pitchFamily="34" charset="0"/>
              </a:rPr>
              <a:t>Mathematical Representation:</a:t>
            </a:r>
            <a:br>
              <a:rPr lang="en-US" sz="1400" b="0" i="0" u="none" strike="noStrike" dirty="0">
                <a:effectLst/>
                <a:latin typeface="Arial" panose="020B0604020202020204" pitchFamily="34" charset="0"/>
              </a:rPr>
            </a:br>
            <a:br>
              <a:rPr lang="en-US" sz="1400" b="0" i="0" u="none" strike="noStrike" dirty="0">
                <a:effectLst/>
                <a:latin typeface="Arial" panose="020B0604020202020204" pitchFamily="34" charset="0"/>
              </a:rPr>
            </a:br>
            <a:r>
              <a:rPr lang="en-US" sz="1400" b="0" i="0" u="none" strike="noStrike" dirty="0">
                <a:effectLst/>
                <a:latin typeface="Arial" panose="020B0604020202020204" pitchFamily="34" charset="0"/>
              </a:rPr>
              <a:t>S = {(</a:t>
            </a:r>
            <a:r>
              <a:rPr lang="en-US" sz="1400" b="0" i="0" u="none" strike="noStrike" dirty="0" err="1">
                <a:effectLst/>
                <a:latin typeface="Arial" panose="020B0604020202020204" pitchFamily="34" charset="0"/>
              </a:rPr>
              <a:t>x,y</a:t>
            </a:r>
            <a:r>
              <a:rPr lang="en-US" sz="1400" b="0" i="0" u="none" strike="noStrike" dirty="0">
                <a:effectLst/>
                <a:latin typeface="Arial" panose="020B0604020202020204" pitchFamily="34" charset="0"/>
              </a:rPr>
              <a:t>) | 0 ≤ x &lt; </a:t>
            </a:r>
            <a:r>
              <a:rPr lang="en-US" sz="1400" b="0" i="0" u="none" strike="noStrike" dirty="0" err="1">
                <a:effectLst/>
                <a:latin typeface="Arial" panose="020B0604020202020204" pitchFamily="34" charset="0"/>
              </a:rPr>
              <a:t>grid_size</a:t>
            </a:r>
            <a:r>
              <a:rPr lang="en-US" sz="1400" b="0" i="0" u="none" strike="noStrike" dirty="0">
                <a:effectLst/>
                <a:latin typeface="Arial" panose="020B0604020202020204" pitchFamily="34" charset="0"/>
              </a:rPr>
              <a:t>, 0 ≤ y &lt; </a:t>
            </a:r>
            <a:r>
              <a:rPr lang="en-US" sz="1400" b="0" i="0" u="none" strike="noStrike" dirty="0" err="1">
                <a:effectLst/>
                <a:latin typeface="Arial" panose="020B0604020202020204" pitchFamily="34" charset="0"/>
              </a:rPr>
              <a:t>grid_size</a:t>
            </a:r>
            <a:r>
              <a:rPr lang="en-US" sz="1400" b="0" i="0" u="none" strike="noStrike" dirty="0">
                <a:effectLst/>
                <a:latin typeface="Arial" panose="020B0604020202020204" pitchFamily="34" charset="0"/>
              </a:rPr>
              <a:t>}</a:t>
            </a:r>
            <a:br>
              <a:rPr lang="en-US" sz="1400" b="0" i="0" u="none" strike="noStrike" dirty="0">
                <a:effectLst/>
                <a:latin typeface="Arial" panose="020B0604020202020204" pitchFamily="34" charset="0"/>
              </a:rPr>
            </a:br>
            <a:r>
              <a:rPr lang="en-US" sz="1400" b="0" i="0" u="none" strike="noStrike" dirty="0">
                <a:effectLst/>
                <a:latin typeface="Arial" panose="020B0604020202020204" pitchFamily="34" charset="0"/>
              </a:rPr>
              <a:t>|S| = grid_size²</a:t>
            </a:r>
            <a:endParaRPr lang="en-US" sz="1400" b="0" dirty="0">
              <a:effectLst/>
            </a:endParaRPr>
          </a:p>
          <a:p>
            <a:pPr rtl="0">
              <a:spcBef>
                <a:spcPts val="1200"/>
              </a:spcBef>
              <a:spcAft>
                <a:spcPts val="1200"/>
              </a:spcAft>
              <a:buNone/>
            </a:pPr>
            <a:r>
              <a:rPr lang="en-US" sz="1400" b="0" i="0" u="none" strike="noStrike" dirty="0">
                <a:effectLst/>
                <a:latin typeface="Arial" panose="020B0604020202020204" pitchFamily="34" charset="0"/>
              </a:rPr>
              <a:t>Implementation:</a:t>
            </a:r>
            <a:br>
              <a:rPr lang="en-US" sz="1400" b="0" i="0" u="none" strike="noStrike" dirty="0">
                <a:effectLst/>
                <a:latin typeface="Arial" panose="020B0604020202020204" pitchFamily="34" charset="0"/>
              </a:rPr>
            </a:br>
            <a:r>
              <a:rPr lang="en-US" sz="1400" b="0" i="0" u="none" strike="noStrike" dirty="0">
                <a:effectLst/>
                <a:latin typeface="Arial" panose="020B0604020202020204" pitchFamily="34" charset="0"/>
              </a:rPr>
              <a:t>- Grid-based discrete state space</a:t>
            </a:r>
            <a:br>
              <a:rPr lang="en-US" sz="1400" b="0" i="0" u="none" strike="noStrike" dirty="0">
                <a:effectLst/>
                <a:latin typeface="Arial" panose="020B0604020202020204" pitchFamily="34" charset="0"/>
              </a:rPr>
            </a:br>
            <a:r>
              <a:rPr lang="en-US" sz="1400" b="0" i="0" u="none" strike="noStrike" dirty="0">
                <a:effectLst/>
                <a:latin typeface="Arial" panose="020B0604020202020204" pitchFamily="34" charset="0"/>
              </a:rPr>
              <a:t>- Each state represents agent's (</a:t>
            </a:r>
            <a:r>
              <a:rPr lang="en-US" sz="1400" b="0" i="0" u="none" strike="noStrike" dirty="0" err="1">
                <a:effectLst/>
                <a:latin typeface="Arial" panose="020B0604020202020204" pitchFamily="34" charset="0"/>
              </a:rPr>
              <a:t>x,y</a:t>
            </a:r>
            <a:r>
              <a:rPr lang="en-US" sz="1400" b="0" i="0" u="none" strike="noStrike" dirty="0">
                <a:effectLst/>
                <a:latin typeface="Arial" panose="020B0604020202020204" pitchFamily="34" charset="0"/>
              </a:rPr>
              <a:t>) coordinate</a:t>
            </a:r>
            <a:br>
              <a:rPr lang="en-US" sz="1400" b="0" i="0" u="none" strike="noStrike" dirty="0">
                <a:effectLst/>
                <a:latin typeface="Arial" panose="020B0604020202020204" pitchFamily="34" charset="0"/>
              </a:rPr>
            </a:br>
            <a:r>
              <a:rPr lang="en-US" sz="1400" b="0" i="0" u="none" strike="noStrike" dirty="0">
                <a:effectLst/>
                <a:latin typeface="Arial" panose="020B0604020202020204" pitchFamily="34" charset="0"/>
              </a:rPr>
              <a:t>- For 5×5 grid: 25 total states</a:t>
            </a:r>
            <a:br>
              <a:rPr lang="en-US" sz="1400" b="0" i="0" u="none" strike="noStrike" dirty="0">
                <a:effectLst/>
                <a:latin typeface="Arial" panose="020B0604020202020204" pitchFamily="34" charset="0"/>
              </a:rPr>
            </a:br>
            <a:r>
              <a:rPr lang="en-US" sz="1400" b="0" i="0" u="none" strike="noStrike" dirty="0">
                <a:effectLst/>
                <a:latin typeface="Arial" panose="020B0604020202020204" pitchFamily="34" charset="0"/>
              </a:rPr>
              <a:t>- States include both safe and hazardous positions</a:t>
            </a:r>
            <a:endParaRPr lang="en-US" sz="1400" b="0" dirty="0">
              <a:effectLst/>
            </a:endParaRPr>
          </a:p>
          <a:p>
            <a:pPr>
              <a:buNone/>
            </a:pPr>
            <a:r>
              <a:rPr lang="en-US" sz="1400" b="0" i="0" u="none" strike="noStrike" dirty="0">
                <a:effectLst/>
                <a:latin typeface="Arial" panose="020B0604020202020204" pitchFamily="34" charset="0"/>
              </a:rPr>
              <a:t>Example States:</a:t>
            </a:r>
            <a:br>
              <a:rPr lang="en-US" sz="1400" b="0" i="0" u="none" strike="noStrike" dirty="0">
                <a:effectLst/>
                <a:latin typeface="Arial" panose="020B0604020202020204" pitchFamily="34" charset="0"/>
              </a:rPr>
            </a:br>
            <a:r>
              <a:rPr lang="en-US" sz="1400" b="0" i="0" u="none" strike="noStrike" dirty="0">
                <a:effectLst/>
                <a:latin typeface="Arial" panose="020B0604020202020204" pitchFamily="34" charset="0"/>
              </a:rPr>
              <a:t>- (0,0): Start position (top-left)</a:t>
            </a:r>
            <a:br>
              <a:rPr lang="en-US" sz="1400" b="0" i="0" u="none" strike="noStrike" dirty="0">
                <a:effectLst/>
                <a:latin typeface="Arial" panose="020B0604020202020204" pitchFamily="34" charset="0"/>
              </a:rPr>
            </a:br>
            <a:r>
              <a:rPr lang="en-US" sz="1400" b="0" i="0" u="none" strike="noStrike" dirty="0">
                <a:effectLst/>
                <a:latin typeface="Arial" panose="020B0604020202020204" pitchFamily="34" charset="0"/>
              </a:rPr>
              <a:t>- (4,4): Goal position (bottom-right)</a:t>
            </a:r>
            <a:br>
              <a:rPr lang="en-US" sz="1400" b="0" i="0" u="none" strike="noStrike" dirty="0">
                <a:effectLst/>
                <a:latin typeface="Arial" panose="020B0604020202020204" pitchFamily="34" charset="0"/>
              </a:rPr>
            </a:br>
            <a:r>
              <a:rPr lang="en-US" sz="1400" b="0" i="0" u="none" strike="noStrike" dirty="0">
                <a:effectLst/>
                <a:latin typeface="Arial" panose="020B0604020202020204" pitchFamily="34" charset="0"/>
              </a:rPr>
              <a:t>- (2,3): Intermediate exploration position</a:t>
            </a:r>
            <a:endParaRPr lang="en-US" sz="1400" dirty="0"/>
          </a:p>
        </p:txBody>
      </p:sp>
    </p:spTree>
    <p:extLst>
      <p:ext uri="{BB962C8B-B14F-4D97-AF65-F5344CB8AC3E}">
        <p14:creationId xmlns:p14="http://schemas.microsoft.com/office/powerpoint/2010/main" val="344218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5ABDC-5A1B-41CE-129F-73EA3675123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60B4A95-A5AD-7D0D-184D-FA8C4B4F8195}"/>
              </a:ext>
            </a:extLst>
          </p:cNvPr>
          <p:cNvSpPr txBox="1"/>
          <p:nvPr/>
        </p:nvSpPr>
        <p:spPr>
          <a:xfrm>
            <a:off x="206478" y="162140"/>
            <a:ext cx="6096000" cy="4021614"/>
          </a:xfrm>
          <a:prstGeom prst="rect">
            <a:avLst/>
          </a:prstGeom>
          <a:noFill/>
        </p:spPr>
        <p:txBody>
          <a:bodyPr wrap="square">
            <a:spAutoFit/>
          </a:bodyPr>
          <a:lstStyle/>
          <a:p>
            <a:pPr rtl="0">
              <a:spcBef>
                <a:spcPts val="1400"/>
              </a:spcBef>
              <a:spcAft>
                <a:spcPts val="400"/>
              </a:spcAft>
              <a:buNone/>
            </a:pPr>
            <a:r>
              <a:rPr lang="en-US" sz="1600" b="1" i="0" u="none" strike="noStrike" dirty="0">
                <a:effectLst/>
                <a:latin typeface="Arial" panose="020B0604020202020204" pitchFamily="34" charset="0"/>
              </a:rPr>
              <a:t>2. Action Space (A)</a:t>
            </a:r>
            <a:endParaRPr lang="en-US" sz="1600" b="1" dirty="0">
              <a:effectLst/>
            </a:endParaRPr>
          </a:p>
          <a:p>
            <a:pPr rtl="0">
              <a:spcBef>
                <a:spcPts val="1200"/>
              </a:spcBef>
              <a:spcAft>
                <a:spcPts val="1200"/>
              </a:spcAft>
              <a:buNone/>
            </a:pPr>
            <a:r>
              <a:rPr lang="en-US" sz="1600" b="0" i="0" u="none" strike="noStrike" dirty="0">
                <a:effectLst/>
                <a:latin typeface="Arial" panose="020B0604020202020204" pitchFamily="34" charset="0"/>
              </a:rPr>
              <a:t>Definition: Set of available movement actions</a:t>
            </a:r>
            <a:endParaRPr lang="en-US" sz="1600" b="0" dirty="0">
              <a:effectLst/>
            </a:endParaRPr>
          </a:p>
          <a:p>
            <a:pPr rtl="0">
              <a:spcBef>
                <a:spcPts val="1200"/>
              </a:spcBef>
              <a:spcAft>
                <a:spcPts val="1200"/>
              </a:spcAft>
              <a:buNone/>
            </a:pPr>
            <a:r>
              <a:rPr lang="en-US" sz="1600" b="0" i="0" u="none" strike="noStrike" dirty="0">
                <a:effectLst/>
                <a:latin typeface="Arial" panose="020B0604020202020204" pitchFamily="34" charset="0"/>
              </a:rPr>
              <a:t>Mathematical Representation:</a:t>
            </a:r>
            <a:br>
              <a:rPr lang="en-US" sz="1600" b="0" i="0" u="none" strike="noStrike" dirty="0">
                <a:effectLst/>
                <a:latin typeface="Arial" panose="020B0604020202020204" pitchFamily="34" charset="0"/>
              </a:rPr>
            </a:b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A = {NORTH, SOUTH, EAST, WEST}</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|A| = 4</a:t>
            </a:r>
            <a:endParaRPr lang="en-US" sz="1600" dirty="0">
              <a:latin typeface="Arial" panose="020B0604020202020204" pitchFamily="34" charset="0"/>
            </a:endParaRPr>
          </a:p>
          <a:p>
            <a:pPr rtl="0">
              <a:spcBef>
                <a:spcPts val="1200"/>
              </a:spcBef>
              <a:spcAft>
                <a:spcPts val="1200"/>
              </a:spcAft>
              <a:buNone/>
            </a:pPr>
            <a:endParaRPr lang="en-US" sz="1600" b="0" dirty="0">
              <a:effectLst/>
            </a:endParaRPr>
          </a:p>
          <a:p>
            <a:pPr>
              <a:buNone/>
            </a:pPr>
            <a:r>
              <a:rPr lang="en-US" sz="1600" b="0" i="0" u="none" strike="noStrike" dirty="0">
                <a:effectLst/>
                <a:latin typeface="Arial" panose="020B0604020202020204" pitchFamily="34" charset="0"/>
              </a:rPr>
              <a:t>Action Effects:</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 NORTH: (</a:t>
            </a:r>
            <a:r>
              <a:rPr lang="en-US" sz="1600" b="0" i="0" u="none" strike="noStrike" dirty="0" err="1">
                <a:effectLst/>
                <a:latin typeface="Arial" panose="020B0604020202020204" pitchFamily="34" charset="0"/>
              </a:rPr>
              <a:t>x,y</a:t>
            </a:r>
            <a:r>
              <a:rPr lang="en-US" sz="1600" b="0" i="0" u="none" strike="noStrike" dirty="0">
                <a:effectLst/>
                <a:latin typeface="Arial" panose="020B0604020202020204" pitchFamily="34" charset="0"/>
              </a:rPr>
              <a:t>) → (x-1,y) [move up]</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 SOUTH: (</a:t>
            </a:r>
            <a:r>
              <a:rPr lang="en-US" sz="1600" b="0" i="0" u="none" strike="noStrike" dirty="0" err="1">
                <a:effectLst/>
                <a:latin typeface="Arial" panose="020B0604020202020204" pitchFamily="34" charset="0"/>
              </a:rPr>
              <a:t>x,y</a:t>
            </a:r>
            <a:r>
              <a:rPr lang="en-US" sz="1600" b="0" i="0" u="none" strike="noStrike" dirty="0">
                <a:effectLst/>
                <a:latin typeface="Arial" panose="020B0604020202020204" pitchFamily="34" charset="0"/>
              </a:rPr>
              <a:t>) → (x+1,y) [move down]</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 EAST: (</a:t>
            </a:r>
            <a:r>
              <a:rPr lang="en-US" sz="1600" b="0" i="0" u="none" strike="noStrike" dirty="0" err="1">
                <a:effectLst/>
                <a:latin typeface="Arial" panose="020B0604020202020204" pitchFamily="34" charset="0"/>
              </a:rPr>
              <a:t>x,y</a:t>
            </a:r>
            <a:r>
              <a:rPr lang="en-US" sz="1600" b="0" i="0" u="none" strike="noStrike" dirty="0">
                <a:effectLst/>
                <a:latin typeface="Arial" panose="020B0604020202020204" pitchFamily="34" charset="0"/>
              </a:rPr>
              <a:t>) → (x,y+1) [move right]</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 WEST: (</a:t>
            </a:r>
            <a:r>
              <a:rPr lang="en-US" sz="1600" b="0" i="0" u="none" strike="noStrike" dirty="0" err="1">
                <a:effectLst/>
                <a:latin typeface="Arial" panose="020B0604020202020204" pitchFamily="34" charset="0"/>
              </a:rPr>
              <a:t>x,y</a:t>
            </a:r>
            <a:r>
              <a:rPr lang="en-US" sz="1600" b="0" i="0" u="none" strike="noStrike" dirty="0">
                <a:effectLst/>
                <a:latin typeface="Arial" panose="020B0604020202020204" pitchFamily="34" charset="0"/>
              </a:rPr>
              <a:t>) → (x,y-1) [move left]</a:t>
            </a:r>
            <a:endParaRPr lang="en-US" sz="1600" dirty="0"/>
          </a:p>
        </p:txBody>
      </p:sp>
      <p:sp>
        <p:nvSpPr>
          <p:cNvPr id="5" name="TextBox 4">
            <a:extLst>
              <a:ext uri="{FF2B5EF4-FFF2-40B4-BE49-F238E27FC236}">
                <a16:creationId xmlns:a16="http://schemas.microsoft.com/office/drawing/2014/main" id="{AFA83CD0-B4EC-0DDA-BC51-058C160112BB}"/>
              </a:ext>
            </a:extLst>
          </p:cNvPr>
          <p:cNvSpPr txBox="1"/>
          <p:nvPr/>
        </p:nvSpPr>
        <p:spPr>
          <a:xfrm>
            <a:off x="5692877" y="73687"/>
            <a:ext cx="6096000" cy="4760278"/>
          </a:xfrm>
          <a:prstGeom prst="rect">
            <a:avLst/>
          </a:prstGeom>
          <a:noFill/>
        </p:spPr>
        <p:txBody>
          <a:bodyPr wrap="square">
            <a:spAutoFit/>
          </a:bodyPr>
          <a:lstStyle/>
          <a:p>
            <a:pPr rtl="0">
              <a:spcBef>
                <a:spcPts val="1400"/>
              </a:spcBef>
              <a:spcAft>
                <a:spcPts val="400"/>
              </a:spcAft>
              <a:buNone/>
            </a:pPr>
            <a:r>
              <a:rPr lang="en-US" sz="1600" b="1" i="0" u="none" strike="noStrike" dirty="0">
                <a:effectLst/>
                <a:latin typeface="Arial" panose="020B0604020202020204" pitchFamily="34" charset="0"/>
              </a:rPr>
              <a:t>3. Transition Function T(s'|</a:t>
            </a:r>
            <a:r>
              <a:rPr lang="en-US" sz="1600" b="1" i="0" u="none" strike="noStrike" dirty="0" err="1">
                <a:effectLst/>
                <a:latin typeface="Arial" panose="020B0604020202020204" pitchFamily="34" charset="0"/>
              </a:rPr>
              <a:t>s,a</a:t>
            </a:r>
            <a:r>
              <a:rPr lang="en-US" sz="1600" b="1" i="0" u="none" strike="noStrike" dirty="0">
                <a:effectLst/>
                <a:latin typeface="Arial" panose="020B0604020202020204" pitchFamily="34" charset="0"/>
              </a:rPr>
              <a:t>)</a:t>
            </a:r>
            <a:endParaRPr lang="en-US" sz="1600" b="1" dirty="0">
              <a:effectLst/>
            </a:endParaRPr>
          </a:p>
          <a:p>
            <a:pPr rtl="0">
              <a:spcBef>
                <a:spcPts val="1200"/>
              </a:spcBef>
              <a:spcAft>
                <a:spcPts val="1200"/>
              </a:spcAft>
              <a:buNone/>
            </a:pPr>
            <a:r>
              <a:rPr lang="en-US" sz="1600" b="0" i="0" u="none" strike="noStrike" dirty="0">
                <a:effectLst/>
                <a:latin typeface="Arial" panose="020B0604020202020204" pitchFamily="34" charset="0"/>
              </a:rPr>
              <a:t>Definition: Probability of reaching state s' from state s by taking action a</a:t>
            </a:r>
            <a:endParaRPr lang="en-US" sz="1600" b="0" dirty="0">
              <a:effectLst/>
            </a:endParaRPr>
          </a:p>
          <a:p>
            <a:pPr rtl="0">
              <a:spcBef>
                <a:spcPts val="1200"/>
              </a:spcBef>
              <a:spcAft>
                <a:spcPts val="1200"/>
              </a:spcAft>
              <a:buNone/>
            </a:pPr>
            <a:r>
              <a:rPr lang="en-US" sz="1600" b="0" i="0" u="none" strike="noStrike" dirty="0">
                <a:effectLst/>
                <a:latin typeface="Arial" panose="020B0604020202020204" pitchFamily="34" charset="0"/>
              </a:rPr>
              <a:t>Mathematical Representation:</a:t>
            </a:r>
            <a:br>
              <a:rPr lang="en-US" sz="1600" b="0" i="0" u="none" strike="noStrike" dirty="0">
                <a:effectLst/>
                <a:latin typeface="Arial" panose="020B0604020202020204" pitchFamily="34" charset="0"/>
              </a:rPr>
            </a:b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T(s'|</a:t>
            </a:r>
            <a:r>
              <a:rPr lang="en-US" sz="1600" b="0" i="0" u="none" strike="noStrike" dirty="0" err="1">
                <a:effectLst/>
                <a:latin typeface="Arial" panose="020B0604020202020204" pitchFamily="34" charset="0"/>
              </a:rPr>
              <a:t>s,a</a:t>
            </a:r>
            <a:r>
              <a:rPr lang="en-US" sz="1600" b="0" i="0" u="none" strike="noStrike" dirty="0">
                <a:effectLst/>
                <a:latin typeface="Arial" panose="020B0604020202020204" pitchFamily="34" charset="0"/>
              </a:rPr>
              <a:t>) = P(s_{t+1} = s' | </a:t>
            </a:r>
            <a:r>
              <a:rPr lang="en-US" sz="1600" b="0" i="0" u="none" strike="noStrike" dirty="0" err="1">
                <a:effectLst/>
                <a:latin typeface="Arial" panose="020B0604020202020204" pitchFamily="34" charset="0"/>
              </a:rPr>
              <a:t>s_t</a:t>
            </a:r>
            <a:r>
              <a:rPr lang="en-US" sz="1600" b="0" i="0" u="none" strike="noStrike" dirty="0">
                <a:effectLst/>
                <a:latin typeface="Arial" panose="020B0604020202020204" pitchFamily="34" charset="0"/>
              </a:rPr>
              <a:t> = s, </a:t>
            </a:r>
            <a:r>
              <a:rPr lang="en-US" sz="1600" b="0" i="0" u="none" strike="noStrike" dirty="0" err="1">
                <a:effectLst/>
                <a:latin typeface="Arial" panose="020B0604020202020204" pitchFamily="34" charset="0"/>
              </a:rPr>
              <a:t>a_t</a:t>
            </a:r>
            <a:r>
              <a:rPr lang="en-US" sz="1600" b="0" i="0" u="none" strike="noStrike" dirty="0">
                <a:effectLst/>
                <a:latin typeface="Arial" panose="020B0604020202020204" pitchFamily="34" charset="0"/>
              </a:rPr>
              <a:t> = a)</a:t>
            </a:r>
            <a:endParaRPr lang="en-US" sz="1600" b="0" dirty="0">
              <a:effectLst/>
            </a:endParaRPr>
          </a:p>
          <a:p>
            <a:pPr rtl="0">
              <a:spcBef>
                <a:spcPts val="1200"/>
              </a:spcBef>
              <a:spcAft>
                <a:spcPts val="1200"/>
              </a:spcAft>
              <a:buNone/>
            </a:pPr>
            <a:r>
              <a:rPr lang="en-US" sz="1600" b="0" i="0" u="none" strike="noStrike" dirty="0">
                <a:effectLst/>
                <a:latin typeface="Arial" panose="020B0604020202020204" pitchFamily="34" charset="0"/>
              </a:rPr>
              <a:t>Implementation:</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 Type: Deterministic transitions</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 Value: T(s'|</a:t>
            </a:r>
            <a:r>
              <a:rPr lang="en-US" sz="1600" b="0" i="0" u="none" strike="noStrike" dirty="0" err="1">
                <a:effectLst/>
                <a:latin typeface="Arial" panose="020B0604020202020204" pitchFamily="34" charset="0"/>
              </a:rPr>
              <a:t>s,a</a:t>
            </a:r>
            <a:r>
              <a:rPr lang="en-US" sz="1600" b="0" i="0" u="none" strike="noStrike" dirty="0">
                <a:effectLst/>
                <a:latin typeface="Arial" panose="020B0604020202020204" pitchFamily="34" charset="0"/>
              </a:rPr>
              <a:t>) = 1 for valid transitions, 0 otherwise</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 Boundary Handling: Agent remains in current state if action leads outside grid</a:t>
            </a:r>
            <a:endParaRPr lang="en-US" sz="1600" b="0" dirty="0">
              <a:effectLst/>
            </a:endParaRPr>
          </a:p>
          <a:p>
            <a:pPr>
              <a:buNone/>
            </a:pPr>
            <a:r>
              <a:rPr lang="en-US" sz="1600" b="0" i="0" u="none" strike="noStrike" dirty="0">
                <a:effectLst/>
                <a:latin typeface="Arial" panose="020B0604020202020204" pitchFamily="34" charset="0"/>
              </a:rPr>
              <a:t>Example Transitions:</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 T((1,0)|(0,0),SOUTH) = 1.0</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 T((0,1)|(0,0),EAST) = 1.0</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 T((0,0)|(0,0),NORTH) = 1.0 [boundary case]</a:t>
            </a:r>
            <a:endParaRPr lang="en-US" sz="1600" dirty="0"/>
          </a:p>
        </p:txBody>
      </p:sp>
      <p:cxnSp>
        <p:nvCxnSpPr>
          <p:cNvPr id="6" name="Straight Connector 5">
            <a:extLst>
              <a:ext uri="{FF2B5EF4-FFF2-40B4-BE49-F238E27FC236}">
                <a16:creationId xmlns:a16="http://schemas.microsoft.com/office/drawing/2014/main" id="{A2639400-5B7C-E624-5E65-8E939AE7D888}"/>
              </a:ext>
            </a:extLst>
          </p:cNvPr>
          <p:cNvCxnSpPr/>
          <p:nvPr/>
        </p:nvCxnSpPr>
        <p:spPr>
          <a:xfrm>
            <a:off x="5211097" y="373626"/>
            <a:ext cx="0" cy="5889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14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1D7F6-B9C2-2742-CAC5-B74974DDA41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55E996-F39C-2DBF-CF42-30BF94B41602}"/>
              </a:ext>
            </a:extLst>
          </p:cNvPr>
          <p:cNvSpPr txBox="1"/>
          <p:nvPr/>
        </p:nvSpPr>
        <p:spPr>
          <a:xfrm>
            <a:off x="294968" y="225951"/>
            <a:ext cx="5801032" cy="5899051"/>
          </a:xfrm>
          <a:prstGeom prst="rect">
            <a:avLst/>
          </a:prstGeom>
          <a:noFill/>
        </p:spPr>
        <p:txBody>
          <a:bodyPr wrap="square">
            <a:spAutoFit/>
          </a:bodyPr>
          <a:lstStyle/>
          <a:p>
            <a:pPr rtl="0">
              <a:spcBef>
                <a:spcPts val="1400"/>
              </a:spcBef>
              <a:spcAft>
                <a:spcPts val="400"/>
              </a:spcAft>
              <a:buNone/>
            </a:pPr>
            <a:r>
              <a:rPr lang="en-US" sz="1600" b="1" i="0" u="none" strike="noStrike" dirty="0">
                <a:effectLst/>
                <a:latin typeface="Arial" panose="020B0604020202020204" pitchFamily="34" charset="0"/>
              </a:rPr>
              <a:t>4. Reward Function R(</a:t>
            </a:r>
            <a:r>
              <a:rPr lang="en-US" sz="1600" b="1" i="0" u="none" strike="noStrike" dirty="0" err="1">
                <a:effectLst/>
                <a:latin typeface="Arial" panose="020B0604020202020204" pitchFamily="34" charset="0"/>
              </a:rPr>
              <a:t>s,a,s</a:t>
            </a:r>
            <a:r>
              <a:rPr lang="en-US" sz="1600" b="1" i="0" u="none" strike="noStrike" dirty="0">
                <a:effectLst/>
                <a:latin typeface="Arial" panose="020B0604020202020204" pitchFamily="34" charset="0"/>
              </a:rPr>
              <a:t>')</a:t>
            </a:r>
            <a:endParaRPr lang="en-US" sz="1600" b="1" dirty="0">
              <a:effectLst/>
            </a:endParaRPr>
          </a:p>
          <a:p>
            <a:pPr rtl="0">
              <a:spcBef>
                <a:spcPts val="1200"/>
              </a:spcBef>
              <a:spcAft>
                <a:spcPts val="1200"/>
              </a:spcAft>
              <a:buNone/>
            </a:pPr>
            <a:r>
              <a:rPr lang="en-US" sz="1600" b="0" i="0" u="none" strike="noStrike" dirty="0">
                <a:effectLst/>
                <a:latin typeface="Arial" panose="020B0604020202020204" pitchFamily="34" charset="0"/>
              </a:rPr>
              <a:t>Definition: Immediate reward received for transitioning from s to s' via action a</a:t>
            </a:r>
            <a:r>
              <a:rPr lang="en-US" sz="1600" dirty="0"/>
              <a:t> </a:t>
            </a:r>
          </a:p>
          <a:p>
            <a:pPr rtl="0">
              <a:spcBef>
                <a:spcPts val="1200"/>
              </a:spcBef>
              <a:spcAft>
                <a:spcPts val="1200"/>
              </a:spcAft>
              <a:buNone/>
            </a:pPr>
            <a:r>
              <a:rPr lang="en-US" sz="1600" b="0" i="0" u="none" strike="noStrike" dirty="0">
                <a:effectLst/>
                <a:latin typeface="Arial" panose="020B0604020202020204" pitchFamily="34" charset="0"/>
              </a:rPr>
              <a:t>Mathematical Representation:</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R(</a:t>
            </a:r>
            <a:r>
              <a:rPr lang="en-US" sz="1600" b="0" i="0" u="none" strike="noStrike" dirty="0" err="1">
                <a:effectLst/>
                <a:latin typeface="Arial" panose="020B0604020202020204" pitchFamily="34" charset="0"/>
              </a:rPr>
              <a:t>s,a,s</a:t>
            </a:r>
            <a:r>
              <a:rPr lang="en-US" sz="1600" b="0" i="0" u="none" strike="noStrike" dirty="0">
                <a:effectLst/>
                <a:latin typeface="Arial" panose="020B0604020202020204" pitchFamily="34" charset="0"/>
              </a:rPr>
              <a:t>') = reward based on terrain type at s'</a:t>
            </a:r>
            <a:endParaRPr lang="en-US" sz="1600" b="0" dirty="0">
              <a:effectLst/>
            </a:endParaRPr>
          </a:p>
          <a:p>
            <a:pPr rtl="0">
              <a:spcBef>
                <a:spcPts val="1200"/>
              </a:spcBef>
              <a:spcAft>
                <a:spcPts val="1200"/>
              </a:spcAft>
              <a:buNone/>
            </a:pPr>
            <a:r>
              <a:rPr lang="en-US" sz="1600" b="0" i="0" u="none" strike="noStrike" dirty="0">
                <a:effectLst/>
                <a:latin typeface="Arial" panose="020B0604020202020204" pitchFamily="34" charset="0"/>
              </a:rPr>
              <a:t>Reward Structure:</a:t>
            </a:r>
            <a:br>
              <a:rPr lang="en-US" sz="1600" b="0" i="0" u="none" strike="noStrike" dirty="0">
                <a:effectLst/>
                <a:latin typeface="Arial" panose="020B0604020202020204" pitchFamily="34" charset="0"/>
              </a:rPr>
            </a:b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R(</a:t>
            </a:r>
            <a:r>
              <a:rPr lang="en-US" sz="1600" b="0" i="0" u="none" strike="noStrike" dirty="0" err="1">
                <a:effectLst/>
                <a:latin typeface="Arial" panose="020B0604020202020204" pitchFamily="34" charset="0"/>
              </a:rPr>
              <a:t>s,a,s</a:t>
            </a:r>
            <a:r>
              <a:rPr lang="en-US" sz="1600" b="0" i="0" u="none" strike="noStrike" dirty="0">
                <a:effectLst/>
                <a:latin typeface="Arial" panose="020B0604020202020204" pitchFamily="34" charset="0"/>
              </a:rPr>
              <a:t>') = {</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+100  if s' is goal state</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-1    if s' is safe terrain</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-50   if s' is gas emission </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-75   if s' is crater</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-100  if s' is lava flow</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a:t>
            </a:r>
            <a:endParaRPr lang="en-US" sz="1600" b="0" dirty="0">
              <a:effectLst/>
            </a:endParaRPr>
          </a:p>
          <a:p>
            <a:pPr rtl="0">
              <a:spcBef>
                <a:spcPts val="1200"/>
              </a:spcBef>
              <a:spcAft>
                <a:spcPts val="1200"/>
              </a:spcAft>
              <a:buNone/>
            </a:pPr>
            <a:r>
              <a:rPr lang="en-US" sz="1600" b="0" i="0" u="none" strike="noStrike" dirty="0">
                <a:effectLst/>
                <a:latin typeface="Arial" panose="020B0604020202020204" pitchFamily="34" charset="0"/>
              </a:rPr>
              <a:t>Design Rationale:</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 Positive Goal Reward: Encourages mission completion</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 Movement Cost: Promotes efficient paths</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 Hazard Penalties: Enforces safety constraints</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 Scaled Penalties: Different hazard severity levels</a:t>
            </a:r>
            <a:endParaRPr lang="en-US" sz="1600" b="0" dirty="0">
              <a:effectLst/>
            </a:endParaRPr>
          </a:p>
        </p:txBody>
      </p:sp>
      <p:sp>
        <p:nvSpPr>
          <p:cNvPr id="5" name="TextBox 4">
            <a:extLst>
              <a:ext uri="{FF2B5EF4-FFF2-40B4-BE49-F238E27FC236}">
                <a16:creationId xmlns:a16="http://schemas.microsoft.com/office/drawing/2014/main" id="{3943C188-DDEF-5491-F29E-D9F9301B1A3E}"/>
              </a:ext>
            </a:extLst>
          </p:cNvPr>
          <p:cNvSpPr txBox="1"/>
          <p:nvPr/>
        </p:nvSpPr>
        <p:spPr>
          <a:xfrm>
            <a:off x="6371303" y="1537376"/>
            <a:ext cx="6096000" cy="2882840"/>
          </a:xfrm>
          <a:prstGeom prst="rect">
            <a:avLst/>
          </a:prstGeom>
          <a:noFill/>
        </p:spPr>
        <p:txBody>
          <a:bodyPr wrap="square">
            <a:spAutoFit/>
          </a:bodyPr>
          <a:lstStyle/>
          <a:p>
            <a:pPr rtl="0">
              <a:spcBef>
                <a:spcPts val="1400"/>
              </a:spcBef>
              <a:spcAft>
                <a:spcPts val="400"/>
              </a:spcAft>
              <a:buNone/>
            </a:pPr>
            <a:r>
              <a:rPr lang="en-US" sz="1600" b="1" i="0" u="none" strike="noStrike" dirty="0">
                <a:effectLst/>
                <a:latin typeface="Arial" panose="020B0604020202020204" pitchFamily="34" charset="0"/>
              </a:rPr>
              <a:t>5. Discount Factor (γ)</a:t>
            </a:r>
            <a:endParaRPr lang="en-US" sz="1600" b="1" dirty="0">
              <a:effectLst/>
            </a:endParaRPr>
          </a:p>
          <a:p>
            <a:pPr rtl="0">
              <a:spcBef>
                <a:spcPts val="1200"/>
              </a:spcBef>
              <a:spcAft>
                <a:spcPts val="1200"/>
              </a:spcAft>
              <a:buNone/>
            </a:pPr>
            <a:r>
              <a:rPr lang="en-US" sz="1600" b="0" i="0" u="none" strike="noStrike" dirty="0">
                <a:effectLst/>
                <a:latin typeface="Arial" panose="020B0604020202020204" pitchFamily="34" charset="0"/>
              </a:rPr>
              <a:t>Definition: Weight given to future rewards</a:t>
            </a:r>
            <a:endParaRPr lang="en-US" sz="1600" b="0" dirty="0">
              <a:effectLst/>
            </a:endParaRPr>
          </a:p>
          <a:p>
            <a:pPr rtl="0">
              <a:spcBef>
                <a:spcPts val="1200"/>
              </a:spcBef>
              <a:spcAft>
                <a:spcPts val="1200"/>
              </a:spcAft>
              <a:buNone/>
            </a:pPr>
            <a:r>
              <a:rPr lang="en-US" sz="1600" b="0" i="0" u="none" strike="noStrike" dirty="0">
                <a:effectLst/>
                <a:latin typeface="Arial" panose="020B0604020202020204" pitchFamily="34" charset="0"/>
              </a:rPr>
              <a:t>Value: γ = 0.9</a:t>
            </a:r>
            <a:endParaRPr lang="en-US" sz="1600" b="0" dirty="0">
              <a:effectLst/>
            </a:endParaRPr>
          </a:p>
          <a:p>
            <a:pPr rtl="0">
              <a:spcBef>
                <a:spcPts val="1200"/>
              </a:spcBef>
              <a:spcAft>
                <a:spcPts val="1200"/>
              </a:spcAft>
              <a:buNone/>
            </a:pPr>
            <a:r>
              <a:rPr lang="en-US" sz="1600" b="0" i="0" u="none" strike="noStrike" dirty="0">
                <a:effectLst/>
                <a:latin typeface="Arial" panose="020B0604020202020204" pitchFamily="34" charset="0"/>
              </a:rPr>
              <a:t>Mathematical Effect:</a:t>
            </a:r>
            <a:br>
              <a:rPr lang="en-US" sz="1600" b="0" i="0" u="none" strike="noStrike" dirty="0">
                <a:effectLst/>
                <a:latin typeface="Arial" panose="020B0604020202020204" pitchFamily="34" charset="0"/>
              </a:rPr>
            </a:b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Total Return = Σ(t=0 to ∞) γᵗ × R(</a:t>
            </a:r>
            <a:r>
              <a:rPr lang="en-US" sz="1600" b="0" i="0" u="none" strike="noStrike" dirty="0" err="1">
                <a:effectLst/>
                <a:latin typeface="Arial" panose="020B0604020202020204" pitchFamily="34" charset="0"/>
              </a:rPr>
              <a:t>s_t</a:t>
            </a:r>
            <a:r>
              <a:rPr lang="en-US" sz="1600" b="0" i="0" u="none" strike="noStrike" dirty="0">
                <a:effectLst/>
                <a:latin typeface="Arial" panose="020B0604020202020204" pitchFamily="34" charset="0"/>
              </a:rPr>
              <a:t>, </a:t>
            </a:r>
            <a:r>
              <a:rPr lang="en-US" sz="1600" b="0" i="0" u="none" strike="noStrike" dirty="0" err="1">
                <a:effectLst/>
                <a:latin typeface="Arial" panose="020B0604020202020204" pitchFamily="34" charset="0"/>
              </a:rPr>
              <a:t>a_t</a:t>
            </a:r>
            <a:r>
              <a:rPr lang="en-US" sz="1600" b="0" i="0" u="none" strike="noStrike" dirty="0">
                <a:effectLst/>
                <a:latin typeface="Arial" panose="020B0604020202020204" pitchFamily="34" charset="0"/>
              </a:rPr>
              <a:t>, s_{t+1})</a:t>
            </a:r>
            <a:br>
              <a:rPr lang="en-US" sz="1600" b="0" i="0" u="none" strike="noStrike" dirty="0">
                <a:effectLst/>
                <a:latin typeface="Arial" panose="020B0604020202020204" pitchFamily="34" charset="0"/>
              </a:rPr>
            </a:b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Purpose: Balance immediate vs. long-term rewards</a:t>
            </a:r>
            <a:endParaRPr lang="en-US" sz="1600" b="0" dirty="0">
              <a:effectLst/>
            </a:endParaRPr>
          </a:p>
        </p:txBody>
      </p:sp>
      <p:cxnSp>
        <p:nvCxnSpPr>
          <p:cNvPr id="7" name="Straight Connector 6">
            <a:extLst>
              <a:ext uri="{FF2B5EF4-FFF2-40B4-BE49-F238E27FC236}">
                <a16:creationId xmlns:a16="http://schemas.microsoft.com/office/drawing/2014/main" id="{56F7626D-FF02-7D5E-81B4-B822B4250410}"/>
              </a:ext>
            </a:extLst>
          </p:cNvPr>
          <p:cNvCxnSpPr/>
          <p:nvPr/>
        </p:nvCxnSpPr>
        <p:spPr>
          <a:xfrm>
            <a:off x="6096000" y="334297"/>
            <a:ext cx="0" cy="5889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41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983C78-C60E-DE58-4B20-36FE8F730F78}"/>
              </a:ext>
            </a:extLst>
          </p:cNvPr>
          <p:cNvSpPr txBox="1"/>
          <p:nvPr/>
        </p:nvSpPr>
        <p:spPr>
          <a:xfrm>
            <a:off x="540774" y="1062975"/>
            <a:ext cx="6096000" cy="2559675"/>
          </a:xfrm>
          <a:prstGeom prst="rect">
            <a:avLst/>
          </a:prstGeom>
          <a:noFill/>
        </p:spPr>
        <p:txBody>
          <a:bodyPr wrap="square">
            <a:spAutoFit/>
          </a:bodyPr>
          <a:lstStyle/>
          <a:p>
            <a:pPr rtl="0">
              <a:spcBef>
                <a:spcPts val="1800"/>
              </a:spcBef>
              <a:spcAft>
                <a:spcPts val="400"/>
              </a:spcAft>
              <a:buNone/>
            </a:pPr>
            <a:r>
              <a:rPr lang="en-US" sz="1600" b="1" i="0" u="none" strike="noStrike" dirty="0">
                <a:effectLst/>
                <a:latin typeface="Arial" panose="020B0604020202020204" pitchFamily="34" charset="0"/>
              </a:rPr>
              <a:t>Policy Definition</a:t>
            </a:r>
            <a:endParaRPr lang="en-US" sz="1600" b="1" dirty="0">
              <a:effectLst/>
            </a:endParaRPr>
          </a:p>
          <a:p>
            <a:pPr rtl="0">
              <a:spcBef>
                <a:spcPts val="1400"/>
              </a:spcBef>
              <a:spcAft>
                <a:spcPts val="400"/>
              </a:spcAft>
              <a:buNone/>
            </a:pPr>
            <a:r>
              <a:rPr lang="en-US" sz="1600" b="1" i="0" u="none" strike="noStrike" dirty="0">
                <a:effectLst/>
                <a:latin typeface="Arial" panose="020B0604020202020204" pitchFamily="34" charset="0"/>
              </a:rPr>
              <a:t>Policy π(</a:t>
            </a:r>
            <a:r>
              <a:rPr lang="en-US" sz="1600" b="1" i="0" u="none" strike="noStrike" dirty="0" err="1">
                <a:effectLst/>
                <a:latin typeface="Arial" panose="020B0604020202020204" pitchFamily="34" charset="0"/>
              </a:rPr>
              <a:t>a|s</a:t>
            </a:r>
            <a:r>
              <a:rPr lang="en-US" sz="1600" b="1" i="0" u="none" strike="noStrike" dirty="0">
                <a:effectLst/>
                <a:latin typeface="Arial" panose="020B0604020202020204" pitchFamily="34" charset="0"/>
              </a:rPr>
              <a:t>)</a:t>
            </a:r>
            <a:endParaRPr lang="en-US" sz="1600" b="1" dirty="0">
              <a:effectLst/>
            </a:endParaRPr>
          </a:p>
          <a:p>
            <a:pPr rtl="0">
              <a:spcBef>
                <a:spcPts val="1200"/>
              </a:spcBef>
              <a:spcAft>
                <a:spcPts val="1200"/>
              </a:spcAft>
              <a:buNone/>
            </a:pPr>
            <a:r>
              <a:rPr lang="en-US" sz="1600" b="0" i="0" u="none" strike="noStrike" dirty="0">
                <a:effectLst/>
                <a:latin typeface="Arial" panose="020B0604020202020204" pitchFamily="34" charset="0"/>
              </a:rPr>
              <a:t>Definition: Function mapping states to actions</a:t>
            </a:r>
            <a:endParaRPr lang="en-US" sz="1600" b="0" dirty="0">
              <a:effectLst/>
            </a:endParaRPr>
          </a:p>
          <a:p>
            <a:pPr rtl="0">
              <a:spcBef>
                <a:spcPts val="1200"/>
              </a:spcBef>
              <a:spcAft>
                <a:spcPts val="1200"/>
              </a:spcAft>
              <a:buNone/>
            </a:pPr>
            <a:r>
              <a:rPr lang="en-US" sz="1600" b="0" i="0" u="none" strike="noStrike" dirty="0">
                <a:effectLst/>
                <a:latin typeface="Arial" panose="020B0604020202020204" pitchFamily="34" charset="0"/>
              </a:rPr>
              <a:t>Mathematical Representation:</a:t>
            </a:r>
            <a:br>
              <a:rPr lang="en-US" sz="1600" b="0" i="0" u="none" strike="noStrike" dirty="0">
                <a:effectLst/>
                <a:latin typeface="Arial" panose="020B0604020202020204" pitchFamily="34" charset="0"/>
              </a:rPr>
            </a:b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π: S → A</a:t>
            </a:r>
            <a:br>
              <a:rPr lang="en-US" sz="1600" b="0" i="0" u="none" strike="noStrike" dirty="0">
                <a:effectLst/>
                <a:latin typeface="Arial" panose="020B0604020202020204" pitchFamily="34" charset="0"/>
              </a:rPr>
            </a:br>
            <a:r>
              <a:rPr lang="en-US" sz="1600" b="0" i="0" u="none" strike="noStrike" dirty="0">
                <a:effectLst/>
                <a:latin typeface="Arial" panose="020B0604020202020204" pitchFamily="34" charset="0"/>
              </a:rPr>
              <a:t>π(s) = action to take in state s</a:t>
            </a:r>
            <a:endParaRPr lang="en-US" sz="1600" b="0" dirty="0">
              <a:effectLst/>
            </a:endParaRPr>
          </a:p>
        </p:txBody>
      </p:sp>
      <p:sp>
        <p:nvSpPr>
          <p:cNvPr id="5" name="TextBox 4">
            <a:extLst>
              <a:ext uri="{FF2B5EF4-FFF2-40B4-BE49-F238E27FC236}">
                <a16:creationId xmlns:a16="http://schemas.microsoft.com/office/drawing/2014/main" id="{EADB9D09-098E-94CB-71D1-55C8E2E4375E}"/>
              </a:ext>
            </a:extLst>
          </p:cNvPr>
          <p:cNvSpPr txBox="1"/>
          <p:nvPr/>
        </p:nvSpPr>
        <p:spPr>
          <a:xfrm>
            <a:off x="5928852" y="541755"/>
            <a:ext cx="6096000" cy="851515"/>
          </a:xfrm>
          <a:prstGeom prst="rect">
            <a:avLst/>
          </a:prstGeom>
          <a:noFill/>
        </p:spPr>
        <p:txBody>
          <a:bodyPr wrap="square">
            <a:spAutoFit/>
          </a:bodyPr>
          <a:lstStyle/>
          <a:p>
            <a:pPr rtl="0">
              <a:spcBef>
                <a:spcPts val="1400"/>
              </a:spcBef>
              <a:spcAft>
                <a:spcPts val="400"/>
              </a:spcAft>
              <a:buNone/>
            </a:pPr>
            <a:r>
              <a:rPr lang="en-US" sz="1800" b="1" i="0" u="none" strike="noStrike" dirty="0">
                <a:effectLst/>
                <a:latin typeface="Arial" panose="020B0604020202020204" pitchFamily="34" charset="0"/>
              </a:rPr>
              <a:t>Heuristic Policy Implementation</a:t>
            </a:r>
            <a:endParaRPr lang="en-US" sz="1800" b="1" dirty="0">
              <a:effectLst/>
            </a:endParaRPr>
          </a:p>
          <a:p>
            <a:pPr rtl="0">
              <a:spcBef>
                <a:spcPts val="1200"/>
              </a:spcBef>
              <a:spcAft>
                <a:spcPts val="1200"/>
              </a:spcAft>
              <a:buNone/>
            </a:pPr>
            <a:r>
              <a:rPr lang="en-US" sz="1800" b="0" i="0" u="none" strike="noStrike" dirty="0">
                <a:effectLst/>
                <a:latin typeface="Arial" panose="020B0604020202020204" pitchFamily="34" charset="0"/>
              </a:rPr>
              <a:t>Strategy: Move towards goal while considering terrain</a:t>
            </a:r>
            <a:endParaRPr lang="en-US" sz="1800" b="0" dirty="0">
              <a:effectLst/>
            </a:endParaRPr>
          </a:p>
        </p:txBody>
      </p:sp>
      <p:pic>
        <p:nvPicPr>
          <p:cNvPr id="7" name="Picture 6">
            <a:extLst>
              <a:ext uri="{FF2B5EF4-FFF2-40B4-BE49-F238E27FC236}">
                <a16:creationId xmlns:a16="http://schemas.microsoft.com/office/drawing/2014/main" id="{2B61B777-81C1-1FC6-DF1A-6E1FEA3E82E5}"/>
              </a:ext>
            </a:extLst>
          </p:cNvPr>
          <p:cNvPicPr>
            <a:picLocks noChangeAspect="1"/>
          </p:cNvPicPr>
          <p:nvPr/>
        </p:nvPicPr>
        <p:blipFill>
          <a:blip r:embed="rId2"/>
          <a:stretch>
            <a:fillRect/>
          </a:stretch>
        </p:blipFill>
        <p:spPr>
          <a:xfrm>
            <a:off x="5928852" y="1651913"/>
            <a:ext cx="5610057" cy="3264215"/>
          </a:xfrm>
          <a:prstGeom prst="rect">
            <a:avLst/>
          </a:prstGeom>
        </p:spPr>
      </p:pic>
      <p:sp>
        <p:nvSpPr>
          <p:cNvPr id="9" name="TextBox 8">
            <a:extLst>
              <a:ext uri="{FF2B5EF4-FFF2-40B4-BE49-F238E27FC236}">
                <a16:creationId xmlns:a16="http://schemas.microsoft.com/office/drawing/2014/main" id="{9994A7DE-1CCD-5854-FC60-39E05B4EB1D4}"/>
              </a:ext>
            </a:extLst>
          </p:cNvPr>
          <p:cNvSpPr txBox="1"/>
          <p:nvPr/>
        </p:nvSpPr>
        <p:spPr>
          <a:xfrm>
            <a:off x="4916129" y="4979417"/>
            <a:ext cx="6096000" cy="1631216"/>
          </a:xfrm>
          <a:prstGeom prst="rect">
            <a:avLst/>
          </a:prstGeom>
          <a:noFill/>
        </p:spPr>
        <p:txBody>
          <a:bodyPr wrap="square">
            <a:spAutoFit/>
          </a:bodyPr>
          <a:lstStyle/>
          <a:p>
            <a:pPr algn="l">
              <a:spcAft>
                <a:spcPts val="1200"/>
              </a:spcAft>
              <a:buNone/>
            </a:pPr>
            <a:r>
              <a:rPr lang="en-US" b="1" i="0" dirty="0">
                <a:solidFill>
                  <a:srgbClr val="D8DEE9"/>
                </a:solidFill>
                <a:effectLst/>
                <a:latin typeface="-apple-system"/>
              </a:rPr>
              <a:t>Properties</a:t>
            </a:r>
            <a:r>
              <a:rPr lang="en-US" b="0" i="0" dirty="0">
                <a:solidFill>
                  <a:srgbClr val="D8DEE9"/>
                </a:solidFill>
                <a:effectLst/>
                <a:latin typeface="-apple-system"/>
              </a:rPr>
              <a:t>:</a:t>
            </a:r>
          </a:p>
          <a:p>
            <a:pPr algn="l">
              <a:buFont typeface="Arial" panose="020B0604020202020204" pitchFamily="34" charset="0"/>
              <a:buChar char="•"/>
            </a:pPr>
            <a:r>
              <a:rPr lang="en-US" b="1" i="0" dirty="0">
                <a:solidFill>
                  <a:srgbClr val="D8DEE9"/>
                </a:solidFill>
                <a:effectLst/>
                <a:latin typeface="-apple-system"/>
              </a:rPr>
              <a:t>Deterministic</a:t>
            </a:r>
            <a:r>
              <a:rPr lang="en-US" b="0" i="0" dirty="0">
                <a:solidFill>
                  <a:srgbClr val="D8DEE9"/>
                </a:solidFill>
                <a:effectLst/>
                <a:latin typeface="-apple-system"/>
              </a:rPr>
              <a:t>: Each state maps to exactly one action</a:t>
            </a:r>
          </a:p>
          <a:p>
            <a:pPr algn="l">
              <a:buFont typeface="Arial" panose="020B0604020202020204" pitchFamily="34" charset="0"/>
              <a:buChar char="•"/>
            </a:pPr>
            <a:r>
              <a:rPr lang="en-US" b="1" i="0" dirty="0">
                <a:solidFill>
                  <a:srgbClr val="D8DEE9"/>
                </a:solidFill>
                <a:effectLst/>
                <a:latin typeface="-apple-system"/>
              </a:rPr>
              <a:t>Goal-Oriented</a:t>
            </a:r>
            <a:r>
              <a:rPr lang="en-US" b="0" i="0" dirty="0">
                <a:solidFill>
                  <a:srgbClr val="D8DEE9"/>
                </a:solidFill>
                <a:effectLst/>
                <a:latin typeface="-apple-system"/>
              </a:rPr>
              <a:t>: Generally moves toward target</a:t>
            </a:r>
          </a:p>
          <a:p>
            <a:pPr algn="l">
              <a:buFont typeface="Arial" panose="020B0604020202020204" pitchFamily="34" charset="0"/>
              <a:buChar char="•"/>
            </a:pPr>
            <a:r>
              <a:rPr lang="en-US" b="1" i="0" dirty="0">
                <a:solidFill>
                  <a:srgbClr val="D8DEE9"/>
                </a:solidFill>
                <a:effectLst/>
                <a:latin typeface="-apple-system"/>
              </a:rPr>
              <a:t>Simple</a:t>
            </a:r>
            <a:r>
              <a:rPr lang="en-US" b="0" i="0" dirty="0">
                <a:solidFill>
                  <a:srgbClr val="D8DEE9"/>
                </a:solidFill>
                <a:effectLst/>
                <a:latin typeface="-apple-system"/>
              </a:rPr>
              <a:t>: Easy to understand and implement</a:t>
            </a:r>
          </a:p>
          <a:p>
            <a:pPr algn="l">
              <a:buFont typeface="Arial" panose="020B0604020202020204" pitchFamily="34" charset="0"/>
              <a:buChar char="•"/>
            </a:pPr>
            <a:r>
              <a:rPr lang="en-US" b="1" i="0" dirty="0">
                <a:solidFill>
                  <a:srgbClr val="D8DEE9"/>
                </a:solidFill>
                <a:effectLst/>
                <a:latin typeface="-apple-system"/>
              </a:rPr>
              <a:t>Suboptimal</a:t>
            </a:r>
            <a:r>
              <a:rPr lang="en-US" b="0" i="0" dirty="0">
                <a:solidFill>
                  <a:srgbClr val="D8DEE9"/>
                </a:solidFill>
                <a:effectLst/>
                <a:latin typeface="-apple-system"/>
              </a:rPr>
              <a:t>: Does not consider hazards in path planning</a:t>
            </a:r>
          </a:p>
        </p:txBody>
      </p:sp>
    </p:spTree>
    <p:extLst>
      <p:ext uri="{BB962C8B-B14F-4D97-AF65-F5344CB8AC3E}">
        <p14:creationId xmlns:p14="http://schemas.microsoft.com/office/powerpoint/2010/main" val="3049180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B819A-3E6F-DF51-146C-0FA9CDB1EAE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C2888EA-2063-38B9-BFEF-31987CABC6B6}"/>
              </a:ext>
            </a:extLst>
          </p:cNvPr>
          <p:cNvSpPr txBox="1"/>
          <p:nvPr/>
        </p:nvSpPr>
        <p:spPr>
          <a:xfrm>
            <a:off x="1445342" y="475874"/>
            <a:ext cx="6096000" cy="3831818"/>
          </a:xfrm>
          <a:prstGeom prst="rect">
            <a:avLst/>
          </a:prstGeom>
          <a:noFill/>
        </p:spPr>
        <p:txBody>
          <a:bodyPr wrap="square">
            <a:spAutoFit/>
          </a:bodyPr>
          <a:lstStyle/>
          <a:p>
            <a:pPr algn="l">
              <a:spcBef>
                <a:spcPts val="1800"/>
              </a:spcBef>
              <a:spcAft>
                <a:spcPts val="1200"/>
              </a:spcAft>
              <a:buNone/>
            </a:pPr>
            <a:r>
              <a:rPr lang="en-US" sz="4400" b="1" i="0" dirty="0">
                <a:solidFill>
                  <a:srgbClr val="D8DEE9"/>
                </a:solidFill>
                <a:effectLst/>
                <a:latin typeface="-apple-system"/>
              </a:rPr>
              <a:t>Current Results</a:t>
            </a:r>
          </a:p>
          <a:p>
            <a:pPr algn="l">
              <a:spcBef>
                <a:spcPts val="1800"/>
              </a:spcBef>
              <a:spcAft>
                <a:spcPts val="1200"/>
              </a:spcAft>
              <a:buNone/>
            </a:pPr>
            <a:r>
              <a:rPr lang="en-US" b="1" i="0" dirty="0">
                <a:solidFill>
                  <a:srgbClr val="D8DEE9"/>
                </a:solidFill>
                <a:effectLst/>
                <a:latin typeface="-apple-system"/>
              </a:rPr>
              <a:t>System Demonstration</a:t>
            </a:r>
          </a:p>
          <a:p>
            <a:pPr algn="l">
              <a:spcAft>
                <a:spcPts val="1200"/>
              </a:spcAft>
              <a:buNone/>
            </a:pPr>
            <a:r>
              <a:rPr lang="en-US" b="1" i="0" dirty="0">
                <a:solidFill>
                  <a:srgbClr val="D8DEE9"/>
                </a:solidFill>
                <a:effectLst/>
                <a:latin typeface="-apple-system"/>
              </a:rPr>
              <a:t>Test Execution</a:t>
            </a:r>
            <a:r>
              <a:rPr lang="en-US" b="0" i="0" dirty="0">
                <a:solidFill>
                  <a:srgbClr val="D8DEE9"/>
                </a:solidFill>
                <a:effectLst/>
                <a:latin typeface="-apple-system"/>
              </a:rPr>
              <a:t>:</a:t>
            </a:r>
          </a:p>
          <a:p>
            <a:pPr lvl="1">
              <a:buFont typeface="Arial" panose="020B0604020202020204" pitchFamily="34" charset="0"/>
              <a:buChar char="•"/>
            </a:pPr>
            <a:r>
              <a:rPr lang="en-US" b="0" i="0" dirty="0">
                <a:solidFill>
                  <a:srgbClr val="D8DEE9"/>
                </a:solidFill>
                <a:effectLst/>
                <a:latin typeface="-apple-system"/>
              </a:rPr>
              <a:t>Grid Size: 5×5 (25 states)</a:t>
            </a:r>
          </a:p>
          <a:p>
            <a:pPr lvl="1">
              <a:buFont typeface="Arial" panose="020B0604020202020204" pitchFamily="34" charset="0"/>
              <a:buChar char="•"/>
            </a:pPr>
            <a:r>
              <a:rPr lang="en-US" b="0" i="0" dirty="0">
                <a:solidFill>
                  <a:srgbClr val="D8DEE9"/>
                </a:solidFill>
                <a:effectLst/>
                <a:latin typeface="-apple-system"/>
              </a:rPr>
              <a:t>Actions: 4 directional movements</a:t>
            </a:r>
          </a:p>
          <a:p>
            <a:pPr lvl="1">
              <a:buFont typeface="Arial" panose="020B0604020202020204" pitchFamily="34" charset="0"/>
              <a:buChar char="•"/>
            </a:pPr>
            <a:r>
              <a:rPr lang="en-US" b="0" i="0" dirty="0">
                <a:solidFill>
                  <a:srgbClr val="D8DEE9"/>
                </a:solidFill>
                <a:effectLst/>
                <a:latin typeface="-apple-system"/>
              </a:rPr>
              <a:t>Policy: Heuristic goal-seeking</a:t>
            </a:r>
          </a:p>
          <a:p>
            <a:pPr lvl="1">
              <a:buFont typeface="Arial" panose="020B0604020202020204" pitchFamily="34" charset="0"/>
              <a:buChar char="•"/>
            </a:pPr>
            <a:r>
              <a:rPr lang="en-US" b="0" i="0" dirty="0">
                <a:solidFill>
                  <a:srgbClr val="D8DEE9"/>
                </a:solidFill>
                <a:effectLst/>
                <a:latin typeface="-apple-system"/>
              </a:rPr>
              <a:t>Transitions: Deterministic</a:t>
            </a:r>
          </a:p>
          <a:p>
            <a:pPr algn="l">
              <a:spcAft>
                <a:spcPts val="1200"/>
              </a:spcAft>
              <a:buNone/>
            </a:pPr>
            <a:endParaRPr lang="en-US" b="1" i="0" dirty="0">
              <a:solidFill>
                <a:srgbClr val="D8DEE9"/>
              </a:solidFill>
              <a:effectLst/>
              <a:latin typeface="-apple-system"/>
            </a:endParaRPr>
          </a:p>
          <a:p>
            <a:pPr algn="l">
              <a:spcAft>
                <a:spcPts val="1200"/>
              </a:spcAft>
              <a:buNone/>
            </a:pPr>
            <a:r>
              <a:rPr lang="en-US" b="1" i="0" dirty="0">
                <a:solidFill>
                  <a:srgbClr val="D8DEE9"/>
                </a:solidFill>
                <a:effectLst/>
                <a:latin typeface="-apple-system"/>
              </a:rPr>
              <a:t>Sample Output</a:t>
            </a:r>
            <a:endParaRPr lang="en-US" b="0" i="0" dirty="0">
              <a:solidFill>
                <a:srgbClr val="D8DEE9"/>
              </a:solidFill>
              <a:effectLst/>
              <a:latin typeface="-apple-system"/>
            </a:endParaRPr>
          </a:p>
        </p:txBody>
      </p:sp>
      <p:pic>
        <p:nvPicPr>
          <p:cNvPr id="5" name="Picture 4">
            <a:extLst>
              <a:ext uri="{FF2B5EF4-FFF2-40B4-BE49-F238E27FC236}">
                <a16:creationId xmlns:a16="http://schemas.microsoft.com/office/drawing/2014/main" id="{BDB4A593-E759-20F7-7944-73FEBD373602}"/>
              </a:ext>
            </a:extLst>
          </p:cNvPr>
          <p:cNvPicPr>
            <a:picLocks noChangeAspect="1"/>
          </p:cNvPicPr>
          <p:nvPr/>
        </p:nvPicPr>
        <p:blipFill>
          <a:blip r:embed="rId2"/>
          <a:stretch>
            <a:fillRect/>
          </a:stretch>
        </p:blipFill>
        <p:spPr>
          <a:xfrm>
            <a:off x="2392359" y="4410680"/>
            <a:ext cx="5396235" cy="2353913"/>
          </a:xfrm>
          <a:prstGeom prst="rect">
            <a:avLst/>
          </a:prstGeom>
        </p:spPr>
      </p:pic>
    </p:spTree>
    <p:extLst>
      <p:ext uri="{BB962C8B-B14F-4D97-AF65-F5344CB8AC3E}">
        <p14:creationId xmlns:p14="http://schemas.microsoft.com/office/powerpoint/2010/main" val="3977462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37272-570E-2E20-33A2-2AA5036E6DB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453F64A-1A23-0AE5-55F9-49D85C329010}"/>
              </a:ext>
            </a:extLst>
          </p:cNvPr>
          <p:cNvSpPr txBox="1"/>
          <p:nvPr/>
        </p:nvSpPr>
        <p:spPr>
          <a:xfrm>
            <a:off x="1848465" y="2007992"/>
            <a:ext cx="7295535" cy="3954929"/>
          </a:xfrm>
          <a:prstGeom prst="rect">
            <a:avLst/>
          </a:prstGeom>
          <a:noFill/>
        </p:spPr>
        <p:txBody>
          <a:bodyPr wrap="square">
            <a:spAutoFit/>
          </a:bodyPr>
          <a:lstStyle/>
          <a:p>
            <a:pPr algn="l">
              <a:spcBef>
                <a:spcPts val="1800"/>
              </a:spcBef>
              <a:spcAft>
                <a:spcPts val="1200"/>
              </a:spcAft>
              <a:buNone/>
            </a:pPr>
            <a:r>
              <a:rPr lang="en-US" sz="2400" b="1" i="0" dirty="0">
                <a:solidFill>
                  <a:srgbClr val="D8DEE9"/>
                </a:solidFill>
                <a:effectLst/>
                <a:latin typeface="-apple-system"/>
              </a:rPr>
              <a:t>Phase 1: Algorithm Implementation</a:t>
            </a:r>
          </a:p>
          <a:p>
            <a:pPr algn="l">
              <a:buFont typeface="Arial" panose="020B0604020202020204" pitchFamily="34" charset="0"/>
              <a:buChar char="•"/>
            </a:pPr>
            <a:r>
              <a:rPr lang="en-US" sz="2400" b="0" i="0" dirty="0">
                <a:solidFill>
                  <a:srgbClr val="D8DEE9"/>
                </a:solidFill>
                <a:effectLst/>
                <a:latin typeface="-apple-system"/>
              </a:rPr>
              <a:t> </a:t>
            </a:r>
            <a:r>
              <a:rPr lang="en-US" sz="2400" b="1" i="0" dirty="0">
                <a:solidFill>
                  <a:srgbClr val="D8DEE9"/>
                </a:solidFill>
                <a:effectLst/>
                <a:latin typeface="-apple-system"/>
              </a:rPr>
              <a:t>Value Iteration</a:t>
            </a:r>
            <a:r>
              <a:rPr lang="en-US" sz="2400" b="0" i="0" dirty="0">
                <a:solidFill>
                  <a:srgbClr val="D8DEE9"/>
                </a:solidFill>
                <a:effectLst/>
                <a:latin typeface="-apple-system"/>
              </a:rPr>
              <a:t>: Compute optimal value function V*(s)</a:t>
            </a:r>
          </a:p>
          <a:p>
            <a:pPr algn="l">
              <a:buFont typeface="Arial" panose="020B0604020202020204" pitchFamily="34" charset="0"/>
              <a:buChar char="•"/>
            </a:pPr>
            <a:r>
              <a:rPr lang="en-US" sz="2400" b="0" i="0" dirty="0">
                <a:solidFill>
                  <a:srgbClr val="D8DEE9"/>
                </a:solidFill>
                <a:effectLst/>
                <a:latin typeface="-apple-system"/>
              </a:rPr>
              <a:t> </a:t>
            </a:r>
            <a:r>
              <a:rPr lang="en-US" sz="2400" b="1" i="0" dirty="0">
                <a:solidFill>
                  <a:srgbClr val="D8DEE9"/>
                </a:solidFill>
                <a:effectLst/>
                <a:latin typeface="-apple-system"/>
              </a:rPr>
              <a:t>Policy Iteration</a:t>
            </a:r>
            <a:r>
              <a:rPr lang="en-US" sz="2400" b="0" i="0" dirty="0">
                <a:solidFill>
                  <a:srgbClr val="D8DEE9"/>
                </a:solidFill>
                <a:effectLst/>
                <a:latin typeface="-apple-system"/>
              </a:rPr>
              <a:t>: Find optimal policy </a:t>
            </a:r>
            <a:r>
              <a:rPr lang="el-GR" sz="2400" b="0" i="0" dirty="0">
                <a:solidFill>
                  <a:srgbClr val="D8DEE9"/>
                </a:solidFill>
                <a:effectLst/>
                <a:latin typeface="-apple-system"/>
              </a:rPr>
              <a:t>π*(</a:t>
            </a:r>
            <a:r>
              <a:rPr lang="en-US" sz="2400" b="0" i="0" dirty="0">
                <a:solidFill>
                  <a:srgbClr val="D8DEE9"/>
                </a:solidFill>
                <a:effectLst/>
                <a:latin typeface="-apple-system"/>
              </a:rPr>
              <a:t>s)</a:t>
            </a:r>
          </a:p>
          <a:p>
            <a:pPr algn="l">
              <a:buFont typeface="Arial" panose="020B0604020202020204" pitchFamily="34" charset="0"/>
              <a:buChar char="•"/>
            </a:pPr>
            <a:r>
              <a:rPr lang="en-US" sz="2400" b="1" i="0" dirty="0">
                <a:solidFill>
                  <a:srgbClr val="D8DEE9"/>
                </a:solidFill>
                <a:effectLst/>
                <a:latin typeface="-apple-system"/>
              </a:rPr>
              <a:t>Q-Learning</a:t>
            </a:r>
            <a:r>
              <a:rPr lang="en-US" sz="2400" b="0" i="0" dirty="0">
                <a:solidFill>
                  <a:srgbClr val="D8DEE9"/>
                </a:solidFill>
                <a:effectLst/>
                <a:latin typeface="-apple-system"/>
              </a:rPr>
              <a:t>: Model-free learning algorithm</a:t>
            </a:r>
          </a:p>
          <a:p>
            <a:pPr algn="l">
              <a:spcBef>
                <a:spcPts val="1800"/>
              </a:spcBef>
              <a:spcAft>
                <a:spcPts val="1200"/>
              </a:spcAft>
              <a:buNone/>
            </a:pPr>
            <a:r>
              <a:rPr lang="en-US" sz="2400" b="1" i="0" dirty="0">
                <a:solidFill>
                  <a:srgbClr val="D8DEE9"/>
                </a:solidFill>
                <a:effectLst/>
                <a:latin typeface="-apple-system"/>
              </a:rPr>
              <a:t>Phase 2: Model Enhancements</a:t>
            </a:r>
          </a:p>
          <a:p>
            <a:pPr algn="l">
              <a:buFont typeface="Arial" panose="020B0604020202020204" pitchFamily="34" charset="0"/>
              <a:buChar char="•"/>
            </a:pPr>
            <a:r>
              <a:rPr lang="en-US" sz="2400" b="0" i="0" dirty="0">
                <a:solidFill>
                  <a:srgbClr val="D8DEE9"/>
                </a:solidFill>
                <a:effectLst/>
                <a:latin typeface="-apple-system"/>
              </a:rPr>
              <a:t> </a:t>
            </a:r>
            <a:r>
              <a:rPr lang="en-US" sz="2400" b="1" i="0" dirty="0">
                <a:solidFill>
                  <a:srgbClr val="D8DEE9"/>
                </a:solidFill>
                <a:effectLst/>
                <a:latin typeface="-apple-system"/>
              </a:rPr>
              <a:t>Stochastic Transitions</a:t>
            </a:r>
            <a:r>
              <a:rPr lang="en-US" sz="2400" b="0" i="0" dirty="0">
                <a:solidFill>
                  <a:srgbClr val="D8DEE9"/>
                </a:solidFill>
                <a:effectLst/>
                <a:latin typeface="-apple-system"/>
              </a:rPr>
              <a:t>: Add movement uncertainty</a:t>
            </a:r>
          </a:p>
          <a:p>
            <a:pPr algn="l">
              <a:buFont typeface="Arial" panose="020B0604020202020204" pitchFamily="34" charset="0"/>
              <a:buChar char="•"/>
            </a:pPr>
            <a:r>
              <a:rPr lang="en-US" sz="2400" b="0" i="0" dirty="0">
                <a:solidFill>
                  <a:srgbClr val="D8DEE9"/>
                </a:solidFill>
                <a:effectLst/>
                <a:latin typeface="-apple-system"/>
              </a:rPr>
              <a:t> </a:t>
            </a:r>
            <a:r>
              <a:rPr lang="en-US" sz="2400" b="1" i="0" dirty="0">
                <a:solidFill>
                  <a:srgbClr val="D8DEE9"/>
                </a:solidFill>
                <a:effectLst/>
                <a:latin typeface="-apple-system"/>
              </a:rPr>
              <a:t>Dynamic Environment</a:t>
            </a:r>
            <a:r>
              <a:rPr lang="en-US" sz="2400" b="0" i="0" dirty="0">
                <a:solidFill>
                  <a:srgbClr val="D8DEE9"/>
                </a:solidFill>
                <a:effectLst/>
                <a:latin typeface="-apple-system"/>
              </a:rPr>
              <a:t>: Changing hazard locations</a:t>
            </a:r>
          </a:p>
          <a:p>
            <a:pPr algn="l">
              <a:buFont typeface="Arial" panose="020B0604020202020204" pitchFamily="34" charset="0"/>
              <a:buChar char="•"/>
            </a:pPr>
            <a:r>
              <a:rPr lang="en-US" sz="2400" b="0" i="0" dirty="0">
                <a:solidFill>
                  <a:srgbClr val="D8DEE9"/>
                </a:solidFill>
                <a:effectLst/>
                <a:latin typeface="-apple-system"/>
              </a:rPr>
              <a:t> </a:t>
            </a:r>
            <a:r>
              <a:rPr lang="en-US" sz="2400" b="1" i="0" dirty="0">
                <a:solidFill>
                  <a:srgbClr val="D8DEE9"/>
                </a:solidFill>
                <a:effectLst/>
                <a:latin typeface="-apple-system"/>
              </a:rPr>
              <a:t>Extended State Space</a:t>
            </a:r>
            <a:r>
              <a:rPr lang="en-US" sz="2400" b="0" i="0" dirty="0">
                <a:solidFill>
                  <a:srgbClr val="D8DEE9"/>
                </a:solidFill>
                <a:effectLst/>
                <a:latin typeface="-apple-system"/>
              </a:rPr>
              <a:t>: Include agent orientation/energy</a:t>
            </a:r>
          </a:p>
        </p:txBody>
      </p:sp>
      <p:sp>
        <p:nvSpPr>
          <p:cNvPr id="4" name="TextBox 3">
            <a:extLst>
              <a:ext uri="{FF2B5EF4-FFF2-40B4-BE49-F238E27FC236}">
                <a16:creationId xmlns:a16="http://schemas.microsoft.com/office/drawing/2014/main" id="{0B56F2C4-D8C8-1FC4-4F81-F8048160A579}"/>
              </a:ext>
            </a:extLst>
          </p:cNvPr>
          <p:cNvSpPr txBox="1"/>
          <p:nvPr/>
        </p:nvSpPr>
        <p:spPr>
          <a:xfrm>
            <a:off x="580103" y="707923"/>
            <a:ext cx="3775264" cy="830997"/>
          </a:xfrm>
          <a:prstGeom prst="rect">
            <a:avLst/>
          </a:prstGeom>
          <a:noFill/>
        </p:spPr>
        <p:txBody>
          <a:bodyPr wrap="none" rtlCol="0">
            <a:spAutoFit/>
          </a:bodyPr>
          <a:lstStyle/>
          <a:p>
            <a:r>
              <a:rPr lang="en-US" sz="4800" u="sng" dirty="0"/>
              <a:t>Future Work:</a:t>
            </a:r>
          </a:p>
        </p:txBody>
      </p:sp>
    </p:spTree>
    <p:extLst>
      <p:ext uri="{BB962C8B-B14F-4D97-AF65-F5344CB8AC3E}">
        <p14:creationId xmlns:p14="http://schemas.microsoft.com/office/powerpoint/2010/main" val="5353101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158</TotalTime>
  <Words>1078</Words>
  <Application>Microsoft Office PowerPoint</Application>
  <PresentationFormat>Widescreen</PresentationFormat>
  <Paragraphs>99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Bahnschrift Condensed</vt:lpstr>
      <vt:lpstr>Bookman Old Style</vt:lpstr>
      <vt:lpstr>Calibri</vt:lpstr>
      <vt:lpstr>Rockwell</vt:lpstr>
      <vt:lpstr>Segoe UI Historic</vt:lpstr>
      <vt:lpstr>Damask</vt:lpstr>
      <vt:lpstr>Autonomous Exploration System for Volcanic Terrain Using MDP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SYEED assaf</dc:creator>
  <cp:lastModifiedBy>SYEED assaf</cp:lastModifiedBy>
  <cp:revision>3</cp:revision>
  <dcterms:created xsi:type="dcterms:W3CDTF">2025-07-08T04:37:24Z</dcterms:created>
  <dcterms:modified xsi:type="dcterms:W3CDTF">2025-07-08T07:15:26Z</dcterms:modified>
</cp:coreProperties>
</file>