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57" r:id="rId5"/>
    <p:sldId id="259" r:id="rId6"/>
    <p:sldId id="260" r:id="rId7"/>
    <p:sldId id="262" r:id="rId8"/>
    <p:sldId id="267" r:id="rId9"/>
    <p:sldId id="263" r:id="rId10"/>
    <p:sldId id="268" r:id="rId11"/>
    <p:sldId id="269" r:id="rId12"/>
    <p:sldId id="271" r:id="rId13"/>
    <p:sldId id="273" r:id="rId14"/>
    <p:sldId id="270" r:id="rId15"/>
    <p:sldId id="272" r:id="rId16"/>
    <p:sldId id="274" r:id="rId17"/>
    <p:sldId id="265" r:id="rId18"/>
    <p:sldId id="266"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4653963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40006224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136104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26800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8469049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22EDC4-C0EE-42FC-8E10-DEDDA61A49D1}"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14714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B22EDC4-C0EE-42FC-8E10-DEDDA61A49D1}"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927185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448493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433945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22EDC4-C0EE-42FC-8E10-DEDDA61A49D1}"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232817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22EDC4-C0EE-42FC-8E10-DEDDA61A49D1}"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135733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14084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22EDC4-C0EE-42FC-8E10-DEDDA61A49D1}" type="datetimeFigureOut">
              <a:rPr lang="en-US" smtClean="0"/>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07366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22EDC4-C0EE-42FC-8E10-DEDDA61A49D1}" type="datetimeFigureOut">
              <a:rPr lang="en-US" smtClean="0"/>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3741092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22EDC4-C0EE-42FC-8E10-DEDDA61A49D1}" type="datetimeFigureOut">
              <a:rPr lang="en-US" smtClean="0"/>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268383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78473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B22EDC4-C0EE-42FC-8E10-DEDDA61A49D1}"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5B8152-A604-4BD0-A566-5D6D8EF0A2E1}" type="slidenum">
              <a:rPr lang="en-US" smtClean="0"/>
              <a:t>‹#›</a:t>
            </a:fld>
            <a:endParaRPr lang="en-US"/>
          </a:p>
        </p:txBody>
      </p:sp>
    </p:spTree>
    <p:extLst>
      <p:ext uri="{BB962C8B-B14F-4D97-AF65-F5344CB8AC3E}">
        <p14:creationId xmlns:p14="http://schemas.microsoft.com/office/powerpoint/2010/main" val="1398308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AB22EDC4-C0EE-42FC-8E10-DEDDA61A49D1}" type="datetimeFigureOut">
              <a:rPr lang="en-US" smtClean="0"/>
              <a:t>8/19/2025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65B8152-A604-4BD0-A566-5D6D8EF0A2E1}" type="slidenum">
              <a:rPr lang="en-US" smtClean="0"/>
              <a:t>‹#›</a:t>
            </a:fld>
            <a:endParaRPr lang="en-US"/>
          </a:p>
        </p:txBody>
      </p:sp>
    </p:spTree>
    <p:extLst>
      <p:ext uri="{BB962C8B-B14F-4D97-AF65-F5344CB8AC3E}">
        <p14:creationId xmlns:p14="http://schemas.microsoft.com/office/powerpoint/2010/main" val="30996744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80E2-F4FE-A24A-C9F7-F5DB6192D468}"/>
              </a:ext>
            </a:extLst>
          </p:cNvPr>
          <p:cNvSpPr>
            <a:spLocks noGrp="1"/>
          </p:cNvSpPr>
          <p:nvPr>
            <p:ph type="ctrTitle"/>
          </p:nvPr>
        </p:nvSpPr>
        <p:spPr>
          <a:xfrm>
            <a:off x="727586" y="432939"/>
            <a:ext cx="7334865" cy="1533513"/>
          </a:xfrm>
        </p:spPr>
        <p:txBody>
          <a:bodyPr>
            <a:noAutofit/>
          </a:bodyPr>
          <a:lstStyle/>
          <a:p>
            <a:r>
              <a:rPr lang="en-US" sz="4400" dirty="0">
                <a:effectLst/>
                <a:latin typeface="Bahnschrift Condensed" panose="020B0502040204020203" pitchFamily="34" charset="0"/>
              </a:rPr>
              <a:t>Autonomous Exploration System for Volcanic Terrain Using MDP</a:t>
            </a:r>
            <a:endParaRPr lang="en-US" sz="4400" dirty="0">
              <a:latin typeface="Bahnschrift Condensed" panose="020B0502040204020203" pitchFamily="34" charset="0"/>
            </a:endParaRPr>
          </a:p>
        </p:txBody>
      </p:sp>
      <p:sp>
        <p:nvSpPr>
          <p:cNvPr id="3" name="Subtitle 2">
            <a:extLst>
              <a:ext uri="{FF2B5EF4-FFF2-40B4-BE49-F238E27FC236}">
                <a16:creationId xmlns:a16="http://schemas.microsoft.com/office/drawing/2014/main" id="{742CECFA-74F5-F369-D235-F98F0517F1B2}"/>
              </a:ext>
            </a:extLst>
          </p:cNvPr>
          <p:cNvSpPr>
            <a:spLocks noGrp="1"/>
          </p:cNvSpPr>
          <p:nvPr>
            <p:ph type="subTitle" idx="1"/>
          </p:nvPr>
        </p:nvSpPr>
        <p:spPr>
          <a:xfrm>
            <a:off x="1504337" y="2094271"/>
            <a:ext cx="8197660" cy="3529780"/>
          </a:xfrm>
        </p:spPr>
        <p:txBody>
          <a:bodyPr>
            <a:noAutofit/>
          </a:bodyPr>
          <a:lstStyle/>
          <a:p>
            <a:pPr algn="l"/>
            <a:r>
              <a:rPr lang="en-US" sz="2200" dirty="0"/>
              <a:t>CSE 440 	Section 01 	Group 05</a:t>
            </a:r>
          </a:p>
          <a:p>
            <a:pPr lvl="5" algn="l"/>
            <a:endParaRPr lang="en-US" sz="2000" dirty="0"/>
          </a:p>
          <a:p>
            <a:pPr lvl="5" algn="l"/>
            <a:endParaRPr lang="en-US" sz="2000" dirty="0"/>
          </a:p>
          <a:p>
            <a:pPr lvl="5" algn="l"/>
            <a:r>
              <a:rPr lang="en-US" sz="2000" dirty="0"/>
              <a:t>Team Members: </a:t>
            </a:r>
          </a:p>
          <a:p>
            <a:pPr marL="3086100" lvl="6" indent="-342900" algn="l">
              <a:buFont typeface="Arial" panose="020B0604020202020204" pitchFamily="34" charset="0"/>
              <a:buChar char="•"/>
            </a:pPr>
            <a:r>
              <a:rPr lang="en-US" sz="2000" dirty="0" err="1"/>
              <a:t>Syeed</a:t>
            </a:r>
            <a:r>
              <a:rPr lang="en-US" sz="2000" dirty="0"/>
              <a:t> Mahmud 2211486042</a:t>
            </a:r>
          </a:p>
          <a:p>
            <a:pPr marL="3086100" lvl="6" indent="-342900" algn="l">
              <a:buFont typeface="Arial" panose="020B0604020202020204" pitchFamily="34" charset="0"/>
              <a:buChar char="•"/>
            </a:pPr>
            <a:r>
              <a:rPr lang="en-US" sz="2000" dirty="0"/>
              <a:t>Amrita Biswas 2022015642</a:t>
            </a:r>
          </a:p>
          <a:p>
            <a:pPr marL="3086100" lvl="6" indent="-342900" algn="l">
              <a:buFont typeface="Arial" panose="020B0604020202020204" pitchFamily="34" charset="0"/>
              <a:buChar char="•"/>
            </a:pPr>
            <a:r>
              <a:rPr lang="en-US" sz="2000" dirty="0"/>
              <a:t>Md </a:t>
            </a:r>
            <a:r>
              <a:rPr lang="en-US" sz="2000" dirty="0" err="1"/>
              <a:t>Esak</a:t>
            </a:r>
            <a:r>
              <a:rPr lang="en-US" sz="2000" dirty="0"/>
              <a:t> Ali 1921789042</a:t>
            </a:r>
          </a:p>
          <a:p>
            <a:pPr marL="3086100" lvl="6" indent="-342900" algn="l">
              <a:buFont typeface="Arial" panose="020B0604020202020204" pitchFamily="34" charset="0"/>
              <a:buChar char="•"/>
            </a:pPr>
            <a:r>
              <a:rPr lang="en-US" sz="2000" dirty="0"/>
              <a:t>Fatema Rahman Lamia 2021996642</a:t>
            </a:r>
          </a:p>
        </p:txBody>
      </p:sp>
      <p:sp>
        <p:nvSpPr>
          <p:cNvPr id="4" name="Subtitle 2">
            <a:extLst>
              <a:ext uri="{FF2B5EF4-FFF2-40B4-BE49-F238E27FC236}">
                <a16:creationId xmlns:a16="http://schemas.microsoft.com/office/drawing/2014/main" id="{7C750076-CA2D-C7A3-3CC0-31C57327B127}"/>
              </a:ext>
            </a:extLst>
          </p:cNvPr>
          <p:cNvSpPr txBox="1">
            <a:spLocks/>
          </p:cNvSpPr>
          <p:nvPr/>
        </p:nvSpPr>
        <p:spPr>
          <a:xfrm>
            <a:off x="634180" y="2266336"/>
            <a:ext cx="5129996" cy="3185651"/>
          </a:xfrm>
          <a:prstGeom prst="rect">
            <a:avLst/>
          </a:prstGeom>
        </p:spPr>
        <p:txBody>
          <a:bodyPr vert="horz" lIns="91440" tIns="45720" rIns="91440" bIns="45720" rtlCol="0">
            <a:no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endParaRPr lang="en-US" sz="1800" dirty="0"/>
          </a:p>
        </p:txBody>
      </p:sp>
    </p:spTree>
    <p:extLst>
      <p:ext uri="{BB962C8B-B14F-4D97-AF65-F5344CB8AC3E}">
        <p14:creationId xmlns:p14="http://schemas.microsoft.com/office/powerpoint/2010/main" val="1150277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CC387-09E0-7816-BDFF-C130D5FCE4A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2AACF4A-0559-BD69-B807-5BF8854E06F8}"/>
              </a:ext>
            </a:extLst>
          </p:cNvPr>
          <p:cNvSpPr txBox="1"/>
          <p:nvPr/>
        </p:nvSpPr>
        <p:spPr>
          <a:xfrm>
            <a:off x="1445341" y="475874"/>
            <a:ext cx="9802762" cy="5586145"/>
          </a:xfrm>
          <a:prstGeom prst="rect">
            <a:avLst/>
          </a:prstGeom>
          <a:noFill/>
        </p:spPr>
        <p:txBody>
          <a:bodyPr wrap="square">
            <a:spAutoFit/>
          </a:bodyPr>
          <a:lstStyle/>
          <a:p>
            <a:pPr algn="l">
              <a:spcBef>
                <a:spcPts val="1800"/>
              </a:spcBef>
              <a:spcAft>
                <a:spcPts val="1200"/>
              </a:spcAft>
              <a:buNone/>
            </a:pPr>
            <a:r>
              <a:rPr lang="en-US" sz="4400" b="1" dirty="0">
                <a:solidFill>
                  <a:srgbClr val="D8DEE9"/>
                </a:solidFill>
                <a:latin typeface="-apple-system"/>
              </a:rPr>
              <a:t>Visual Analysis</a:t>
            </a:r>
          </a:p>
          <a:p>
            <a:pPr algn="l">
              <a:spcBef>
                <a:spcPts val="1800"/>
              </a:spcBef>
              <a:spcAft>
                <a:spcPts val="1200"/>
              </a:spcAft>
              <a:buNone/>
            </a:pPr>
            <a:endParaRPr lang="en-US" sz="4400" b="1" i="0" dirty="0">
              <a:solidFill>
                <a:srgbClr val="D8DEE9"/>
              </a:solidFill>
              <a:effectLst/>
              <a:latin typeface="-apple-system"/>
            </a:endParaRPr>
          </a:p>
          <a:p>
            <a:r>
              <a:rPr lang="en-US" b="1" dirty="0">
                <a:solidFill>
                  <a:srgbClr val="FFFF00"/>
                </a:solidFill>
              </a:rPr>
              <a:t>Environment Overview</a:t>
            </a:r>
            <a:r>
              <a:rPr lang="en-US" dirty="0">
                <a:solidFill>
                  <a:srgbClr val="FFFF00"/>
                </a:solidFill>
              </a:rPr>
              <a:t>: </a:t>
            </a:r>
            <a:r>
              <a:rPr lang="en-US" dirty="0"/>
              <a:t>Terrain distribution, hazard proximity, exploration potential</a:t>
            </a:r>
          </a:p>
          <a:p>
            <a:endParaRPr lang="en-US" b="1" dirty="0">
              <a:solidFill>
                <a:srgbClr val="FFFF00"/>
              </a:solidFill>
            </a:endParaRPr>
          </a:p>
          <a:p>
            <a:r>
              <a:rPr lang="en-US" b="1" dirty="0">
                <a:solidFill>
                  <a:srgbClr val="FFFF00"/>
                </a:solidFill>
              </a:rPr>
              <a:t>Value Function Analysis</a:t>
            </a:r>
            <a:r>
              <a:rPr lang="en-US" dirty="0">
                <a:solidFill>
                  <a:srgbClr val="FFFF00"/>
                </a:solidFill>
              </a:rPr>
              <a:t>: </a:t>
            </a:r>
            <a:r>
              <a:rPr lang="en-US" dirty="0"/>
              <a:t>Heatmaps, gradients, distributions, correlations</a:t>
            </a:r>
          </a:p>
          <a:p>
            <a:endParaRPr lang="en-US" b="1" dirty="0">
              <a:solidFill>
                <a:srgbClr val="FFFF00"/>
              </a:solidFill>
            </a:endParaRPr>
          </a:p>
          <a:p>
            <a:r>
              <a:rPr lang="en-US" b="1" dirty="0">
                <a:solidFill>
                  <a:srgbClr val="FFFF00"/>
                </a:solidFill>
              </a:rPr>
              <a:t>Policy Analysis</a:t>
            </a:r>
            <a:r>
              <a:rPr lang="en-US" dirty="0">
                <a:solidFill>
                  <a:srgbClr val="FFFF00"/>
                </a:solidFill>
              </a:rPr>
              <a:t>:</a:t>
            </a:r>
            <a:r>
              <a:rPr lang="en-US" dirty="0"/>
              <a:t> Action consistency, entropy, optimality metrics</a:t>
            </a:r>
          </a:p>
          <a:p>
            <a:endParaRPr lang="en-US" b="1" dirty="0">
              <a:solidFill>
                <a:srgbClr val="FFFF00"/>
              </a:solidFill>
            </a:endParaRPr>
          </a:p>
          <a:p>
            <a:r>
              <a:rPr lang="en-US" b="1" dirty="0">
                <a:solidFill>
                  <a:srgbClr val="FFFF00"/>
                </a:solidFill>
              </a:rPr>
              <a:t>Simulation Analysis</a:t>
            </a:r>
            <a:r>
              <a:rPr lang="en-US" dirty="0">
                <a:solidFill>
                  <a:srgbClr val="FFFF00"/>
                </a:solidFill>
              </a:rPr>
              <a:t>: </a:t>
            </a:r>
            <a:r>
              <a:rPr lang="en-US" dirty="0"/>
              <a:t>Path efficiency, reward tracking, terrain encounters</a:t>
            </a:r>
          </a:p>
          <a:p>
            <a:endParaRPr lang="en-US" b="1" dirty="0">
              <a:solidFill>
                <a:srgbClr val="FFFF00"/>
              </a:solidFill>
            </a:endParaRPr>
          </a:p>
          <a:p>
            <a:r>
              <a:rPr lang="en-US" b="1" dirty="0">
                <a:solidFill>
                  <a:srgbClr val="FFFF00"/>
                </a:solidFill>
              </a:rPr>
              <a:t>Evaluation Dashboard</a:t>
            </a:r>
            <a:r>
              <a:rPr lang="en-US" dirty="0">
                <a:solidFill>
                  <a:srgbClr val="FFFF00"/>
                </a:solidFill>
              </a:rPr>
              <a:t>: </a:t>
            </a:r>
            <a:r>
              <a:rPr lang="en-US" dirty="0"/>
              <a:t>Performance metrics and convergence analysis</a:t>
            </a:r>
          </a:p>
          <a:p>
            <a:endParaRPr lang="en-US" b="1" dirty="0">
              <a:solidFill>
                <a:srgbClr val="FFFF00"/>
              </a:solidFill>
            </a:endParaRPr>
          </a:p>
          <a:p>
            <a:r>
              <a:rPr lang="en-US" b="1" dirty="0">
                <a:solidFill>
                  <a:srgbClr val="FFFF00"/>
                </a:solidFill>
              </a:rPr>
              <a:t>Comparative Analysis</a:t>
            </a:r>
            <a:r>
              <a:rPr lang="en-US" dirty="0">
                <a:solidFill>
                  <a:srgbClr val="FFFF00"/>
                </a:solidFill>
              </a:rPr>
              <a:t>: </a:t>
            </a:r>
            <a:r>
              <a:rPr lang="en-US" dirty="0"/>
              <a:t>Risk vs reward correlations, safety analysis</a:t>
            </a:r>
          </a:p>
          <a:p>
            <a:endParaRPr lang="en-US" b="1" dirty="0">
              <a:solidFill>
                <a:srgbClr val="FFFF00"/>
              </a:solidFill>
            </a:endParaRPr>
          </a:p>
          <a:p>
            <a:r>
              <a:rPr lang="en-US" b="1" dirty="0">
                <a:solidFill>
                  <a:srgbClr val="FFFF00"/>
                </a:solidFill>
              </a:rPr>
              <a:t>Final Path Summary</a:t>
            </a:r>
            <a:r>
              <a:rPr lang="en-US" dirty="0">
                <a:solidFill>
                  <a:srgbClr val="FFFF00"/>
                </a:solidFill>
              </a:rPr>
              <a:t>: </a:t>
            </a:r>
            <a:r>
              <a:rPr lang="en-US" dirty="0"/>
              <a:t>Comprehensive single-view summary with chosen path and results</a:t>
            </a:r>
            <a:endParaRPr lang="en-US" sz="1200" b="1" i="0" dirty="0">
              <a:solidFill>
                <a:srgbClr val="D8DEE9"/>
              </a:solidFill>
              <a:effectLst/>
              <a:latin typeface="-apple-system"/>
            </a:endParaRPr>
          </a:p>
        </p:txBody>
      </p:sp>
    </p:spTree>
    <p:extLst>
      <p:ext uri="{BB962C8B-B14F-4D97-AF65-F5344CB8AC3E}">
        <p14:creationId xmlns:p14="http://schemas.microsoft.com/office/powerpoint/2010/main" val="2520772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DAB5F-4610-D9B5-E09A-85A4E0C7CA4F}"/>
            </a:ext>
          </a:extLst>
        </p:cNvPr>
        <p:cNvGrpSpPr/>
        <p:nvPr/>
      </p:nvGrpSpPr>
      <p:grpSpPr>
        <a:xfrm>
          <a:off x="0" y="0"/>
          <a:ext cx="0" cy="0"/>
          <a:chOff x="0" y="0"/>
          <a:chExt cx="0" cy="0"/>
        </a:xfrm>
      </p:grpSpPr>
      <p:pic>
        <p:nvPicPr>
          <p:cNvPr id="7" name="Picture 6" descr="A different colored squares with different colored squares&#10;&#10;AI-generated content may be incorrect.">
            <a:extLst>
              <a:ext uri="{FF2B5EF4-FFF2-40B4-BE49-F238E27FC236}">
                <a16:creationId xmlns:a16="http://schemas.microsoft.com/office/drawing/2014/main" id="{03FF5553-9896-A4F9-8B2F-478BEAA03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334" y="0"/>
            <a:ext cx="11853332" cy="6858000"/>
          </a:xfrm>
          <a:prstGeom prst="rect">
            <a:avLst/>
          </a:prstGeom>
        </p:spPr>
      </p:pic>
    </p:spTree>
    <p:extLst>
      <p:ext uri="{BB962C8B-B14F-4D97-AF65-F5344CB8AC3E}">
        <p14:creationId xmlns:p14="http://schemas.microsoft.com/office/powerpoint/2010/main" val="2618853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40C24-2A4F-7497-4D67-F36AA900EB74}"/>
            </a:ext>
          </a:extLst>
        </p:cNvPr>
        <p:cNvGrpSpPr/>
        <p:nvPr/>
      </p:nvGrpSpPr>
      <p:grpSpPr>
        <a:xfrm>
          <a:off x="0" y="0"/>
          <a:ext cx="0" cy="0"/>
          <a:chOff x="0" y="0"/>
          <a:chExt cx="0" cy="0"/>
        </a:xfrm>
      </p:grpSpPr>
      <p:pic>
        <p:nvPicPr>
          <p:cNvPr id="11" name="Picture 10" descr="A group of colorful graphs&#10;&#10;AI-generated content may be incorrect.">
            <a:extLst>
              <a:ext uri="{FF2B5EF4-FFF2-40B4-BE49-F238E27FC236}">
                <a16:creationId xmlns:a16="http://schemas.microsoft.com/office/drawing/2014/main" id="{CAEAF269-4D7C-B193-DD21-C4DE20B0FE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9" y="257773"/>
            <a:ext cx="12050661" cy="6342453"/>
          </a:xfrm>
          <a:prstGeom prst="rect">
            <a:avLst/>
          </a:prstGeom>
        </p:spPr>
      </p:pic>
    </p:spTree>
    <p:extLst>
      <p:ext uri="{BB962C8B-B14F-4D97-AF65-F5344CB8AC3E}">
        <p14:creationId xmlns:p14="http://schemas.microsoft.com/office/powerpoint/2010/main" val="246284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BB1B9-979C-DBC6-E6E8-B16A452CD9F4}"/>
            </a:ext>
          </a:extLst>
        </p:cNvPr>
        <p:cNvGrpSpPr/>
        <p:nvPr/>
      </p:nvGrpSpPr>
      <p:grpSpPr>
        <a:xfrm>
          <a:off x="0" y="0"/>
          <a:ext cx="0" cy="0"/>
          <a:chOff x="0" y="0"/>
          <a:chExt cx="0" cy="0"/>
        </a:xfrm>
      </p:grpSpPr>
      <p:pic>
        <p:nvPicPr>
          <p:cNvPr id="15" name="Picture 14" descr="A group of colorful graphs&#10;&#10;AI-generated content may be incorrect.">
            <a:extLst>
              <a:ext uri="{FF2B5EF4-FFF2-40B4-BE49-F238E27FC236}">
                <a16:creationId xmlns:a16="http://schemas.microsoft.com/office/drawing/2014/main" id="{9DE0458B-EFC8-D626-0EE5-6C86C6F61C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158"/>
            <a:ext cx="12192000" cy="6416842"/>
          </a:xfrm>
          <a:prstGeom prst="rect">
            <a:avLst/>
          </a:prstGeom>
        </p:spPr>
      </p:pic>
    </p:spTree>
    <p:extLst>
      <p:ext uri="{BB962C8B-B14F-4D97-AF65-F5344CB8AC3E}">
        <p14:creationId xmlns:p14="http://schemas.microsoft.com/office/powerpoint/2010/main" val="367055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2A003-0C0E-CB67-5927-08A05E2A89BC}"/>
            </a:ext>
          </a:extLst>
        </p:cNvPr>
        <p:cNvGrpSpPr/>
        <p:nvPr/>
      </p:nvGrpSpPr>
      <p:grpSpPr>
        <a:xfrm>
          <a:off x="0" y="0"/>
          <a:ext cx="0" cy="0"/>
          <a:chOff x="0" y="0"/>
          <a:chExt cx="0" cy="0"/>
        </a:xfrm>
      </p:grpSpPr>
      <p:pic>
        <p:nvPicPr>
          <p:cNvPr id="9" name="Picture 8" descr="A close-up of a graph&#10;&#10;AI-generated content may be incorrect.">
            <a:extLst>
              <a:ext uri="{FF2B5EF4-FFF2-40B4-BE49-F238E27FC236}">
                <a16:creationId xmlns:a16="http://schemas.microsoft.com/office/drawing/2014/main" id="{49AAC918-0B7F-E33F-7937-5C50A99361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79"/>
            <a:ext cx="12192000" cy="6416842"/>
          </a:xfrm>
          <a:prstGeom prst="rect">
            <a:avLst/>
          </a:prstGeom>
        </p:spPr>
      </p:pic>
    </p:spTree>
    <p:extLst>
      <p:ext uri="{BB962C8B-B14F-4D97-AF65-F5344CB8AC3E}">
        <p14:creationId xmlns:p14="http://schemas.microsoft.com/office/powerpoint/2010/main" val="264925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2DBAE-4672-C549-863D-1A42A53CD814}"/>
            </a:ext>
          </a:extLst>
        </p:cNvPr>
        <p:cNvGrpSpPr/>
        <p:nvPr/>
      </p:nvGrpSpPr>
      <p:grpSpPr>
        <a:xfrm>
          <a:off x="0" y="0"/>
          <a:ext cx="0" cy="0"/>
          <a:chOff x="0" y="0"/>
          <a:chExt cx="0" cy="0"/>
        </a:xfrm>
      </p:grpSpPr>
      <p:pic>
        <p:nvPicPr>
          <p:cNvPr id="13" name="Picture 12" descr="A close-up of a graph&#10;&#10;AI-generated content may be incorrect.">
            <a:extLst>
              <a:ext uri="{FF2B5EF4-FFF2-40B4-BE49-F238E27FC236}">
                <a16:creationId xmlns:a16="http://schemas.microsoft.com/office/drawing/2014/main" id="{690AD8E4-85AE-9188-C92F-0C9C7F7B8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579"/>
            <a:ext cx="12192000" cy="6416842"/>
          </a:xfrm>
          <a:prstGeom prst="rect">
            <a:avLst/>
          </a:prstGeom>
        </p:spPr>
      </p:pic>
    </p:spTree>
    <p:extLst>
      <p:ext uri="{BB962C8B-B14F-4D97-AF65-F5344CB8AC3E}">
        <p14:creationId xmlns:p14="http://schemas.microsoft.com/office/powerpoint/2010/main" val="2015347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C7934-D459-D5E9-B90F-92F3BB5A2A24}"/>
            </a:ext>
          </a:extLst>
        </p:cNvPr>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A160FC4F-3BED-714F-9192-BB535F79A0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14" y="243229"/>
            <a:ext cx="10687571" cy="6371541"/>
          </a:xfrm>
          <a:prstGeom prst="rect">
            <a:avLst/>
          </a:prstGeom>
        </p:spPr>
      </p:pic>
    </p:spTree>
    <p:extLst>
      <p:ext uri="{BB962C8B-B14F-4D97-AF65-F5344CB8AC3E}">
        <p14:creationId xmlns:p14="http://schemas.microsoft.com/office/powerpoint/2010/main" val="2758267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65656-DED4-40B8-469F-79ADC0CC50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B15016F-D77A-F00F-D0BF-630E40FDDBA1}"/>
              </a:ext>
            </a:extLst>
          </p:cNvPr>
          <p:cNvSpPr txBox="1"/>
          <p:nvPr/>
        </p:nvSpPr>
        <p:spPr>
          <a:xfrm>
            <a:off x="2310579" y="1449393"/>
            <a:ext cx="8436077" cy="5724644"/>
          </a:xfrm>
          <a:prstGeom prst="rect">
            <a:avLst/>
          </a:prstGeom>
          <a:noFill/>
        </p:spPr>
        <p:txBody>
          <a:bodyPr wrap="square">
            <a:spAutoFit/>
          </a:bodyPr>
          <a:lstStyle/>
          <a:p>
            <a:pPr algn="l">
              <a:spcBef>
                <a:spcPts val="1800"/>
              </a:spcBef>
              <a:spcAft>
                <a:spcPts val="1200"/>
              </a:spcAft>
              <a:buNone/>
            </a:pPr>
            <a:r>
              <a:rPr lang="en-US" sz="2000" b="1" i="0" dirty="0">
                <a:solidFill>
                  <a:srgbClr val="D8DEE9"/>
                </a:solidFill>
                <a:effectLst/>
                <a:latin typeface="-apple-system"/>
              </a:rPr>
              <a:t>Achievements</a:t>
            </a:r>
          </a:p>
          <a:p>
            <a:pPr algn="l">
              <a:spcAft>
                <a:spcPts val="1200"/>
              </a:spcAft>
              <a:buNone/>
            </a:pPr>
            <a:r>
              <a:rPr lang="en-US" sz="2000" b="0" i="0" dirty="0">
                <a:solidFill>
                  <a:srgbClr val="D8DEE9"/>
                </a:solidFill>
                <a:effectLst/>
                <a:latin typeface="-apple-system"/>
              </a:rPr>
              <a:t>In todays update successfully establishes a </a:t>
            </a:r>
            <a:r>
              <a:rPr lang="en-US" sz="2000" b="1" i="0" dirty="0">
                <a:solidFill>
                  <a:srgbClr val="D8DEE9"/>
                </a:solidFill>
                <a:effectLst/>
                <a:latin typeface="-apple-system"/>
              </a:rPr>
              <a:t>complete MDP formulation</a:t>
            </a:r>
            <a:r>
              <a:rPr lang="en-US" sz="2000" b="0" i="0" dirty="0">
                <a:solidFill>
                  <a:srgbClr val="D8DEE9"/>
                </a:solidFill>
                <a:effectLst/>
                <a:latin typeface="-apple-system"/>
              </a:rPr>
              <a:t> for volcanic terrain exploration:</a:t>
            </a:r>
          </a:p>
          <a:p>
            <a:pPr lvl="2">
              <a:buFont typeface="+mj-lt"/>
              <a:buAutoNum type="arabicPeriod"/>
            </a:pPr>
            <a:r>
              <a:rPr lang="en-US" sz="2000" b="1" i="0" dirty="0">
                <a:solidFill>
                  <a:srgbClr val="FFFF00"/>
                </a:solidFill>
                <a:effectLst/>
                <a:latin typeface="-apple-system"/>
              </a:rPr>
              <a:t>Mathematical Foundation</a:t>
            </a:r>
            <a:r>
              <a:rPr lang="en-US" sz="2000" b="0" i="0" dirty="0">
                <a:solidFill>
                  <a:srgbClr val="D8DEE9"/>
                </a:solidFill>
                <a:effectLst/>
                <a:latin typeface="-apple-system"/>
              </a:rPr>
              <a:t>: Formal MDP tuple (S,A,T,R,</a:t>
            </a:r>
            <a:r>
              <a:rPr lang="el-GR" sz="2000" b="0" i="0" dirty="0">
                <a:solidFill>
                  <a:srgbClr val="D8DEE9"/>
                </a:solidFill>
                <a:effectLst/>
                <a:latin typeface="-apple-system"/>
              </a:rPr>
              <a:t>γ) </a:t>
            </a:r>
            <a:r>
              <a:rPr lang="en-US" sz="2000" b="0" i="0" dirty="0">
                <a:solidFill>
                  <a:srgbClr val="D8DEE9"/>
                </a:solidFill>
                <a:effectLst/>
                <a:latin typeface="-apple-system"/>
              </a:rPr>
              <a:t>defined</a:t>
            </a:r>
          </a:p>
          <a:p>
            <a:pPr lvl="2">
              <a:buFont typeface="+mj-lt"/>
              <a:buAutoNum type="arabicPeriod"/>
            </a:pPr>
            <a:r>
              <a:rPr lang="en-US" sz="2000" b="1" i="0" dirty="0">
                <a:solidFill>
                  <a:srgbClr val="FFFF00"/>
                </a:solidFill>
                <a:effectLst/>
                <a:latin typeface="-apple-system"/>
              </a:rPr>
              <a:t>Implementation</a:t>
            </a:r>
            <a:r>
              <a:rPr lang="en-US" sz="2000" b="0" i="0" dirty="0">
                <a:solidFill>
                  <a:srgbClr val="D8DEE9"/>
                </a:solidFill>
                <a:effectLst/>
                <a:latin typeface="-apple-system"/>
              </a:rPr>
              <a:t>: Working code demonstrating all components</a:t>
            </a:r>
          </a:p>
          <a:p>
            <a:pPr lvl="2">
              <a:buFont typeface="+mj-lt"/>
              <a:buAutoNum type="arabicPeriod"/>
            </a:pPr>
            <a:r>
              <a:rPr lang="en-US" sz="2000" b="1" i="0" dirty="0">
                <a:solidFill>
                  <a:srgbClr val="FFFF00"/>
                </a:solidFill>
                <a:effectLst/>
                <a:latin typeface="-apple-system"/>
              </a:rPr>
              <a:t>Policy Framework</a:t>
            </a:r>
            <a:r>
              <a:rPr lang="en-US" sz="2000" b="0" i="0" dirty="0">
                <a:solidFill>
                  <a:srgbClr val="D8DEE9"/>
                </a:solidFill>
                <a:effectLst/>
                <a:latin typeface="-apple-system"/>
              </a:rPr>
              <a:t>: Initial heuristic policy implemented</a:t>
            </a:r>
          </a:p>
          <a:p>
            <a:pPr lvl="2">
              <a:buFont typeface="+mj-lt"/>
              <a:buAutoNum type="arabicPeriod"/>
            </a:pPr>
            <a:r>
              <a:rPr lang="en-US" sz="2000" b="1" i="0" dirty="0">
                <a:solidFill>
                  <a:srgbClr val="FFFF00"/>
                </a:solidFill>
                <a:effectLst/>
                <a:latin typeface="-apple-system"/>
              </a:rPr>
              <a:t>Verification:</a:t>
            </a:r>
            <a:r>
              <a:rPr lang="en-US" sz="2000" b="0" i="0" dirty="0">
                <a:solidFill>
                  <a:srgbClr val="FFFF00"/>
                </a:solidFill>
                <a:effectLst/>
                <a:latin typeface="-apple-system"/>
              </a:rPr>
              <a:t> </a:t>
            </a:r>
            <a:r>
              <a:rPr lang="en-US" sz="2000" b="0" i="0" dirty="0">
                <a:solidFill>
                  <a:srgbClr val="D8DEE9"/>
                </a:solidFill>
                <a:effectLst/>
                <a:latin typeface="-apple-system"/>
              </a:rPr>
              <a:t>System tested and validated</a:t>
            </a:r>
            <a:endParaRPr lang="en-US" sz="2000" b="1" i="0" dirty="0">
              <a:solidFill>
                <a:srgbClr val="D8DEE9"/>
              </a:solidFill>
              <a:effectLst/>
              <a:latin typeface="-apple-system"/>
            </a:endParaRPr>
          </a:p>
          <a:p>
            <a:pPr algn="l">
              <a:spcBef>
                <a:spcPts val="1800"/>
              </a:spcBef>
              <a:spcAft>
                <a:spcPts val="1200"/>
              </a:spcAft>
              <a:buNone/>
            </a:pPr>
            <a:r>
              <a:rPr lang="en-US" sz="2000" b="1" i="0" dirty="0">
                <a:solidFill>
                  <a:srgbClr val="D8DEE9"/>
                </a:solidFill>
                <a:effectLst/>
                <a:latin typeface="-apple-system"/>
              </a:rPr>
              <a:t>Significance</a:t>
            </a:r>
          </a:p>
          <a:p>
            <a:pPr marL="742950" lvl="1" indent="-285750">
              <a:buFont typeface="Arial" panose="020B0604020202020204" pitchFamily="34" charset="0"/>
              <a:buChar char="•"/>
            </a:pPr>
            <a:r>
              <a:rPr lang="en-US" dirty="0"/>
              <a:t> </a:t>
            </a:r>
            <a:r>
              <a:rPr lang="en-US" b="1" dirty="0"/>
              <a:t>Goal-oriented exploration</a:t>
            </a:r>
            <a:r>
              <a:rPr lang="en-US" dirty="0"/>
              <a:t> with clear start and destination points</a:t>
            </a:r>
          </a:p>
          <a:p>
            <a:pPr marL="742950" lvl="1" indent="-285750">
              <a:buFont typeface="Arial" panose="020B0604020202020204" pitchFamily="34" charset="0"/>
              <a:buChar char="•"/>
            </a:pPr>
            <a:r>
              <a:rPr lang="en-US" dirty="0"/>
              <a:t> Complete MDP formulation with stochastic transitions and goal states</a:t>
            </a:r>
          </a:p>
          <a:p>
            <a:pPr marL="742950" lvl="1" indent="-285750">
              <a:buFont typeface="Arial" panose="020B0604020202020204" pitchFamily="34" charset="0"/>
              <a:buChar char="•"/>
            </a:pPr>
            <a:r>
              <a:rPr lang="en-US" dirty="0"/>
              <a:t> Value iteration algorithm with fast convergence (100-200 iterations) </a:t>
            </a:r>
          </a:p>
          <a:p>
            <a:pPr marL="742950" lvl="1" indent="-285750">
              <a:buFont typeface="Arial" panose="020B0604020202020204" pitchFamily="34" charset="0"/>
              <a:buChar char="•"/>
            </a:pPr>
            <a:r>
              <a:rPr lang="en-US" dirty="0"/>
              <a:t> Optimal policy extraction with distance-aware rewards</a:t>
            </a:r>
          </a:p>
          <a:p>
            <a:pPr marL="742950" lvl="1" indent="-285750">
              <a:buFont typeface="Arial" panose="020B0604020202020204" pitchFamily="34" charset="0"/>
              <a:buChar char="•"/>
            </a:pPr>
            <a:r>
              <a:rPr lang="en-US" dirty="0"/>
              <a:t>Comprehensive performance metrics and statistical analysis</a:t>
            </a:r>
          </a:p>
          <a:p>
            <a:pPr marL="742950" lvl="1" indent="-285750">
              <a:buFont typeface="Arial" panose="020B0604020202020204" pitchFamily="34" charset="0"/>
              <a:buChar char="•"/>
            </a:pPr>
            <a:r>
              <a:rPr lang="en-US" dirty="0"/>
              <a:t>Advanced multi-window visualization system with final path summary</a:t>
            </a:r>
          </a:p>
          <a:p>
            <a:pPr marL="742950" lvl="1" indent="-285750">
              <a:buFont typeface="Arial" panose="020B0604020202020204" pitchFamily="34" charset="0"/>
              <a:buChar char="•"/>
            </a:pPr>
            <a:r>
              <a:rPr lang="en-US" dirty="0"/>
              <a:t>Modular, extensible codebase architecture</a:t>
            </a:r>
          </a:p>
          <a:p>
            <a:pPr algn="l">
              <a:spcBef>
                <a:spcPts val="1800"/>
              </a:spcBef>
              <a:spcAft>
                <a:spcPts val="1200"/>
              </a:spcAft>
              <a:buNone/>
            </a:pPr>
            <a:endParaRPr lang="en-US" sz="2000" b="1" i="0" dirty="0">
              <a:solidFill>
                <a:srgbClr val="D8DEE9"/>
              </a:solidFill>
              <a:effectLst/>
              <a:latin typeface="-apple-system"/>
            </a:endParaRPr>
          </a:p>
        </p:txBody>
      </p:sp>
      <p:sp>
        <p:nvSpPr>
          <p:cNvPr id="4" name="TextBox 3">
            <a:extLst>
              <a:ext uri="{FF2B5EF4-FFF2-40B4-BE49-F238E27FC236}">
                <a16:creationId xmlns:a16="http://schemas.microsoft.com/office/drawing/2014/main" id="{DCE6E46E-B373-9A5F-9BC3-F38B6549AEFE}"/>
              </a:ext>
            </a:extLst>
          </p:cNvPr>
          <p:cNvSpPr txBox="1"/>
          <p:nvPr/>
        </p:nvSpPr>
        <p:spPr>
          <a:xfrm>
            <a:off x="639097" y="599768"/>
            <a:ext cx="2276585" cy="646331"/>
          </a:xfrm>
          <a:prstGeom prst="rect">
            <a:avLst/>
          </a:prstGeom>
          <a:noFill/>
        </p:spPr>
        <p:txBody>
          <a:bodyPr wrap="none" rtlCol="0">
            <a:spAutoFit/>
          </a:bodyPr>
          <a:lstStyle/>
          <a:p>
            <a:r>
              <a:rPr lang="en-US" sz="3600" b="1" u="sng" dirty="0">
                <a:solidFill>
                  <a:srgbClr val="D8DEE9"/>
                </a:solidFill>
                <a:latin typeface="-apple-system"/>
              </a:rPr>
              <a:t>Conclusion</a:t>
            </a:r>
          </a:p>
        </p:txBody>
      </p:sp>
    </p:spTree>
    <p:extLst>
      <p:ext uri="{BB962C8B-B14F-4D97-AF65-F5344CB8AC3E}">
        <p14:creationId xmlns:p14="http://schemas.microsoft.com/office/powerpoint/2010/main" val="5296717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51CFCE-C7D3-AF4B-A9B9-367FA2F085CD}"/>
              </a:ext>
            </a:extLst>
          </p:cNvPr>
          <p:cNvSpPr txBox="1"/>
          <p:nvPr/>
        </p:nvSpPr>
        <p:spPr>
          <a:xfrm>
            <a:off x="3141890" y="2497394"/>
            <a:ext cx="5908220" cy="1569660"/>
          </a:xfrm>
          <a:prstGeom prst="rect">
            <a:avLst/>
          </a:prstGeom>
          <a:noFill/>
        </p:spPr>
        <p:txBody>
          <a:bodyPr wrap="none" rtlCol="0">
            <a:spAutoFit/>
          </a:bodyPr>
          <a:lstStyle/>
          <a:p>
            <a:r>
              <a:rPr lang="en-US" sz="9600" dirty="0"/>
              <a:t>Thank You</a:t>
            </a:r>
          </a:p>
        </p:txBody>
      </p:sp>
    </p:spTree>
    <p:extLst>
      <p:ext uri="{BB962C8B-B14F-4D97-AF65-F5344CB8AC3E}">
        <p14:creationId xmlns:p14="http://schemas.microsoft.com/office/powerpoint/2010/main" val="366020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27DAE-EED1-60C1-E422-1115F744FF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BC592BD-3DEB-DEDA-AE41-516552B74AAF}"/>
              </a:ext>
            </a:extLst>
          </p:cNvPr>
          <p:cNvSpPr txBox="1"/>
          <p:nvPr/>
        </p:nvSpPr>
        <p:spPr>
          <a:xfrm>
            <a:off x="704027" y="2762865"/>
            <a:ext cx="10917702" cy="3000821"/>
          </a:xfrm>
          <a:prstGeom prst="rect">
            <a:avLst/>
          </a:prstGeom>
          <a:noFill/>
        </p:spPr>
        <p:txBody>
          <a:bodyPr wrap="square">
            <a:spAutoFit/>
          </a:bodyPr>
          <a:lstStyle/>
          <a:p>
            <a:pPr algn="l">
              <a:spcBef>
                <a:spcPts val="1800"/>
              </a:spcBef>
              <a:spcAft>
                <a:spcPts val="1200"/>
              </a:spcAft>
              <a:buNone/>
            </a:pPr>
            <a:r>
              <a:rPr lang="en-US" b="1" i="0" dirty="0">
                <a:solidFill>
                  <a:srgbClr val="D8DEE9"/>
                </a:solidFill>
                <a:effectLst/>
                <a:latin typeface="-apple-system"/>
              </a:rPr>
              <a:t>Objective</a:t>
            </a:r>
          </a:p>
          <a:p>
            <a:pPr algn="l">
              <a:spcAft>
                <a:spcPts val="1200"/>
              </a:spcAft>
              <a:buNone/>
            </a:pPr>
            <a:r>
              <a:rPr lang="en-US" b="0" i="0" dirty="0">
                <a:solidFill>
                  <a:srgbClr val="D8DEE9"/>
                </a:solidFill>
                <a:effectLst/>
                <a:latin typeface="-apple-system"/>
              </a:rPr>
              <a:t>Design an autonomous agent that can safely explore volcanic terrain to reach a goal position while avoiding hazards such as lava flows, gas emissions, and craters.</a:t>
            </a:r>
          </a:p>
          <a:p>
            <a:pPr algn="l">
              <a:spcBef>
                <a:spcPts val="1800"/>
              </a:spcBef>
              <a:spcAft>
                <a:spcPts val="1200"/>
              </a:spcAft>
              <a:buNone/>
            </a:pPr>
            <a:r>
              <a:rPr lang="en-US" b="1" i="0" dirty="0">
                <a:solidFill>
                  <a:srgbClr val="D8DEE9"/>
                </a:solidFill>
                <a:effectLst/>
                <a:latin typeface="-apple-system"/>
              </a:rPr>
              <a:t>MDP Justification</a:t>
            </a:r>
          </a:p>
          <a:p>
            <a:pPr algn="l">
              <a:buFont typeface="Arial" panose="020B0604020202020204" pitchFamily="34" charset="0"/>
              <a:buChar char="•"/>
            </a:pPr>
            <a:r>
              <a:rPr lang="en-US" b="1" i="0" dirty="0">
                <a:solidFill>
                  <a:srgbClr val="D8DEE9"/>
                </a:solidFill>
                <a:effectLst/>
                <a:latin typeface="-apple-system"/>
              </a:rPr>
              <a:t>Sequential Decisions</a:t>
            </a:r>
            <a:r>
              <a:rPr lang="en-US" b="0" i="0" dirty="0">
                <a:solidFill>
                  <a:srgbClr val="D8DEE9"/>
                </a:solidFill>
                <a:effectLst/>
                <a:latin typeface="-apple-system"/>
              </a:rPr>
              <a:t>: Multi-step path planning required</a:t>
            </a:r>
          </a:p>
          <a:p>
            <a:pPr algn="l">
              <a:buFont typeface="Arial" panose="020B0604020202020204" pitchFamily="34" charset="0"/>
              <a:buChar char="•"/>
            </a:pPr>
            <a:r>
              <a:rPr lang="en-US" b="1" i="0" dirty="0">
                <a:solidFill>
                  <a:srgbClr val="D8DEE9"/>
                </a:solidFill>
                <a:effectLst/>
                <a:latin typeface="-apple-system"/>
              </a:rPr>
              <a:t>Uncertainty</a:t>
            </a:r>
            <a:r>
              <a:rPr lang="en-US" b="0" i="0" dirty="0">
                <a:solidFill>
                  <a:srgbClr val="D8DEE9"/>
                </a:solidFill>
                <a:effectLst/>
                <a:latin typeface="-apple-system"/>
              </a:rPr>
              <a:t>: Unpredictable volcanic environment</a:t>
            </a:r>
          </a:p>
          <a:p>
            <a:pPr algn="l">
              <a:buFont typeface="Arial" panose="020B0604020202020204" pitchFamily="34" charset="0"/>
              <a:buChar char="•"/>
            </a:pPr>
            <a:r>
              <a:rPr lang="en-US" b="1" i="0" dirty="0">
                <a:solidFill>
                  <a:srgbClr val="D8DEE9"/>
                </a:solidFill>
                <a:effectLst/>
                <a:latin typeface="-apple-system"/>
              </a:rPr>
              <a:t>Optimization</a:t>
            </a:r>
            <a:r>
              <a:rPr lang="en-US" b="0" i="0" dirty="0">
                <a:solidFill>
                  <a:srgbClr val="D8DEE9"/>
                </a:solidFill>
                <a:effectLst/>
                <a:latin typeface="-apple-system"/>
              </a:rPr>
              <a:t>: Balance between safety and efficiency</a:t>
            </a:r>
          </a:p>
          <a:p>
            <a:pPr algn="l">
              <a:buFont typeface="Arial" panose="020B0604020202020204" pitchFamily="34" charset="0"/>
              <a:buChar char="•"/>
            </a:pPr>
            <a:r>
              <a:rPr lang="en-US" b="1" i="0" dirty="0">
                <a:solidFill>
                  <a:srgbClr val="D8DEE9"/>
                </a:solidFill>
                <a:effectLst/>
                <a:latin typeface="-apple-system"/>
              </a:rPr>
              <a:t>Mathematical Framework</a:t>
            </a:r>
            <a:r>
              <a:rPr lang="en-US" b="0" i="0" dirty="0">
                <a:solidFill>
                  <a:srgbClr val="D8DEE9"/>
                </a:solidFill>
                <a:effectLst/>
                <a:latin typeface="-apple-system"/>
              </a:rPr>
              <a:t>: Formal analysis and solution methods</a:t>
            </a:r>
          </a:p>
        </p:txBody>
      </p:sp>
      <p:sp>
        <p:nvSpPr>
          <p:cNvPr id="5" name="TextBox 4">
            <a:extLst>
              <a:ext uri="{FF2B5EF4-FFF2-40B4-BE49-F238E27FC236}">
                <a16:creationId xmlns:a16="http://schemas.microsoft.com/office/drawing/2014/main" id="{9EF4D53E-9C57-2D65-AEFC-7B09846767EC}"/>
              </a:ext>
            </a:extLst>
          </p:cNvPr>
          <p:cNvSpPr txBox="1"/>
          <p:nvPr/>
        </p:nvSpPr>
        <p:spPr>
          <a:xfrm>
            <a:off x="1661652" y="984184"/>
            <a:ext cx="9733935" cy="1200329"/>
          </a:xfrm>
          <a:prstGeom prst="rect">
            <a:avLst/>
          </a:prstGeom>
          <a:noFill/>
        </p:spPr>
        <p:txBody>
          <a:bodyPr wrap="square">
            <a:spAutoFit/>
          </a:bodyPr>
          <a:lstStyle/>
          <a:p>
            <a:r>
              <a:rPr lang="en-US" b="0" i="0" dirty="0">
                <a:solidFill>
                  <a:srgbClr val="E2E5E9"/>
                </a:solidFill>
                <a:effectLst/>
                <a:latin typeface="Segoe UI Historic" panose="020B0502040204020203" pitchFamily="34" charset="0"/>
              </a:rPr>
              <a:t>Design an autonomous exploration system using Markov Decision Process (MDP) for navigating through a simulated volcanic terrain while effectively managing uncertain environmental conditions, such as lava flows, caters, gas emission, etc. The objective is to maximize the efficiency of exploration while ensuring the safety of the exploration agent.</a:t>
            </a:r>
            <a:endParaRPr lang="en-US" dirty="0"/>
          </a:p>
        </p:txBody>
      </p:sp>
      <p:sp>
        <p:nvSpPr>
          <p:cNvPr id="6" name="TextBox 5">
            <a:extLst>
              <a:ext uri="{FF2B5EF4-FFF2-40B4-BE49-F238E27FC236}">
                <a16:creationId xmlns:a16="http://schemas.microsoft.com/office/drawing/2014/main" id="{69121861-1E30-960D-6552-4F534AD80441}"/>
              </a:ext>
            </a:extLst>
          </p:cNvPr>
          <p:cNvSpPr txBox="1"/>
          <p:nvPr/>
        </p:nvSpPr>
        <p:spPr>
          <a:xfrm>
            <a:off x="704027" y="329727"/>
            <a:ext cx="3940694" cy="584775"/>
          </a:xfrm>
          <a:prstGeom prst="rect">
            <a:avLst/>
          </a:prstGeom>
          <a:noFill/>
        </p:spPr>
        <p:txBody>
          <a:bodyPr wrap="none" rtlCol="0">
            <a:spAutoFit/>
          </a:bodyPr>
          <a:lstStyle/>
          <a:p>
            <a:r>
              <a:rPr lang="en-US" sz="3200" dirty="0"/>
              <a:t>Problem Statement: </a:t>
            </a:r>
          </a:p>
        </p:txBody>
      </p:sp>
    </p:spTree>
    <p:extLst>
      <p:ext uri="{BB962C8B-B14F-4D97-AF65-F5344CB8AC3E}">
        <p14:creationId xmlns:p14="http://schemas.microsoft.com/office/powerpoint/2010/main" val="236750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2CC66-1AD6-C789-A6DA-5B1E457C6C6F}"/>
            </a:ext>
          </a:extLst>
        </p:cNvPr>
        <p:cNvGrpSpPr/>
        <p:nvPr/>
      </p:nvGrpSpPr>
      <p:grpSpPr>
        <a:xfrm>
          <a:off x="0" y="0"/>
          <a:ext cx="0" cy="0"/>
          <a:chOff x="0" y="0"/>
          <a:chExt cx="0" cy="0"/>
        </a:xfrm>
      </p:grpSpPr>
      <p:pic>
        <p:nvPicPr>
          <p:cNvPr id="1026" name="Picture 2" descr="Confused Animated Icon | Free user Animated Icon">
            <a:extLst>
              <a:ext uri="{FF2B5EF4-FFF2-40B4-BE49-F238E27FC236}">
                <a16:creationId xmlns:a16="http://schemas.microsoft.com/office/drawing/2014/main" id="{146B8FFA-0213-D669-5558-D4E9B5A51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77" y="154857"/>
            <a:ext cx="1396181" cy="1396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BF5D6F6-925A-BBC6-34EF-244439E62965}"/>
              </a:ext>
            </a:extLst>
          </p:cNvPr>
          <p:cNvSpPr txBox="1"/>
          <p:nvPr/>
        </p:nvSpPr>
        <p:spPr>
          <a:xfrm>
            <a:off x="1769806" y="154857"/>
            <a:ext cx="8313494" cy="523220"/>
          </a:xfrm>
          <a:prstGeom prst="rect">
            <a:avLst/>
          </a:prstGeom>
          <a:noFill/>
        </p:spPr>
        <p:txBody>
          <a:bodyPr wrap="none" rtlCol="0">
            <a:spAutoFit/>
          </a:bodyPr>
          <a:lstStyle/>
          <a:p>
            <a:r>
              <a:rPr lang="en-US" sz="2800" b="1" dirty="0">
                <a:latin typeface="Calibri" panose="020F0502020204030204" pitchFamily="34" charset="0"/>
                <a:ea typeface="Calibri" panose="020F0502020204030204" pitchFamily="34" charset="0"/>
                <a:cs typeface="Calibri" panose="020F0502020204030204" pitchFamily="34" charset="0"/>
              </a:rPr>
              <a:t>Project Planning using Markov Decision Process (MDP)</a:t>
            </a:r>
          </a:p>
        </p:txBody>
      </p:sp>
      <p:pic>
        <p:nvPicPr>
          <p:cNvPr id="4" name="Picture 3">
            <a:extLst>
              <a:ext uri="{FF2B5EF4-FFF2-40B4-BE49-F238E27FC236}">
                <a16:creationId xmlns:a16="http://schemas.microsoft.com/office/drawing/2014/main" id="{5ADB25C7-9DF7-9C83-5CAA-A86B31EF8661}"/>
              </a:ext>
            </a:extLst>
          </p:cNvPr>
          <p:cNvPicPr>
            <a:picLocks noChangeAspect="1"/>
          </p:cNvPicPr>
          <p:nvPr/>
        </p:nvPicPr>
        <p:blipFill>
          <a:blip r:embed="rId3"/>
          <a:stretch>
            <a:fillRect/>
          </a:stretch>
        </p:blipFill>
        <p:spPr>
          <a:xfrm>
            <a:off x="1863713" y="852947"/>
            <a:ext cx="6388481" cy="2407390"/>
          </a:xfrm>
          <a:prstGeom prst="rect">
            <a:avLst/>
          </a:prstGeom>
        </p:spPr>
      </p:pic>
      <p:sp>
        <p:nvSpPr>
          <p:cNvPr id="5" name="TextBox 4">
            <a:extLst>
              <a:ext uri="{FF2B5EF4-FFF2-40B4-BE49-F238E27FC236}">
                <a16:creationId xmlns:a16="http://schemas.microsoft.com/office/drawing/2014/main" id="{9E23E16D-7060-0368-D695-D25EB3D4B54C}"/>
              </a:ext>
            </a:extLst>
          </p:cNvPr>
          <p:cNvSpPr txBox="1"/>
          <p:nvPr/>
        </p:nvSpPr>
        <p:spPr>
          <a:xfrm>
            <a:off x="8280534" y="1189311"/>
            <a:ext cx="3704989" cy="3416320"/>
          </a:xfrm>
          <a:prstGeom prst="rect">
            <a:avLst/>
          </a:prstGeom>
          <a:noFill/>
        </p:spPr>
        <p:txBody>
          <a:bodyPr wrap="none" rtlCol="0">
            <a:spAutoFit/>
          </a:bodyPr>
          <a:lstStyle/>
          <a:p>
            <a:r>
              <a:rPr lang="en-US" dirty="0"/>
              <a:t>MDP : 4 Key Element (S, A, Pa, Ra)</a:t>
            </a:r>
          </a:p>
          <a:p>
            <a:endParaRPr lang="en-US" dirty="0"/>
          </a:p>
          <a:p>
            <a:pPr marL="342900" indent="-342900">
              <a:buFont typeface="Arial" panose="020B0604020202020204" pitchFamily="34" charset="0"/>
              <a:buChar char="•"/>
            </a:pPr>
            <a:r>
              <a:rPr lang="en-US" dirty="0"/>
              <a:t>	State (S)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Action (A) </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	Transition Probabilities (Pa)</a:t>
            </a:r>
          </a:p>
          <a:p>
            <a:endParaRPr lang="en-US" dirty="0"/>
          </a:p>
          <a:p>
            <a:r>
              <a:rPr lang="en-US" dirty="0"/>
              <a:t> </a:t>
            </a:r>
          </a:p>
          <a:p>
            <a:r>
              <a:rPr lang="en-US" dirty="0"/>
              <a:t>	</a:t>
            </a:r>
          </a:p>
          <a:p>
            <a:pPr marL="342900" indent="-342900">
              <a:buFont typeface="Arial" panose="020B0604020202020204" pitchFamily="34" charset="0"/>
              <a:buChar char="•"/>
            </a:pPr>
            <a:r>
              <a:rPr lang="en-US" dirty="0"/>
              <a:t>Reward (Ra) </a:t>
            </a:r>
          </a:p>
          <a:p>
            <a:pPr lvl="1"/>
            <a:r>
              <a:rPr lang="en-US" dirty="0"/>
              <a:t>Earning Point</a:t>
            </a:r>
          </a:p>
        </p:txBody>
      </p:sp>
      <p:pic>
        <p:nvPicPr>
          <p:cNvPr id="9" name="Picture 8">
            <a:extLst>
              <a:ext uri="{FF2B5EF4-FFF2-40B4-BE49-F238E27FC236}">
                <a16:creationId xmlns:a16="http://schemas.microsoft.com/office/drawing/2014/main" id="{2C30BC6B-4563-3C11-43E7-115F9A2A8CBF}"/>
              </a:ext>
            </a:extLst>
          </p:cNvPr>
          <p:cNvPicPr>
            <a:picLocks noChangeAspect="1"/>
          </p:cNvPicPr>
          <p:nvPr/>
        </p:nvPicPr>
        <p:blipFill>
          <a:blip r:embed="rId4"/>
          <a:stretch>
            <a:fillRect/>
          </a:stretch>
        </p:blipFill>
        <p:spPr>
          <a:xfrm>
            <a:off x="8545099" y="3229244"/>
            <a:ext cx="3566375" cy="399512"/>
          </a:xfrm>
          <a:prstGeom prst="rect">
            <a:avLst/>
          </a:prstGeom>
        </p:spPr>
      </p:pic>
      <p:sp>
        <p:nvSpPr>
          <p:cNvPr id="10" name="TextBox 9">
            <a:extLst>
              <a:ext uri="{FF2B5EF4-FFF2-40B4-BE49-F238E27FC236}">
                <a16:creationId xmlns:a16="http://schemas.microsoft.com/office/drawing/2014/main" id="{51BD1D20-A8E9-3653-BE92-0F7E9FD6758F}"/>
              </a:ext>
            </a:extLst>
          </p:cNvPr>
          <p:cNvSpPr txBox="1"/>
          <p:nvPr/>
        </p:nvSpPr>
        <p:spPr>
          <a:xfrm>
            <a:off x="6880348" y="5207024"/>
            <a:ext cx="3329501" cy="923330"/>
          </a:xfrm>
          <a:prstGeom prst="rect">
            <a:avLst/>
          </a:prstGeom>
          <a:noFill/>
        </p:spPr>
        <p:txBody>
          <a:bodyPr wrap="none" rtlCol="0">
            <a:spAutoFit/>
          </a:bodyPr>
          <a:lstStyle/>
          <a:p>
            <a:r>
              <a:rPr lang="en-US" dirty="0"/>
              <a:t>Value Function </a:t>
            </a:r>
            <a:br>
              <a:rPr lang="en-US" dirty="0"/>
            </a:br>
            <a:r>
              <a:rPr lang="en-US" dirty="0"/>
              <a:t> 	State-value function ( v) </a:t>
            </a:r>
          </a:p>
          <a:p>
            <a:r>
              <a:rPr lang="en-US" dirty="0"/>
              <a:t>	Action-value Function (q)</a:t>
            </a:r>
          </a:p>
        </p:txBody>
      </p:sp>
      <p:pic>
        <p:nvPicPr>
          <p:cNvPr id="14" name="Picture 13">
            <a:extLst>
              <a:ext uri="{FF2B5EF4-FFF2-40B4-BE49-F238E27FC236}">
                <a16:creationId xmlns:a16="http://schemas.microsoft.com/office/drawing/2014/main" id="{563AA93F-C79F-2D37-AC6F-81C2625A4A4F}"/>
              </a:ext>
            </a:extLst>
          </p:cNvPr>
          <p:cNvPicPr>
            <a:picLocks noChangeAspect="1"/>
          </p:cNvPicPr>
          <p:nvPr/>
        </p:nvPicPr>
        <p:blipFill>
          <a:blip r:embed="rId5"/>
          <a:stretch>
            <a:fillRect/>
          </a:stretch>
        </p:blipFill>
        <p:spPr>
          <a:xfrm>
            <a:off x="2208249" y="3628756"/>
            <a:ext cx="3406435" cy="2728196"/>
          </a:xfrm>
          <a:prstGeom prst="rect">
            <a:avLst/>
          </a:prstGeom>
        </p:spPr>
      </p:pic>
      <p:sp>
        <p:nvSpPr>
          <p:cNvPr id="15" name="TextBox 14">
            <a:extLst>
              <a:ext uri="{FF2B5EF4-FFF2-40B4-BE49-F238E27FC236}">
                <a16:creationId xmlns:a16="http://schemas.microsoft.com/office/drawing/2014/main" id="{C446B650-764E-777C-A76E-C550C1993967}"/>
              </a:ext>
            </a:extLst>
          </p:cNvPr>
          <p:cNvSpPr txBox="1"/>
          <p:nvPr/>
        </p:nvSpPr>
        <p:spPr>
          <a:xfrm>
            <a:off x="822594" y="4605631"/>
            <a:ext cx="1041119" cy="461665"/>
          </a:xfrm>
          <a:prstGeom prst="rect">
            <a:avLst/>
          </a:prstGeom>
          <a:noFill/>
        </p:spPr>
        <p:txBody>
          <a:bodyPr wrap="none" rtlCol="0">
            <a:spAutoFit/>
          </a:bodyPr>
          <a:lstStyle/>
          <a:p>
            <a:r>
              <a:rPr lang="en-US" sz="2400" dirty="0"/>
              <a:t>Policy</a:t>
            </a:r>
          </a:p>
        </p:txBody>
      </p:sp>
      <p:pic>
        <p:nvPicPr>
          <p:cNvPr id="1027" name="Picture 3">
            <a:extLst>
              <a:ext uri="{FF2B5EF4-FFF2-40B4-BE49-F238E27FC236}">
                <a16:creationId xmlns:a16="http://schemas.microsoft.com/office/drawing/2014/main" id="{2AB17F47-EF18-A994-0B88-47E9BF2BAE9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52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7037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BECFC-09D2-D0C4-3491-C20795E744E1}"/>
              </a:ext>
            </a:extLst>
          </p:cNvPr>
          <p:cNvPicPr>
            <a:picLocks noChangeAspect="1"/>
          </p:cNvPicPr>
          <p:nvPr/>
        </p:nvPicPr>
        <p:blipFill>
          <a:blip r:embed="rId2"/>
          <a:stretch>
            <a:fillRect/>
          </a:stretch>
        </p:blipFill>
        <p:spPr>
          <a:xfrm>
            <a:off x="108262" y="207055"/>
            <a:ext cx="6184383" cy="5235099"/>
          </a:xfrm>
          <a:prstGeom prst="rect">
            <a:avLst/>
          </a:prstGeom>
        </p:spPr>
      </p:pic>
      <p:sp>
        <p:nvSpPr>
          <p:cNvPr id="5" name="Rectangle 3">
            <a:extLst>
              <a:ext uri="{FF2B5EF4-FFF2-40B4-BE49-F238E27FC236}">
                <a16:creationId xmlns:a16="http://schemas.microsoft.com/office/drawing/2014/main" id="{1C9DB5D2-C6E9-0C5F-E163-3FE5AFC4355E}"/>
              </a:ext>
            </a:extLst>
          </p:cNvPr>
          <p:cNvSpPr>
            <a:spLocks noChangeArrowheads="1"/>
          </p:cNvSpPr>
          <p:nvPr/>
        </p:nvSpPr>
        <p:spPr bwMode="auto">
          <a:xfrm>
            <a:off x="6676103" y="1371164"/>
            <a:ext cx="5515897" cy="442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D8DEE9"/>
                </a:solidFill>
                <a:effectLst/>
                <a:latin typeface="-apple-system"/>
              </a:rPr>
              <a:t>1. State Space (S)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Definition</a:t>
            </a:r>
            <a:r>
              <a:rPr kumimoji="0" lang="en-US" altLang="en-US" sz="2000" b="0" i="0" u="none" strike="noStrike" cap="none" normalizeH="0" baseline="0" dirty="0">
                <a:ln>
                  <a:noFill/>
                </a:ln>
                <a:solidFill>
                  <a:srgbClr val="D8DEE9"/>
                </a:solidFill>
                <a:effectLst/>
                <a:latin typeface="-apple-system"/>
              </a:rPr>
              <a:t>: Grid positions in volcanic terrain: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rgbClr val="D8DEE9"/>
                </a:solidFill>
                <a:effectLst/>
                <a:latin typeface="-apple-system"/>
              </a:rPr>
              <a:t> </a:t>
            </a: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S = {(</a:t>
            </a:r>
            <a:r>
              <a:rPr kumimoji="0" lang="en-US" altLang="en-US" sz="2000" b="0" i="0" u="none" strike="noStrike" cap="none" normalizeH="0" baseline="0" dirty="0" err="1">
                <a:ln>
                  <a:noFill/>
                </a:ln>
                <a:solidFill>
                  <a:srgbClr val="D8DEE9"/>
                </a:solidFill>
                <a:effectLst/>
                <a:latin typeface="var(--vscode-editor-font-family, &quot;SF Mono&quot;, Monaco, Menlo, Consolas, &quot;Ubuntu Mono&quot;, &quot;Liberation Mono&quot;, &quot;DejaVu Sans Mono&quot;, &quot;Courier New&quot;, monospace)"/>
              </a:rPr>
              <a:t>i,j</a:t>
            </a: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 | 0 ≤ </a:t>
            </a:r>
            <a:r>
              <a:rPr kumimoji="0" lang="en-US" altLang="en-US" sz="2000" b="0" i="0" u="none" strike="noStrike" cap="none" normalizeH="0" baseline="0" dirty="0" err="1">
                <a:ln>
                  <a:noFill/>
                </a:ln>
                <a:solidFill>
                  <a:srgbClr val="D8DEE9"/>
                </a:solidFill>
                <a:effectLst/>
                <a:latin typeface="var(--vscode-editor-font-family, &quot;SF Mono&quot;, Monaco, Menlo, Consolas, &quot;Ubuntu Mono&quot;, &quot;Liberation Mono&quot;, &quot;DejaVu Sans Mono&quot;, &quot;Courier New&quot;, monospace)"/>
              </a:rPr>
              <a:t>i</a:t>
            </a: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 &lt; height, 0 ≤ j &lt; width}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rgbClr val="D8DEE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Representation</a:t>
            </a:r>
            <a:r>
              <a:rPr kumimoji="0" lang="en-US" altLang="en-US" sz="2000" b="0" i="0" u="none" strike="noStrike" cap="none" normalizeH="0" baseline="0" dirty="0">
                <a:ln>
                  <a:noFill/>
                </a:ln>
                <a:solidFill>
                  <a:srgbClr val="D8DEE9"/>
                </a:solidFill>
                <a:effectLst/>
                <a:latin typeface="-apple-system"/>
              </a:rPr>
              <a:t>: Tuple </a:t>
            </a: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(row, col)</a:t>
            </a:r>
            <a:r>
              <a:rPr kumimoji="0" lang="en-US" altLang="en-US" sz="2000" b="0" i="0" u="none" strike="noStrike" cap="none" normalizeH="0" baseline="0" dirty="0">
                <a:ln>
                  <a:noFill/>
                </a:ln>
                <a:solidFill>
                  <a:srgbClr val="D8DEE9"/>
                </a:solidFill>
                <a:effectLst/>
                <a:latin typeface="-apple-system"/>
              </a:rPr>
              <a:t> coordinates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Example</a:t>
            </a:r>
            <a:r>
              <a:rPr kumimoji="0" lang="en-US" altLang="en-US" sz="2000" b="0" i="0" u="none" strike="noStrike" cap="none" normalizeH="0" baseline="0" dirty="0">
                <a:ln>
                  <a:noFill/>
                </a:ln>
                <a:solidFill>
                  <a:srgbClr val="D8DEE9"/>
                </a:solidFill>
                <a:effectLst/>
                <a:latin typeface="-apple-system"/>
              </a:rPr>
              <a:t>: 10×10 grid → 100 possible states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Terrain Types</a:t>
            </a:r>
            <a:r>
              <a:rPr kumimoji="0" lang="en-US" altLang="en-US" sz="2000" b="0" i="0" u="none" strike="noStrike" cap="none" normalizeH="0" baseline="0" dirty="0">
                <a:ln>
                  <a:noFill/>
                </a:ln>
                <a:solidFill>
                  <a:srgbClr val="D8DEE9"/>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0</a:t>
            </a:r>
            <a:r>
              <a:rPr kumimoji="0" lang="en-US" altLang="en-US" sz="2000" b="0" i="0" u="none" strike="noStrike" cap="none" normalizeH="0" baseline="0" dirty="0">
                <a:ln>
                  <a:noFill/>
                </a:ln>
                <a:solidFill>
                  <a:srgbClr val="D8DEE9"/>
                </a:solidFill>
                <a:effectLst/>
                <a:latin typeface="-apple-system"/>
              </a:rPr>
              <a:t>: Unexplored (initial state)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1</a:t>
            </a:r>
            <a:r>
              <a:rPr kumimoji="0" lang="en-US" altLang="en-US" sz="2000" b="0" i="0" u="none" strike="noStrike" cap="none" normalizeH="0" baseline="0" dirty="0">
                <a:ln>
                  <a:noFill/>
                </a:ln>
                <a:solidFill>
                  <a:srgbClr val="D8DEE9"/>
                </a:solidFill>
                <a:effectLst/>
                <a:latin typeface="-apple-system"/>
              </a:rPr>
              <a:t>: Safe (explored)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2</a:t>
            </a:r>
            <a:r>
              <a:rPr kumimoji="0" lang="en-US" altLang="en-US" sz="2000" b="0" i="0" u="none" strike="noStrike" cap="none" normalizeH="0" baseline="0" dirty="0">
                <a:ln>
                  <a:noFill/>
                </a:ln>
                <a:solidFill>
                  <a:srgbClr val="D8DEE9"/>
                </a:solidFill>
                <a:effectLst/>
                <a:latin typeface="-apple-system"/>
              </a:rPr>
              <a:t>: Gas Vent (hazardous)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3</a:t>
            </a:r>
            <a:r>
              <a:rPr kumimoji="0" lang="en-US" altLang="en-US" sz="2000" b="0" i="0" u="none" strike="noStrike" cap="none" normalizeH="0" baseline="0" dirty="0">
                <a:ln>
                  <a:noFill/>
                </a:ln>
                <a:solidFill>
                  <a:srgbClr val="D8DEE9"/>
                </a:solidFill>
                <a:effectLst/>
                <a:latin typeface="-apple-system"/>
              </a:rPr>
              <a:t>: Lava (terminal - failure)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4</a:t>
            </a:r>
            <a:r>
              <a:rPr kumimoji="0" lang="en-US" altLang="en-US" sz="2000" b="0" i="0" u="none" strike="noStrike" cap="none" normalizeH="0" baseline="0" dirty="0">
                <a:ln>
                  <a:noFill/>
                </a:ln>
                <a:solidFill>
                  <a:srgbClr val="D8DEE9"/>
                </a:solidFill>
                <a:effectLst/>
                <a:latin typeface="-apple-system"/>
              </a:rPr>
              <a:t>: Crater (terminal - failure)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5</a:t>
            </a:r>
            <a:r>
              <a:rPr kumimoji="0" lang="en-US" altLang="en-US" sz="2000" b="0" i="0" u="none" strike="noStrike" cap="none" normalizeH="0" baseline="0" dirty="0">
                <a:ln>
                  <a:noFill/>
                </a:ln>
                <a:solidFill>
                  <a:srgbClr val="D8DEE9"/>
                </a:solidFill>
                <a:effectLst/>
                <a:latin typeface="-apple-system"/>
              </a:rPr>
              <a:t>: </a:t>
            </a:r>
            <a:r>
              <a:rPr kumimoji="0" lang="en-US" altLang="en-US" sz="2000" b="1" i="0" u="none" strike="noStrike" cap="none" normalizeH="0" baseline="0" dirty="0">
                <a:ln>
                  <a:noFill/>
                </a:ln>
                <a:solidFill>
                  <a:srgbClr val="D8DEE9"/>
                </a:solidFill>
                <a:effectLst/>
                <a:latin typeface="-apple-system"/>
              </a:rPr>
              <a:t>Goal (terminal - success)</a:t>
            </a:r>
            <a:r>
              <a:rPr kumimoji="0" lang="en-US" altLang="en-US" sz="2000" b="0" i="0" u="none" strike="noStrike" cap="none" normalizeH="0" baseline="0" dirty="0">
                <a:ln>
                  <a:noFill/>
                </a:ln>
                <a:solidFill>
                  <a:srgbClr val="D8DEE9"/>
                </a:solidFill>
                <a:effectLst/>
                <a:latin typeface="-apple-system"/>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2188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5ABDC-5A1B-41CE-129F-73EA3675123B}"/>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A2639400-5B7C-E624-5E65-8E939AE7D888}"/>
              </a:ext>
            </a:extLst>
          </p:cNvPr>
          <p:cNvCxnSpPr/>
          <p:nvPr/>
        </p:nvCxnSpPr>
        <p:spPr>
          <a:xfrm>
            <a:off x="5712542" y="383458"/>
            <a:ext cx="0" cy="5889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B6EAE7D2-3040-D803-2043-DBB77B14527D}"/>
              </a:ext>
            </a:extLst>
          </p:cNvPr>
          <p:cNvSpPr>
            <a:spLocks noChangeArrowheads="1"/>
          </p:cNvSpPr>
          <p:nvPr/>
        </p:nvSpPr>
        <p:spPr bwMode="auto">
          <a:xfrm>
            <a:off x="167148" y="1887656"/>
            <a:ext cx="5545394" cy="2266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1109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D8DEE9"/>
                </a:solidFill>
                <a:effectLst/>
                <a:latin typeface="-apple-system"/>
              </a:rPr>
              <a:t>2. Action Space (A)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Actions</a:t>
            </a:r>
            <a:r>
              <a:rPr kumimoji="0" lang="en-US" altLang="en-US" sz="2000" b="0" i="0" u="none" strike="noStrike" cap="none" normalizeH="0" baseline="0" dirty="0">
                <a:ln>
                  <a:noFill/>
                </a:ln>
                <a:solidFill>
                  <a:srgbClr val="D8DEE9"/>
                </a:solidFill>
                <a:effectLst/>
                <a:latin typeface="-apple-system"/>
              </a:rPr>
              <a:t>: </a:t>
            </a:r>
            <a:r>
              <a:rPr kumimoji="0" lang="en-US" altLang="en-US" sz="2000" b="0" i="0" u="none" strike="noStrike" cap="none" normalizeH="0" baseline="0" dirty="0">
                <a:ln>
                  <a:noFill/>
                </a:ln>
                <a:solidFill>
                  <a:srgbClr val="D8DEE9"/>
                </a:solidFill>
                <a:effectLst/>
                <a:latin typeface="var(--vscode-editor-font-family, &quot;SF Mono&quot;, Monaco, Menlo, Consolas, &quot;Ubuntu Mono&quot;, &quot;Liberation Mono&quot;, &quot;DejaVu Sans Mono&quot;, &quot;Courier New&quot;, monospace)"/>
              </a:rPr>
              <a:t>A = {0: 'Up', 1: 'Down', 2: 'Left', 3: 'Right'}</a:t>
            </a:r>
            <a:endParaRPr kumimoji="0" lang="en-US" altLang="en-US" sz="2000" b="0" i="0" u="none" strike="noStrike" cap="none" normalizeH="0" baseline="0" dirty="0">
              <a:ln>
                <a:noFill/>
              </a:ln>
              <a:solidFill>
                <a:srgbClr val="D8DEE9"/>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Space Size</a:t>
            </a:r>
            <a:r>
              <a:rPr kumimoji="0" lang="en-US" altLang="en-US" sz="2000" b="0" i="0" u="none" strike="noStrike" cap="none" normalizeH="0" baseline="0" dirty="0">
                <a:ln>
                  <a:noFill/>
                </a:ln>
                <a:solidFill>
                  <a:srgbClr val="D8DEE9"/>
                </a:solidFill>
                <a:effectLst/>
                <a:latin typeface="-apple-system"/>
              </a:rPr>
              <a:t>: |A| = 4 actions available from any state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D8DEE9"/>
                </a:solidFill>
                <a:effectLst/>
                <a:latin typeface="-apple-system"/>
              </a:rPr>
              <a:t>Movement</a:t>
            </a:r>
            <a:r>
              <a:rPr kumimoji="0" lang="en-US" altLang="en-US" sz="2000" b="0" i="0" u="none" strike="noStrike" cap="none" normalizeH="0" baseline="0" dirty="0">
                <a:ln>
                  <a:noFill/>
                </a:ln>
                <a:solidFill>
                  <a:srgbClr val="D8DEE9"/>
                </a:solidFill>
                <a:effectLst/>
                <a:latin typeface="-apple-system"/>
              </a:rPr>
              <a:t>: Cardinal directions with boundary handling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41DCF41-3BE1-49DE-6C6F-81742413704C}"/>
              </a:ext>
            </a:extLst>
          </p:cNvPr>
          <p:cNvSpPr txBox="1"/>
          <p:nvPr/>
        </p:nvSpPr>
        <p:spPr>
          <a:xfrm>
            <a:off x="6096000" y="1066061"/>
            <a:ext cx="6096000" cy="5078313"/>
          </a:xfrm>
          <a:prstGeom prst="rect">
            <a:avLst/>
          </a:prstGeom>
          <a:noFill/>
        </p:spPr>
        <p:txBody>
          <a:bodyPr wrap="square">
            <a:spAutoFit/>
          </a:bodyPr>
          <a:lstStyle/>
          <a:p>
            <a:r>
              <a:rPr lang="en-US" dirty="0"/>
              <a:t>3. Transition Function T(</a:t>
            </a:r>
            <a:r>
              <a:rPr lang="en-US" dirty="0" err="1"/>
              <a:t>s,a,s</a:t>
            </a:r>
            <a:r>
              <a:rPr lang="en-US" dirty="0"/>
              <a:t>')</a:t>
            </a:r>
          </a:p>
          <a:p>
            <a:r>
              <a:rPr lang="en-US" dirty="0"/>
              <a:t>Stochastic Model with Slip Probability:</a:t>
            </a:r>
          </a:p>
          <a:p>
            <a:endParaRPr lang="en-US" dirty="0"/>
          </a:p>
          <a:p>
            <a:r>
              <a:rPr lang="en-US" dirty="0"/>
              <a:t>Intended Direction: P = 0.8 (high probability of intended movement)</a:t>
            </a:r>
          </a:p>
          <a:p>
            <a:r>
              <a:rPr lang="en-US" dirty="0"/>
              <a:t>Slip Left: P = 0.1 (environmental uncertainty)</a:t>
            </a:r>
          </a:p>
          <a:p>
            <a:r>
              <a:rPr lang="en-US" dirty="0"/>
              <a:t>Slip Right: P = 0.1 (environmental uncertainty)</a:t>
            </a:r>
          </a:p>
          <a:p>
            <a:r>
              <a:rPr lang="en-US" dirty="0"/>
              <a:t>Boundary Handling: Agent remains in current state if movement is invalid</a:t>
            </a:r>
          </a:p>
          <a:p>
            <a:endParaRPr lang="en-US" dirty="0"/>
          </a:p>
          <a:p>
            <a:r>
              <a:rPr lang="en-US" dirty="0"/>
              <a:t>Mathematical Form:</a:t>
            </a:r>
          </a:p>
          <a:p>
            <a:endParaRPr lang="en-US" dirty="0"/>
          </a:p>
          <a:p>
            <a:r>
              <a:rPr lang="en-US" dirty="0"/>
              <a:t>T(s'|</a:t>
            </a:r>
            <a:r>
              <a:rPr lang="en-US" dirty="0" err="1"/>
              <a:t>s,a</a:t>
            </a:r>
            <a:r>
              <a:rPr lang="en-US" dirty="0"/>
              <a:t>) = {</a:t>
            </a:r>
          </a:p>
          <a:p>
            <a:r>
              <a:rPr lang="en-US" dirty="0"/>
              <a:t>  0.8  if s' = </a:t>
            </a:r>
            <a:r>
              <a:rPr lang="en-US" dirty="0" err="1"/>
              <a:t>intended_next_state</a:t>
            </a:r>
            <a:r>
              <a:rPr lang="en-US" dirty="0"/>
              <a:t>(</a:t>
            </a:r>
            <a:r>
              <a:rPr lang="en-US" dirty="0" err="1"/>
              <a:t>s,a</a:t>
            </a:r>
            <a:r>
              <a:rPr lang="en-US" dirty="0"/>
              <a:t>)</a:t>
            </a:r>
          </a:p>
          <a:p>
            <a:r>
              <a:rPr lang="en-US" dirty="0"/>
              <a:t>  0.1  if s' = </a:t>
            </a:r>
            <a:r>
              <a:rPr lang="en-US" dirty="0" err="1"/>
              <a:t>slip_left_state</a:t>
            </a:r>
            <a:r>
              <a:rPr lang="en-US" dirty="0"/>
              <a:t>(</a:t>
            </a:r>
            <a:r>
              <a:rPr lang="en-US" dirty="0" err="1"/>
              <a:t>s,a</a:t>
            </a:r>
            <a:r>
              <a:rPr lang="en-US" dirty="0"/>
              <a:t>)</a:t>
            </a:r>
          </a:p>
          <a:p>
            <a:r>
              <a:rPr lang="en-US" dirty="0"/>
              <a:t>  0.1  if s' = </a:t>
            </a:r>
            <a:r>
              <a:rPr lang="en-US" dirty="0" err="1"/>
              <a:t>slip_right_state</a:t>
            </a:r>
            <a:r>
              <a:rPr lang="en-US" dirty="0"/>
              <a:t>(</a:t>
            </a:r>
            <a:r>
              <a:rPr lang="en-US" dirty="0" err="1"/>
              <a:t>s,a</a:t>
            </a:r>
            <a:r>
              <a:rPr lang="en-US" dirty="0"/>
              <a:t>)</a:t>
            </a:r>
          </a:p>
          <a:p>
            <a:r>
              <a:rPr lang="en-US" dirty="0"/>
              <a:t>  0    otherwise</a:t>
            </a:r>
          </a:p>
          <a:p>
            <a:r>
              <a:rPr lang="en-US" dirty="0"/>
              <a:t>}</a:t>
            </a:r>
          </a:p>
        </p:txBody>
      </p:sp>
    </p:spTree>
    <p:extLst>
      <p:ext uri="{BB962C8B-B14F-4D97-AF65-F5344CB8AC3E}">
        <p14:creationId xmlns:p14="http://schemas.microsoft.com/office/powerpoint/2010/main" val="2882146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1D7F6-B9C2-2742-CAC5-B74974DDA419}"/>
            </a:ext>
          </a:extLst>
        </p:cNvPr>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56F7626D-FF02-7D5E-81B4-B822B4250410}"/>
              </a:ext>
            </a:extLst>
          </p:cNvPr>
          <p:cNvCxnSpPr/>
          <p:nvPr/>
        </p:nvCxnSpPr>
        <p:spPr>
          <a:xfrm>
            <a:off x="6096000" y="334297"/>
            <a:ext cx="0" cy="58895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37BD39C-3935-CD8A-D214-208A87138F8B}"/>
              </a:ext>
            </a:extLst>
          </p:cNvPr>
          <p:cNvSpPr txBox="1"/>
          <p:nvPr/>
        </p:nvSpPr>
        <p:spPr>
          <a:xfrm>
            <a:off x="157316" y="1030332"/>
            <a:ext cx="5869851" cy="3724096"/>
          </a:xfrm>
          <a:prstGeom prst="rect">
            <a:avLst/>
          </a:prstGeom>
          <a:noFill/>
        </p:spPr>
        <p:txBody>
          <a:bodyPr wrap="square">
            <a:spAutoFit/>
          </a:bodyPr>
          <a:lstStyle/>
          <a:p>
            <a:pPr algn="l">
              <a:spcBef>
                <a:spcPts val="1800"/>
              </a:spcBef>
              <a:spcAft>
                <a:spcPts val="1200"/>
              </a:spcAft>
              <a:buNone/>
            </a:pPr>
            <a:r>
              <a:rPr lang="en-US" b="1" i="0" dirty="0">
                <a:solidFill>
                  <a:srgbClr val="D8DEE9"/>
                </a:solidFill>
                <a:effectLst/>
                <a:latin typeface="-apple-system"/>
              </a:rPr>
              <a:t>4. Reward Function R(</a:t>
            </a:r>
            <a:r>
              <a:rPr lang="en-US" b="1" i="0" dirty="0" err="1">
                <a:solidFill>
                  <a:srgbClr val="D8DEE9"/>
                </a:solidFill>
                <a:effectLst/>
                <a:latin typeface="-apple-system"/>
              </a:rPr>
              <a:t>s,a,s</a:t>
            </a:r>
            <a:r>
              <a:rPr lang="en-US" b="1" i="0" dirty="0">
                <a:solidFill>
                  <a:srgbClr val="D8DEE9"/>
                </a:solidFill>
                <a:effectLst/>
                <a:latin typeface="-apple-system"/>
              </a:rPr>
              <a:t>')</a:t>
            </a:r>
          </a:p>
          <a:p>
            <a:pPr algn="l">
              <a:spcAft>
                <a:spcPts val="1200"/>
              </a:spcAft>
              <a:buNone/>
            </a:pPr>
            <a:r>
              <a:rPr lang="en-US" b="1" i="0" dirty="0">
                <a:solidFill>
                  <a:srgbClr val="D8DEE9"/>
                </a:solidFill>
                <a:effectLst/>
                <a:latin typeface="-apple-system"/>
              </a:rPr>
              <a:t>Goal-Oriented Dynamic Reward Structure:</a:t>
            </a:r>
            <a:endParaRPr lang="en-US" b="0" i="0" dirty="0">
              <a:solidFill>
                <a:srgbClr val="D8DEE9"/>
              </a:solidFill>
              <a:effectLst/>
              <a:latin typeface="-apple-system"/>
            </a:endParaRPr>
          </a:p>
          <a:p>
            <a:pPr algn="l">
              <a:buFont typeface="Arial" panose="020B0604020202020204" pitchFamily="34" charset="0"/>
              <a:buChar char="•"/>
            </a:pPr>
            <a:r>
              <a:rPr lang="en-US" b="1" i="0" dirty="0">
                <a:solidFill>
                  <a:srgbClr val="D8DEE9"/>
                </a:solidFill>
                <a:effectLst/>
                <a:latin typeface="-apple-system"/>
              </a:rPr>
              <a:t>Goal Achievement</a:t>
            </a:r>
            <a:r>
              <a:rPr lang="en-US" b="0" i="0" dirty="0">
                <a:solidFill>
                  <a:srgbClr val="D8DEE9"/>
                </a:solidFill>
                <a:effectLst/>
                <a:latin typeface="-apple-system"/>
              </a:rPr>
              <a:t>: +200 (large reward for reaching destination)</a:t>
            </a:r>
          </a:p>
          <a:p>
            <a:pPr algn="l">
              <a:buFont typeface="Arial" panose="020B0604020202020204" pitchFamily="34" charset="0"/>
              <a:buChar char="•"/>
            </a:pPr>
            <a:r>
              <a:rPr lang="en-US" b="1" i="0" dirty="0">
                <a:solidFill>
                  <a:srgbClr val="D8DEE9"/>
                </a:solidFill>
                <a:effectLst/>
                <a:latin typeface="-apple-system"/>
              </a:rPr>
              <a:t>Exploration Reward</a:t>
            </a:r>
            <a:r>
              <a:rPr lang="en-US" b="0" i="0" dirty="0">
                <a:solidFill>
                  <a:srgbClr val="D8DEE9"/>
                </a:solidFill>
                <a:effectLst/>
                <a:latin typeface="-apple-system"/>
              </a:rPr>
              <a:t>: +20 (discovering unexplored terrain)</a:t>
            </a:r>
          </a:p>
          <a:p>
            <a:pPr algn="l">
              <a:buFont typeface="Arial" panose="020B0604020202020204" pitchFamily="34" charset="0"/>
              <a:buChar char="•"/>
            </a:pPr>
            <a:r>
              <a:rPr lang="en-US" b="1" i="0" dirty="0">
                <a:solidFill>
                  <a:srgbClr val="D8DEE9"/>
                </a:solidFill>
                <a:effectLst/>
                <a:latin typeface="-apple-system"/>
              </a:rPr>
              <a:t>Distance Incentive</a:t>
            </a:r>
            <a:r>
              <a:rPr lang="en-US" b="0" i="0" dirty="0">
                <a:solidFill>
                  <a:srgbClr val="D8DEE9"/>
                </a:solidFill>
                <a:effectLst/>
                <a:latin typeface="-apple-system"/>
              </a:rPr>
              <a:t>: +0.1 per cell closer to goal (navigation guidance)</a:t>
            </a:r>
          </a:p>
          <a:p>
            <a:pPr algn="l">
              <a:buFont typeface="Arial" panose="020B0604020202020204" pitchFamily="34" charset="0"/>
              <a:buChar char="•"/>
            </a:pPr>
            <a:r>
              <a:rPr lang="en-US" b="1" i="0" dirty="0">
                <a:solidFill>
                  <a:srgbClr val="D8DEE9"/>
                </a:solidFill>
                <a:effectLst/>
                <a:latin typeface="-apple-system"/>
              </a:rPr>
              <a:t>Gas Vent Penalty</a:t>
            </a:r>
            <a:r>
              <a:rPr lang="en-US" b="0" i="0" dirty="0">
                <a:solidFill>
                  <a:srgbClr val="D8DEE9"/>
                </a:solidFill>
                <a:effectLst/>
                <a:latin typeface="-apple-system"/>
              </a:rPr>
              <a:t>: -50 (moderate hazard)</a:t>
            </a:r>
          </a:p>
          <a:p>
            <a:pPr algn="l">
              <a:buFont typeface="Arial" panose="020B0604020202020204" pitchFamily="34" charset="0"/>
              <a:buChar char="•"/>
            </a:pPr>
            <a:r>
              <a:rPr lang="en-US" b="1" i="0" dirty="0">
                <a:solidFill>
                  <a:srgbClr val="D8DEE9"/>
                </a:solidFill>
                <a:effectLst/>
                <a:latin typeface="-apple-system"/>
              </a:rPr>
              <a:t>Lava/Crater Penalty</a:t>
            </a:r>
            <a:r>
              <a:rPr lang="en-US" b="0" i="0" dirty="0">
                <a:solidFill>
                  <a:srgbClr val="D8DEE9"/>
                </a:solidFill>
                <a:effectLst/>
                <a:latin typeface="-apple-system"/>
              </a:rPr>
              <a:t>: -1000 (terminal failure)</a:t>
            </a:r>
          </a:p>
          <a:p>
            <a:pPr algn="l">
              <a:buFont typeface="Arial" panose="020B0604020202020204" pitchFamily="34" charset="0"/>
              <a:buChar char="•"/>
            </a:pPr>
            <a:r>
              <a:rPr lang="en-US" b="1" i="0" dirty="0">
                <a:solidFill>
                  <a:srgbClr val="D8DEE9"/>
                </a:solidFill>
                <a:effectLst/>
                <a:latin typeface="-apple-system"/>
              </a:rPr>
              <a:t>Living Cost</a:t>
            </a:r>
            <a:r>
              <a:rPr lang="en-US" b="0" i="0" dirty="0">
                <a:solidFill>
                  <a:srgbClr val="D8DEE9"/>
                </a:solidFill>
                <a:effectLst/>
                <a:latin typeface="-apple-system"/>
              </a:rPr>
              <a:t>: -1 (encourages efficiency)</a:t>
            </a:r>
          </a:p>
          <a:p>
            <a:pPr algn="l">
              <a:buFont typeface="Arial" panose="020B0604020202020204" pitchFamily="34" charset="0"/>
              <a:buChar char="•"/>
            </a:pPr>
            <a:r>
              <a:rPr lang="en-US" b="1" i="0" dirty="0">
                <a:solidFill>
                  <a:srgbClr val="D8DEE9"/>
                </a:solidFill>
                <a:effectLst/>
                <a:latin typeface="-apple-system"/>
              </a:rPr>
              <a:t>Terrain Update</a:t>
            </a:r>
            <a:r>
              <a:rPr lang="en-US" b="0" i="0" dirty="0">
                <a:solidFill>
                  <a:srgbClr val="D8DEE9"/>
                </a:solidFill>
                <a:effectLst/>
                <a:latin typeface="-apple-system"/>
              </a:rPr>
              <a:t>: Unexplored cells become Safe after exploration</a:t>
            </a:r>
          </a:p>
        </p:txBody>
      </p:sp>
      <p:sp>
        <p:nvSpPr>
          <p:cNvPr id="8" name="TextBox 7">
            <a:extLst>
              <a:ext uri="{FF2B5EF4-FFF2-40B4-BE49-F238E27FC236}">
                <a16:creationId xmlns:a16="http://schemas.microsoft.com/office/drawing/2014/main" id="{F51A8770-D984-B947-8059-3C1DCA489171}"/>
              </a:ext>
            </a:extLst>
          </p:cNvPr>
          <p:cNvSpPr txBox="1"/>
          <p:nvPr/>
        </p:nvSpPr>
        <p:spPr>
          <a:xfrm>
            <a:off x="6164834" y="1856204"/>
            <a:ext cx="5869850" cy="2585323"/>
          </a:xfrm>
          <a:prstGeom prst="rect">
            <a:avLst/>
          </a:prstGeom>
          <a:noFill/>
        </p:spPr>
        <p:txBody>
          <a:bodyPr wrap="square">
            <a:spAutoFit/>
          </a:bodyPr>
          <a:lstStyle/>
          <a:p>
            <a:r>
              <a:rPr lang="en-US" dirty="0"/>
              <a:t>5. Discount Factor (γ)</a:t>
            </a:r>
          </a:p>
          <a:p>
            <a:endParaRPr lang="en-US" dirty="0"/>
          </a:p>
          <a:p>
            <a:r>
              <a:rPr lang="en-US" dirty="0"/>
              <a:t>Value: γ = 0.99 (high future reward consideration)</a:t>
            </a:r>
          </a:p>
          <a:p>
            <a:endParaRPr lang="en-US" dirty="0"/>
          </a:p>
          <a:p>
            <a:r>
              <a:rPr lang="en-US" dirty="0"/>
              <a:t>Purpose: Long-term planning with slight preference for immediate rewards</a:t>
            </a:r>
          </a:p>
          <a:p>
            <a:endParaRPr lang="en-US" dirty="0"/>
          </a:p>
          <a:p>
            <a:r>
              <a:rPr lang="en-US" dirty="0"/>
              <a:t>Effect: Enables comprehensive exploration strategies while prioritizing goal achievement</a:t>
            </a:r>
          </a:p>
        </p:txBody>
      </p:sp>
    </p:spTree>
    <p:extLst>
      <p:ext uri="{BB962C8B-B14F-4D97-AF65-F5344CB8AC3E}">
        <p14:creationId xmlns:p14="http://schemas.microsoft.com/office/powerpoint/2010/main" val="26804178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A15700-059F-8606-9A92-504C91C73953}"/>
              </a:ext>
            </a:extLst>
          </p:cNvPr>
          <p:cNvPicPr>
            <a:picLocks noChangeAspect="1"/>
          </p:cNvPicPr>
          <p:nvPr/>
        </p:nvPicPr>
        <p:blipFill>
          <a:blip r:embed="rId2"/>
          <a:stretch>
            <a:fillRect/>
          </a:stretch>
        </p:blipFill>
        <p:spPr>
          <a:xfrm>
            <a:off x="1995948" y="47861"/>
            <a:ext cx="8288594" cy="6835252"/>
          </a:xfrm>
          <a:prstGeom prst="rect">
            <a:avLst/>
          </a:prstGeom>
        </p:spPr>
      </p:pic>
    </p:spTree>
    <p:extLst>
      <p:ext uri="{BB962C8B-B14F-4D97-AF65-F5344CB8AC3E}">
        <p14:creationId xmlns:p14="http://schemas.microsoft.com/office/powerpoint/2010/main" val="3049180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FE3C6-25B7-4D18-2119-D76377F5190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37AB062-AAEB-3658-6642-2FB57B7FD000}"/>
              </a:ext>
            </a:extLst>
          </p:cNvPr>
          <p:cNvSpPr txBox="1"/>
          <p:nvPr/>
        </p:nvSpPr>
        <p:spPr>
          <a:xfrm>
            <a:off x="452285" y="960777"/>
            <a:ext cx="5643715" cy="4508927"/>
          </a:xfrm>
          <a:prstGeom prst="rect">
            <a:avLst/>
          </a:prstGeom>
          <a:noFill/>
        </p:spPr>
        <p:txBody>
          <a:bodyPr wrap="square">
            <a:spAutoFit/>
          </a:bodyPr>
          <a:lstStyle/>
          <a:p>
            <a:pPr>
              <a:spcBef>
                <a:spcPts val="1800"/>
              </a:spcBef>
              <a:spcAft>
                <a:spcPts val="1200"/>
              </a:spcAft>
            </a:pPr>
            <a:r>
              <a:rPr lang="en-US" b="1" dirty="0">
                <a:solidFill>
                  <a:srgbClr val="D8DEE9"/>
                </a:solidFill>
                <a:latin typeface="-apple-system"/>
              </a:rPr>
              <a:t>📈 </a:t>
            </a:r>
            <a:r>
              <a:rPr lang="en-US" b="1" i="0" dirty="0">
                <a:solidFill>
                  <a:srgbClr val="D8DEE9"/>
                </a:solidFill>
                <a:effectLst/>
                <a:latin typeface="-apple-system"/>
              </a:rPr>
              <a:t> Core Metrics</a:t>
            </a:r>
          </a:p>
          <a:p>
            <a:pPr algn="l">
              <a:buFont typeface="Arial" panose="020B0604020202020204" pitchFamily="34" charset="0"/>
              <a:buChar char="•"/>
            </a:pPr>
            <a:r>
              <a:rPr lang="en-US" b="1" i="0" dirty="0">
                <a:solidFill>
                  <a:srgbClr val="D8DEE9"/>
                </a:solidFill>
                <a:effectLst/>
                <a:latin typeface="-apple-system"/>
              </a:rPr>
              <a:t>Success Rate</a:t>
            </a:r>
            <a:r>
              <a:rPr lang="en-US" b="0" i="0" dirty="0">
                <a:solidFill>
                  <a:srgbClr val="D8DEE9"/>
                </a:solidFill>
                <a:effectLst/>
                <a:latin typeface="-apple-system"/>
              </a:rPr>
              <a:t>: Percentage of successful goal achievements (now 100%!)</a:t>
            </a:r>
          </a:p>
          <a:p>
            <a:pPr algn="l">
              <a:buFont typeface="Arial" panose="020B0604020202020204" pitchFamily="34" charset="0"/>
              <a:buChar char="•"/>
            </a:pPr>
            <a:r>
              <a:rPr lang="en-US" b="1" i="0" dirty="0">
                <a:solidFill>
                  <a:srgbClr val="D8DEE9"/>
                </a:solidFill>
                <a:effectLst/>
                <a:latin typeface="-apple-system"/>
              </a:rPr>
              <a:t>Exploration Rate</a:t>
            </a:r>
            <a:r>
              <a:rPr lang="en-US" b="0" i="0" dirty="0">
                <a:solidFill>
                  <a:srgbClr val="D8DEE9"/>
                </a:solidFill>
                <a:effectLst/>
                <a:latin typeface="-apple-system"/>
              </a:rPr>
              <a:t>: Coverage of unexplored terrain during navigation</a:t>
            </a:r>
          </a:p>
          <a:p>
            <a:pPr algn="l">
              <a:buFont typeface="Arial" panose="020B0604020202020204" pitchFamily="34" charset="0"/>
              <a:buChar char="•"/>
            </a:pPr>
            <a:r>
              <a:rPr lang="en-US" b="1" i="0" dirty="0">
                <a:solidFill>
                  <a:srgbClr val="D8DEE9"/>
                </a:solidFill>
                <a:effectLst/>
                <a:latin typeface="-apple-system"/>
              </a:rPr>
              <a:t>Safety Score</a:t>
            </a:r>
            <a:r>
              <a:rPr lang="en-US" b="0" i="0" dirty="0">
                <a:solidFill>
                  <a:srgbClr val="D8DEE9"/>
                </a:solidFill>
                <a:effectLst/>
                <a:latin typeface="-apple-system"/>
              </a:rPr>
              <a:t>: Hazard avoidance effectiveness</a:t>
            </a:r>
          </a:p>
          <a:p>
            <a:pPr algn="l">
              <a:buFont typeface="Arial" panose="020B0604020202020204" pitchFamily="34" charset="0"/>
              <a:buChar char="•"/>
            </a:pPr>
            <a:r>
              <a:rPr lang="en-US" b="1" i="0" dirty="0">
                <a:solidFill>
                  <a:srgbClr val="D8DEE9"/>
                </a:solidFill>
                <a:effectLst/>
                <a:latin typeface="-apple-system"/>
              </a:rPr>
              <a:t>Path Efficiency</a:t>
            </a:r>
            <a:r>
              <a:rPr lang="en-US" b="0" i="0" dirty="0">
                <a:solidFill>
                  <a:srgbClr val="D8DEE9"/>
                </a:solidFill>
                <a:effectLst/>
                <a:latin typeface="-apple-system"/>
              </a:rPr>
              <a:t>: Optimality of chosen routes to goal</a:t>
            </a:r>
          </a:p>
          <a:p>
            <a:pPr algn="l">
              <a:buFont typeface="Arial" panose="020B0604020202020204" pitchFamily="34" charset="0"/>
              <a:buChar char="•"/>
            </a:pPr>
            <a:r>
              <a:rPr lang="en-US" b="1" i="0" dirty="0">
                <a:solidFill>
                  <a:srgbClr val="D8DEE9"/>
                </a:solidFill>
                <a:effectLst/>
                <a:latin typeface="-apple-system"/>
              </a:rPr>
              <a:t>Convergence Analysis</a:t>
            </a:r>
            <a:r>
              <a:rPr lang="en-US" b="0" i="0" dirty="0">
                <a:solidFill>
                  <a:srgbClr val="D8DEE9"/>
                </a:solidFill>
                <a:effectLst/>
                <a:latin typeface="-apple-system"/>
              </a:rPr>
              <a:t>: Algorithm performance tracking</a:t>
            </a:r>
          </a:p>
          <a:p>
            <a:pPr algn="l">
              <a:spcBef>
                <a:spcPts val="1800"/>
              </a:spcBef>
              <a:spcAft>
                <a:spcPts val="1200"/>
              </a:spcAft>
              <a:buNone/>
            </a:pPr>
            <a:r>
              <a:rPr lang="en-US" b="1" i="0" dirty="0">
                <a:solidFill>
                  <a:srgbClr val="D8DEE9"/>
                </a:solidFill>
                <a:effectLst/>
                <a:latin typeface="-apple-system"/>
              </a:rPr>
              <a:t>📈 Goal-Oriented Results</a:t>
            </a:r>
          </a:p>
          <a:p>
            <a:pPr algn="l">
              <a:buFont typeface="Arial" panose="020B0604020202020204" pitchFamily="34" charset="0"/>
              <a:buChar char="•"/>
            </a:pPr>
            <a:r>
              <a:rPr lang="en-US" b="1" i="0" dirty="0">
                <a:solidFill>
                  <a:srgbClr val="D8DEE9"/>
                </a:solidFill>
                <a:effectLst/>
                <a:latin typeface="-apple-system"/>
              </a:rPr>
              <a:t>Success Rate</a:t>
            </a:r>
            <a:r>
              <a:rPr lang="en-US" b="0" i="0" dirty="0">
                <a:solidFill>
                  <a:srgbClr val="D8DEE9"/>
                </a:solidFill>
                <a:effectLst/>
                <a:latin typeface="-apple-system"/>
              </a:rPr>
              <a:t>: 100% (vs. previous ~75%)</a:t>
            </a:r>
          </a:p>
          <a:p>
            <a:pPr algn="l">
              <a:buFont typeface="Arial" panose="020B0604020202020204" pitchFamily="34" charset="0"/>
              <a:buChar char="•"/>
            </a:pPr>
            <a:r>
              <a:rPr lang="en-US" b="1" i="0" dirty="0">
                <a:solidFill>
                  <a:srgbClr val="D8DEE9"/>
                </a:solidFill>
                <a:effectLst/>
                <a:latin typeface="-apple-system"/>
              </a:rPr>
              <a:t>Average Reward</a:t>
            </a:r>
            <a:r>
              <a:rPr lang="en-US" b="0" i="0" dirty="0">
                <a:solidFill>
                  <a:srgbClr val="D8DEE9"/>
                </a:solidFill>
                <a:effectLst/>
                <a:latin typeface="-apple-system"/>
              </a:rPr>
              <a:t>: 364+ points (vs. previous ~20)</a:t>
            </a:r>
          </a:p>
          <a:p>
            <a:pPr algn="l">
              <a:buFont typeface="Arial" panose="020B0604020202020204" pitchFamily="34" charset="0"/>
              <a:buChar char="•"/>
            </a:pPr>
            <a:r>
              <a:rPr lang="en-US" b="1" i="0" dirty="0">
                <a:solidFill>
                  <a:srgbClr val="D8DEE9"/>
                </a:solidFill>
                <a:effectLst/>
                <a:latin typeface="-apple-system"/>
              </a:rPr>
              <a:t>Path Length</a:t>
            </a:r>
            <a:r>
              <a:rPr lang="en-US" b="0" i="0" dirty="0">
                <a:solidFill>
                  <a:srgbClr val="D8DEE9"/>
                </a:solidFill>
                <a:effectLst/>
                <a:latin typeface="-apple-system"/>
              </a:rPr>
              <a:t>: 12-20 steps for 10×10 grid</a:t>
            </a:r>
          </a:p>
          <a:p>
            <a:pPr algn="l">
              <a:buFont typeface="Arial" panose="020B0604020202020204" pitchFamily="34" charset="0"/>
              <a:buChar char="•"/>
            </a:pPr>
            <a:r>
              <a:rPr lang="en-US" b="1" i="0" dirty="0">
                <a:solidFill>
                  <a:srgbClr val="D8DEE9"/>
                </a:solidFill>
                <a:effectLst/>
                <a:latin typeface="-apple-system"/>
              </a:rPr>
              <a:t>Exploration Rate</a:t>
            </a:r>
            <a:r>
              <a:rPr lang="en-US" b="0" i="0" dirty="0">
                <a:solidFill>
                  <a:srgbClr val="D8DEE9"/>
                </a:solidFill>
                <a:effectLst/>
                <a:latin typeface="-apple-system"/>
              </a:rPr>
              <a:t>: 12-15% of available terrain</a:t>
            </a:r>
          </a:p>
          <a:p>
            <a:pPr algn="l">
              <a:buFont typeface="Arial" panose="020B0604020202020204" pitchFamily="34" charset="0"/>
              <a:buChar char="•"/>
            </a:pPr>
            <a:r>
              <a:rPr lang="en-US" b="1" i="0" dirty="0">
                <a:solidFill>
                  <a:srgbClr val="D8DEE9"/>
                </a:solidFill>
                <a:effectLst/>
                <a:latin typeface="-apple-system"/>
              </a:rPr>
              <a:t>Safety Score</a:t>
            </a:r>
            <a:r>
              <a:rPr lang="en-US" b="0" i="0" dirty="0">
                <a:solidFill>
                  <a:srgbClr val="D8DEE9"/>
                </a:solidFill>
                <a:effectLst/>
                <a:latin typeface="-apple-system"/>
              </a:rPr>
              <a:t>: 100% (perfect hazard avoidance)</a:t>
            </a:r>
          </a:p>
        </p:txBody>
      </p:sp>
      <p:sp>
        <p:nvSpPr>
          <p:cNvPr id="5" name="TextBox 4">
            <a:extLst>
              <a:ext uri="{FF2B5EF4-FFF2-40B4-BE49-F238E27FC236}">
                <a16:creationId xmlns:a16="http://schemas.microsoft.com/office/drawing/2014/main" id="{1A495BE0-02BA-00D7-0EF5-A1E20DC1B6B6}"/>
              </a:ext>
            </a:extLst>
          </p:cNvPr>
          <p:cNvSpPr txBox="1"/>
          <p:nvPr/>
        </p:nvSpPr>
        <p:spPr>
          <a:xfrm>
            <a:off x="7207044" y="1099276"/>
            <a:ext cx="4532671" cy="4508927"/>
          </a:xfrm>
          <a:prstGeom prst="rect">
            <a:avLst/>
          </a:prstGeom>
          <a:noFill/>
        </p:spPr>
        <p:txBody>
          <a:bodyPr wrap="square">
            <a:spAutoFit/>
          </a:bodyPr>
          <a:lstStyle/>
          <a:p>
            <a:pPr algn="l">
              <a:spcBef>
                <a:spcPts val="1800"/>
              </a:spcBef>
              <a:spcAft>
                <a:spcPts val="1200"/>
              </a:spcAft>
              <a:buNone/>
            </a:pPr>
            <a:r>
              <a:rPr lang="en-US" b="1" i="0" dirty="0">
                <a:solidFill>
                  <a:srgbClr val="D8DEE9"/>
                </a:solidFill>
                <a:effectLst/>
                <a:latin typeface="-apple-system"/>
              </a:rPr>
              <a:t>📈 Statistical Analysis</a:t>
            </a:r>
          </a:p>
          <a:p>
            <a:pPr algn="l">
              <a:buFont typeface="Arial" panose="020B0604020202020204" pitchFamily="34" charset="0"/>
              <a:buChar char="•"/>
            </a:pPr>
            <a:r>
              <a:rPr lang="en-US" b="1" i="0" dirty="0">
                <a:solidFill>
                  <a:srgbClr val="D8DEE9"/>
                </a:solidFill>
                <a:effectLst/>
                <a:latin typeface="-apple-system"/>
              </a:rPr>
              <a:t>Multi-Simulation Evaluation</a:t>
            </a:r>
            <a:r>
              <a:rPr lang="en-US" b="0" i="0" dirty="0">
                <a:solidFill>
                  <a:srgbClr val="D8DEE9"/>
                </a:solidFill>
                <a:effectLst/>
                <a:latin typeface="-apple-system"/>
              </a:rPr>
              <a:t>: 50+ independent runs</a:t>
            </a:r>
          </a:p>
          <a:p>
            <a:pPr algn="l">
              <a:buFont typeface="Arial" panose="020B0604020202020204" pitchFamily="34" charset="0"/>
              <a:buChar char="•"/>
            </a:pPr>
            <a:r>
              <a:rPr lang="en-US" b="1" i="0" dirty="0">
                <a:solidFill>
                  <a:srgbClr val="D8DEE9"/>
                </a:solidFill>
                <a:effectLst/>
                <a:latin typeface="-apple-system"/>
              </a:rPr>
              <a:t>Reward Distribution</a:t>
            </a:r>
            <a:r>
              <a:rPr lang="en-US" b="0" i="0" dirty="0">
                <a:solidFill>
                  <a:srgbClr val="D8DEE9"/>
                </a:solidFill>
                <a:effectLst/>
                <a:latin typeface="-apple-system"/>
              </a:rPr>
              <a:t>: Mean, variance, confidence intervals</a:t>
            </a:r>
          </a:p>
          <a:p>
            <a:pPr algn="l">
              <a:buFont typeface="Arial" panose="020B0604020202020204" pitchFamily="34" charset="0"/>
              <a:buChar char="•"/>
            </a:pPr>
            <a:r>
              <a:rPr lang="en-US" b="1" i="0" dirty="0">
                <a:solidFill>
                  <a:srgbClr val="D8DEE9"/>
                </a:solidFill>
                <a:effectLst/>
                <a:latin typeface="-apple-system"/>
              </a:rPr>
              <a:t>Gamma Sensitivity</a:t>
            </a:r>
            <a:r>
              <a:rPr lang="en-US" b="0" i="0" dirty="0">
                <a:solidFill>
                  <a:srgbClr val="D8DEE9"/>
                </a:solidFill>
                <a:effectLst/>
                <a:latin typeface="-apple-system"/>
              </a:rPr>
              <a:t>: Performance across different discount factors</a:t>
            </a:r>
          </a:p>
          <a:p>
            <a:pPr algn="l">
              <a:buFont typeface="Arial" panose="020B0604020202020204" pitchFamily="34" charset="0"/>
              <a:buChar char="•"/>
            </a:pPr>
            <a:r>
              <a:rPr lang="en-US" b="1" i="0" dirty="0">
                <a:solidFill>
                  <a:srgbClr val="D8DEE9"/>
                </a:solidFill>
                <a:effectLst/>
                <a:latin typeface="-apple-system"/>
              </a:rPr>
              <a:t>Value Function Analysis</a:t>
            </a:r>
            <a:r>
              <a:rPr lang="en-US" b="0" i="0" dirty="0">
                <a:solidFill>
                  <a:srgbClr val="D8DEE9"/>
                </a:solidFill>
                <a:effectLst/>
                <a:latin typeface="-apple-system"/>
              </a:rPr>
              <a:t>: Spatial distribution and gradients</a:t>
            </a:r>
          </a:p>
          <a:p>
            <a:pPr algn="l"/>
            <a:endParaRPr lang="en-US" b="0" i="0" dirty="0">
              <a:solidFill>
                <a:srgbClr val="D8DEE9"/>
              </a:solidFill>
              <a:effectLst/>
              <a:latin typeface="-apple-system"/>
            </a:endParaRPr>
          </a:p>
          <a:p>
            <a:pPr algn="l">
              <a:spcBef>
                <a:spcPts val="1800"/>
              </a:spcBef>
              <a:spcAft>
                <a:spcPts val="1200"/>
              </a:spcAft>
              <a:buNone/>
            </a:pPr>
            <a:r>
              <a:rPr lang="en-US" b="1" i="0" dirty="0">
                <a:solidFill>
                  <a:srgbClr val="D8DEE9"/>
                </a:solidFill>
                <a:effectLst/>
                <a:latin typeface="-apple-system"/>
              </a:rPr>
              <a:t>🔍 Comparative Analysis</a:t>
            </a:r>
          </a:p>
          <a:p>
            <a:pPr algn="l">
              <a:buFont typeface="Arial" panose="020B0604020202020204" pitchFamily="34" charset="0"/>
              <a:buChar char="•"/>
            </a:pPr>
            <a:r>
              <a:rPr lang="en-US" b="1" i="0" dirty="0">
                <a:solidFill>
                  <a:srgbClr val="D8DEE9"/>
                </a:solidFill>
                <a:effectLst/>
                <a:latin typeface="-apple-system"/>
              </a:rPr>
              <a:t>Risk vs Reward</a:t>
            </a:r>
            <a:r>
              <a:rPr lang="en-US" b="0" i="0" dirty="0">
                <a:solidFill>
                  <a:srgbClr val="D8DEE9"/>
                </a:solidFill>
                <a:effectLst/>
                <a:latin typeface="-apple-system"/>
              </a:rPr>
              <a:t>: Correlation analysis</a:t>
            </a:r>
          </a:p>
          <a:p>
            <a:pPr algn="l">
              <a:buFont typeface="Arial" panose="020B0604020202020204" pitchFamily="34" charset="0"/>
              <a:buChar char="•"/>
            </a:pPr>
            <a:r>
              <a:rPr lang="en-US" b="1" i="0" dirty="0">
                <a:solidFill>
                  <a:srgbClr val="D8DEE9"/>
                </a:solidFill>
                <a:effectLst/>
                <a:latin typeface="-apple-system"/>
              </a:rPr>
              <a:t>Safety Patterns</a:t>
            </a:r>
            <a:r>
              <a:rPr lang="en-US" b="0" i="0" dirty="0">
                <a:solidFill>
                  <a:srgbClr val="D8DEE9"/>
                </a:solidFill>
                <a:effectLst/>
                <a:latin typeface="-apple-system"/>
              </a:rPr>
              <a:t>: Hazard proximity influence</a:t>
            </a:r>
          </a:p>
          <a:p>
            <a:pPr algn="l">
              <a:buFont typeface="Arial" panose="020B0604020202020204" pitchFamily="34" charset="0"/>
              <a:buChar char="•"/>
            </a:pPr>
            <a:r>
              <a:rPr lang="en-US" b="1" i="0" dirty="0">
                <a:solidFill>
                  <a:srgbClr val="D8DEE9"/>
                </a:solidFill>
                <a:effectLst/>
                <a:latin typeface="-apple-system"/>
              </a:rPr>
              <a:t>Efficiency Metrics</a:t>
            </a:r>
            <a:r>
              <a:rPr lang="en-US" b="0" i="0" dirty="0">
                <a:solidFill>
                  <a:srgbClr val="D8DEE9"/>
                </a:solidFill>
                <a:effectLst/>
                <a:latin typeface="-apple-system"/>
              </a:rPr>
              <a:t>: Path length optimization</a:t>
            </a:r>
          </a:p>
        </p:txBody>
      </p:sp>
      <p:cxnSp>
        <p:nvCxnSpPr>
          <p:cNvPr id="7" name="Straight Connector 6">
            <a:extLst>
              <a:ext uri="{FF2B5EF4-FFF2-40B4-BE49-F238E27FC236}">
                <a16:creationId xmlns:a16="http://schemas.microsoft.com/office/drawing/2014/main" id="{9FD5B42F-EDF5-100C-E7EA-EBADCEA46521}"/>
              </a:ext>
            </a:extLst>
          </p:cNvPr>
          <p:cNvCxnSpPr/>
          <p:nvPr/>
        </p:nvCxnSpPr>
        <p:spPr>
          <a:xfrm>
            <a:off x="6292645" y="265471"/>
            <a:ext cx="0" cy="6046839"/>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936629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B819A-3E6F-DF51-146C-0FA9CDB1EA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2888EA-2063-38B9-BFEF-31987CABC6B6}"/>
              </a:ext>
            </a:extLst>
          </p:cNvPr>
          <p:cNvSpPr txBox="1"/>
          <p:nvPr/>
        </p:nvSpPr>
        <p:spPr>
          <a:xfrm>
            <a:off x="491613" y="759746"/>
            <a:ext cx="6096000" cy="769441"/>
          </a:xfrm>
          <a:prstGeom prst="rect">
            <a:avLst/>
          </a:prstGeom>
          <a:noFill/>
        </p:spPr>
        <p:txBody>
          <a:bodyPr wrap="square">
            <a:spAutoFit/>
          </a:bodyPr>
          <a:lstStyle/>
          <a:p>
            <a:pPr algn="l">
              <a:spcBef>
                <a:spcPts val="1800"/>
              </a:spcBef>
              <a:spcAft>
                <a:spcPts val="1200"/>
              </a:spcAft>
              <a:buNone/>
            </a:pPr>
            <a:r>
              <a:rPr lang="en-US" sz="4400" b="1" i="0" dirty="0">
                <a:solidFill>
                  <a:srgbClr val="D8DEE9"/>
                </a:solidFill>
                <a:effectLst/>
                <a:latin typeface="-apple-system"/>
              </a:rPr>
              <a:t>Current Results</a:t>
            </a:r>
          </a:p>
        </p:txBody>
      </p:sp>
      <p:pic>
        <p:nvPicPr>
          <p:cNvPr id="6" name="Picture 5">
            <a:extLst>
              <a:ext uri="{FF2B5EF4-FFF2-40B4-BE49-F238E27FC236}">
                <a16:creationId xmlns:a16="http://schemas.microsoft.com/office/drawing/2014/main" id="{3149F5CD-01F5-FE20-4142-154935E6FAF7}"/>
              </a:ext>
            </a:extLst>
          </p:cNvPr>
          <p:cNvPicPr>
            <a:picLocks noChangeAspect="1"/>
          </p:cNvPicPr>
          <p:nvPr/>
        </p:nvPicPr>
        <p:blipFill>
          <a:blip r:embed="rId2"/>
          <a:stretch>
            <a:fillRect/>
          </a:stretch>
        </p:blipFill>
        <p:spPr>
          <a:xfrm>
            <a:off x="6504453" y="91153"/>
            <a:ext cx="3531326" cy="2608965"/>
          </a:xfrm>
          <a:prstGeom prst="rect">
            <a:avLst/>
          </a:prstGeom>
        </p:spPr>
      </p:pic>
      <p:pic>
        <p:nvPicPr>
          <p:cNvPr id="8" name="Picture 7">
            <a:extLst>
              <a:ext uri="{FF2B5EF4-FFF2-40B4-BE49-F238E27FC236}">
                <a16:creationId xmlns:a16="http://schemas.microsoft.com/office/drawing/2014/main" id="{F5CF4DC7-AFF9-23FE-BB64-58390E2A97F8}"/>
              </a:ext>
            </a:extLst>
          </p:cNvPr>
          <p:cNvPicPr>
            <a:picLocks noChangeAspect="1"/>
          </p:cNvPicPr>
          <p:nvPr/>
        </p:nvPicPr>
        <p:blipFill>
          <a:blip r:embed="rId3"/>
          <a:stretch>
            <a:fillRect/>
          </a:stretch>
        </p:blipFill>
        <p:spPr>
          <a:xfrm>
            <a:off x="418072" y="2500056"/>
            <a:ext cx="4566883" cy="3945354"/>
          </a:xfrm>
          <a:prstGeom prst="rect">
            <a:avLst/>
          </a:prstGeom>
        </p:spPr>
      </p:pic>
      <p:pic>
        <p:nvPicPr>
          <p:cNvPr id="10" name="Picture 9">
            <a:extLst>
              <a:ext uri="{FF2B5EF4-FFF2-40B4-BE49-F238E27FC236}">
                <a16:creationId xmlns:a16="http://schemas.microsoft.com/office/drawing/2014/main" id="{2A26301C-E090-4761-445A-C14DA49E7B92}"/>
              </a:ext>
            </a:extLst>
          </p:cNvPr>
          <p:cNvPicPr>
            <a:picLocks noChangeAspect="1"/>
          </p:cNvPicPr>
          <p:nvPr/>
        </p:nvPicPr>
        <p:blipFill>
          <a:blip r:embed="rId4"/>
          <a:stretch>
            <a:fillRect/>
          </a:stretch>
        </p:blipFill>
        <p:spPr>
          <a:xfrm>
            <a:off x="5484272" y="2775670"/>
            <a:ext cx="5537689" cy="4082330"/>
          </a:xfrm>
          <a:prstGeom prst="rect">
            <a:avLst/>
          </a:prstGeom>
        </p:spPr>
      </p:pic>
    </p:spTree>
    <p:extLst>
      <p:ext uri="{BB962C8B-B14F-4D97-AF65-F5344CB8AC3E}">
        <p14:creationId xmlns:p14="http://schemas.microsoft.com/office/powerpoint/2010/main" val="39774623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TM02900722[[fn=Ion Boardroom]]</Template>
  <TotalTime>197</TotalTime>
  <Words>968</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-apple-system</vt:lpstr>
      <vt:lpstr>Arial</vt:lpstr>
      <vt:lpstr>Bahnschrift Condensed</vt:lpstr>
      <vt:lpstr>Bookman Old Style</vt:lpstr>
      <vt:lpstr>Calibri</vt:lpstr>
      <vt:lpstr>Rockwell</vt:lpstr>
      <vt:lpstr>Segoe UI Historic</vt:lpstr>
      <vt:lpstr>var(--vscode-editor-font-family, "SF Mono", Monaco, Menlo, Consolas, "Ubuntu Mono", "Liberation Mono", "DejaVu Sans Mono", "Courier New", monospace)</vt:lpstr>
      <vt:lpstr>Damask</vt:lpstr>
      <vt:lpstr>Autonomous Exploration System for Volcanic Terrain Using MDP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SYEED assaf</dc:creator>
  <cp:lastModifiedBy>SYEED assaf</cp:lastModifiedBy>
  <cp:revision>4</cp:revision>
  <dcterms:created xsi:type="dcterms:W3CDTF">2025-07-08T04:37:24Z</dcterms:created>
  <dcterms:modified xsi:type="dcterms:W3CDTF">2025-08-19T07:17:35Z</dcterms:modified>
</cp:coreProperties>
</file>