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master-page3">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aster-page3">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3" name="PlaceHolder 2"/>
          <p:cNvSpPr>
            <a:spLocks noGrp="1"/>
          </p:cNvSpPr>
          <p:nvPr>
            <p:ph type="subTitle"/>
          </p:nvPr>
        </p:nvSpPr>
        <p:spPr>
          <a:xfrm>
            <a:off x="609480" y="1520280"/>
            <a:ext cx="10972080" cy="376848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Arial"/>
              </a:rPr>
              <a:t>Click to edit the title text format</a:t>
            </a:r>
          </a:p>
        </p:txBody>
      </p:sp>
      <p:sp>
        <p:nvSpPr>
          <p:cNvPr id="3" name="PlaceHolder 2"/>
          <p:cNvSpPr>
            <a:spLocks noGrp="1"/>
          </p:cNvSpPr>
          <p:nvPr>
            <p:ph type="body"/>
          </p:nvPr>
        </p:nvSpPr>
        <p:spPr>
          <a:xfrm>
            <a:off x="609480" y="1520280"/>
            <a:ext cx="10972080" cy="3768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 name="フリーフォーム 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6" name="フリーフォーム 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9" name="テキスト ボックス 8"/>
          <p:cNvSpPr txBox="1"/>
          <p:nvPr/>
        </p:nvSpPr>
        <p:spPr>
          <a:xfrm>
            <a:off x="747720" y="1174680"/>
            <a:ext cx="2999520" cy="306720"/>
          </a:xfrm>
          <a:prstGeom prst="rect">
            <a:avLst/>
          </a:prstGeom>
          <a:noFill/>
          <a:ln w="0">
            <a:noFill/>
          </a:ln>
        </p:spPr>
        <p:txBody>
          <a:bodyPr wrap="none" lIns="0" tIns="0" rIns="0" bIns="0" anchor="t">
            <a:noAutofit/>
          </a:bodyPr>
          <a:lstStyle/>
          <a:p>
            <a:endParaRPr lang="en-US" sz="1800" b="0" u="none" strike="noStrike">
              <a:solidFill>
                <a:srgbClr val="000000"/>
              </a:solidFill>
              <a:uFillTx/>
              <a:latin typeface="游明朝体"/>
            </a:endParaRPr>
          </a:p>
        </p:txBody>
      </p:sp>
      <p:pic>
        <p:nvPicPr>
          <p:cNvPr id="10" name="図 9"/>
          <p:cNvPicPr/>
          <p:nvPr/>
        </p:nvPicPr>
        <p:blipFill>
          <a:blip r:embed="rId2"/>
          <a:stretch/>
        </p:blipFill>
        <p:spPr>
          <a:xfrm>
            <a:off x="4191240" y="2000880"/>
            <a:ext cx="3809520" cy="3809520"/>
          </a:xfrm>
          <a:prstGeom prst="rect">
            <a:avLst/>
          </a:prstGeom>
          <a:noFill/>
          <a:ln w="0">
            <a:noFill/>
          </a:ln>
        </p:spPr>
      </p:pic>
      <p:sp>
        <p:nvSpPr>
          <p:cNvPr id="11" name="テキスト ボックス 10"/>
          <p:cNvSpPr txBox="1"/>
          <p:nvPr/>
        </p:nvSpPr>
        <p:spPr>
          <a:xfrm>
            <a:off x="842313" y="1047600"/>
            <a:ext cx="9525600" cy="381240"/>
          </a:xfrm>
          <a:prstGeom prst="rect">
            <a:avLst/>
          </a:prstGeom>
          <a:noFill/>
          <a:ln w="0">
            <a:noFill/>
          </a:ln>
        </p:spPr>
        <p:txBody>
          <a:bodyPr wrap="none" lIns="0" tIns="0" rIns="0" bIns="0" anchor="t">
            <a:noAutofit/>
          </a:bodyPr>
          <a:lstStyle/>
          <a:p>
            <a:r>
              <a:rPr lang="ja-JP" sz="3000" b="1" u="none" strike="noStrike">
                <a:solidFill>
                  <a:srgbClr val="230EE0"/>
                </a:solidFill>
                <a:uFillTx/>
                <a:latin typeface="HiraKakuProN-W6"/>
                <a:ea typeface="HiraKakuProN-W6"/>
              </a:rPr>
              <a:t>データサイエンティストのためのソフトウェア⼯学⼊⾨</a:t>
            </a:r>
            <a:endParaRPr lang="en-US" sz="3000" b="0" u="none" strike="noStrike">
              <a:solidFill>
                <a:srgbClr val="000000"/>
              </a:solidFill>
              <a:uFillTx/>
              <a:latin typeface="游明朝体"/>
            </a:endParaRPr>
          </a:p>
        </p:txBody>
      </p:sp>
      <p:sp>
        <p:nvSpPr>
          <p:cNvPr id="12" name="テキスト ボックス 11"/>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13" name="テキスト ボックス 12"/>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14" name="テキスト ボックス 13"/>
          <p:cNvSpPr txBox="1"/>
          <p:nvPr/>
        </p:nvSpPr>
        <p:spPr>
          <a:xfrm>
            <a:off x="11755800" y="6327720"/>
            <a:ext cx="22824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1</a:t>
            </a:r>
            <a:endParaRPr lang="en-US" sz="1800" b="0" u="none" strike="noStrike">
              <a:solidFill>
                <a:srgbClr val="000000"/>
              </a:solidFill>
              <a:uFillTx/>
              <a:latin typeface="游明朝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フリーフォーム 21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16" name="フリーフォーム 21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17" name="フリーフォーム 216"/>
          <p:cNvSpPr/>
          <p:nvPr/>
        </p:nvSpPr>
        <p:spPr>
          <a:xfrm>
            <a:off x="0" y="22356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18" name="フリーフォーム 217"/>
          <p:cNvSpPr/>
          <p:nvPr/>
        </p:nvSpPr>
        <p:spPr>
          <a:xfrm>
            <a:off x="757080" y="1195200"/>
            <a:ext cx="10687320" cy="1972080"/>
          </a:xfrm>
          <a:custGeom>
            <a:avLst/>
            <a:gdLst/>
            <a:ahLst/>
            <a:cxnLst/>
            <a:rect l="0" t="0" r="r" b="b"/>
            <a:pathLst>
              <a:path w="29687" h="5478">
                <a:moveTo>
                  <a:pt x="0" y="5385"/>
                </a:moveTo>
                <a:lnTo>
                  <a:pt x="0" y="93"/>
                </a:lnTo>
                <a:cubicBezTo>
                  <a:pt x="0" y="80"/>
                  <a:pt x="2" y="69"/>
                  <a:pt x="7" y="57"/>
                </a:cubicBezTo>
                <a:cubicBezTo>
                  <a:pt x="12" y="46"/>
                  <a:pt x="18" y="36"/>
                  <a:pt x="27" y="27"/>
                </a:cubicBezTo>
                <a:cubicBezTo>
                  <a:pt x="36" y="18"/>
                  <a:pt x="46" y="12"/>
                  <a:pt x="57" y="7"/>
                </a:cubicBezTo>
                <a:cubicBezTo>
                  <a:pt x="68" y="2"/>
                  <a:pt x="80" y="0"/>
                  <a:pt x="93" y="0"/>
                </a:cubicBezTo>
                <a:lnTo>
                  <a:pt x="29595" y="0"/>
                </a:lnTo>
                <a:cubicBezTo>
                  <a:pt x="29607" y="0"/>
                  <a:pt x="29619" y="2"/>
                  <a:pt x="29630" y="7"/>
                </a:cubicBezTo>
                <a:cubicBezTo>
                  <a:pt x="29641" y="12"/>
                  <a:pt x="29651" y="18"/>
                  <a:pt x="29660" y="27"/>
                </a:cubicBezTo>
                <a:cubicBezTo>
                  <a:pt x="29669" y="36"/>
                  <a:pt x="29675" y="46"/>
                  <a:pt x="29680" y="57"/>
                </a:cubicBezTo>
                <a:cubicBezTo>
                  <a:pt x="29685" y="69"/>
                  <a:pt x="29687" y="80"/>
                  <a:pt x="29687" y="93"/>
                </a:cubicBezTo>
                <a:lnTo>
                  <a:pt x="29687" y="5385"/>
                </a:lnTo>
                <a:cubicBezTo>
                  <a:pt x="29687" y="5398"/>
                  <a:pt x="29685" y="5409"/>
                  <a:pt x="29680" y="5421"/>
                </a:cubicBezTo>
                <a:cubicBezTo>
                  <a:pt x="29675" y="5432"/>
                  <a:pt x="29669" y="5442"/>
                  <a:pt x="29660" y="5451"/>
                </a:cubicBezTo>
                <a:cubicBezTo>
                  <a:pt x="29651" y="5459"/>
                  <a:pt x="29641" y="5466"/>
                  <a:pt x="29630" y="5471"/>
                </a:cubicBezTo>
                <a:cubicBezTo>
                  <a:pt x="29619" y="5476"/>
                  <a:pt x="29607" y="5478"/>
                  <a:pt x="29595" y="5478"/>
                </a:cubicBezTo>
                <a:lnTo>
                  <a:pt x="93" y="5478"/>
                </a:lnTo>
                <a:cubicBezTo>
                  <a:pt x="80" y="5478"/>
                  <a:pt x="68" y="5476"/>
                  <a:pt x="57" y="5471"/>
                </a:cubicBezTo>
                <a:cubicBezTo>
                  <a:pt x="46" y="5466"/>
                  <a:pt x="36" y="5459"/>
                  <a:pt x="27" y="5451"/>
                </a:cubicBezTo>
                <a:cubicBezTo>
                  <a:pt x="18" y="5442"/>
                  <a:pt x="12" y="5432"/>
                  <a:pt x="7" y="5421"/>
                </a:cubicBezTo>
                <a:cubicBezTo>
                  <a:pt x="2" y="5409"/>
                  <a:pt x="0" y="5398"/>
                  <a:pt x="0" y="5385"/>
                </a:cubicBezTo>
                <a:close/>
              </a:path>
            </a:pathLst>
          </a:custGeom>
          <a:solidFill>
            <a:srgbClr val="F8F9FA"/>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19" name="フリーフォーム 218"/>
          <p:cNvSpPr/>
          <p:nvPr/>
        </p:nvSpPr>
        <p:spPr>
          <a:xfrm>
            <a:off x="757080" y="1195200"/>
            <a:ext cx="10687320" cy="1972080"/>
          </a:xfrm>
          <a:custGeom>
            <a:avLst/>
            <a:gdLst/>
            <a:ahLst/>
            <a:cxnLst/>
            <a:rect l="0" t="0" r="r" b="b"/>
            <a:pathLst>
              <a:path w="29687" h="5478">
                <a:moveTo>
                  <a:pt x="0" y="5385"/>
                </a:moveTo>
                <a:lnTo>
                  <a:pt x="0" y="93"/>
                </a:lnTo>
                <a:cubicBezTo>
                  <a:pt x="0" y="80"/>
                  <a:pt x="2" y="69"/>
                  <a:pt x="7" y="57"/>
                </a:cubicBezTo>
                <a:cubicBezTo>
                  <a:pt x="12" y="46"/>
                  <a:pt x="18" y="36"/>
                  <a:pt x="27" y="27"/>
                </a:cubicBezTo>
                <a:cubicBezTo>
                  <a:pt x="36" y="18"/>
                  <a:pt x="46" y="12"/>
                  <a:pt x="57" y="7"/>
                </a:cubicBezTo>
                <a:cubicBezTo>
                  <a:pt x="68" y="2"/>
                  <a:pt x="80" y="0"/>
                  <a:pt x="93" y="0"/>
                </a:cubicBezTo>
                <a:lnTo>
                  <a:pt x="29595" y="0"/>
                </a:lnTo>
                <a:cubicBezTo>
                  <a:pt x="29607" y="0"/>
                  <a:pt x="29619" y="2"/>
                  <a:pt x="29630" y="7"/>
                </a:cubicBezTo>
                <a:cubicBezTo>
                  <a:pt x="29641" y="12"/>
                  <a:pt x="29651" y="18"/>
                  <a:pt x="29660" y="27"/>
                </a:cubicBezTo>
                <a:cubicBezTo>
                  <a:pt x="29669" y="36"/>
                  <a:pt x="29675" y="46"/>
                  <a:pt x="29680" y="57"/>
                </a:cubicBezTo>
                <a:cubicBezTo>
                  <a:pt x="29685" y="69"/>
                  <a:pt x="29687" y="80"/>
                  <a:pt x="29687" y="93"/>
                </a:cubicBezTo>
                <a:lnTo>
                  <a:pt x="29687" y="5385"/>
                </a:lnTo>
                <a:cubicBezTo>
                  <a:pt x="29687" y="5398"/>
                  <a:pt x="29685" y="5409"/>
                  <a:pt x="29680" y="5421"/>
                </a:cubicBezTo>
                <a:cubicBezTo>
                  <a:pt x="29675" y="5432"/>
                  <a:pt x="29669" y="5442"/>
                  <a:pt x="29660" y="5451"/>
                </a:cubicBezTo>
                <a:cubicBezTo>
                  <a:pt x="29651" y="5459"/>
                  <a:pt x="29641" y="5466"/>
                  <a:pt x="29630" y="5471"/>
                </a:cubicBezTo>
                <a:cubicBezTo>
                  <a:pt x="29619" y="5476"/>
                  <a:pt x="29607" y="5478"/>
                  <a:pt x="29595" y="5478"/>
                </a:cubicBezTo>
                <a:lnTo>
                  <a:pt x="93" y="5478"/>
                </a:lnTo>
                <a:cubicBezTo>
                  <a:pt x="80" y="5478"/>
                  <a:pt x="68" y="5476"/>
                  <a:pt x="57" y="5471"/>
                </a:cubicBezTo>
                <a:cubicBezTo>
                  <a:pt x="46" y="5466"/>
                  <a:pt x="36" y="5459"/>
                  <a:pt x="27" y="5451"/>
                </a:cubicBezTo>
                <a:cubicBezTo>
                  <a:pt x="18" y="5442"/>
                  <a:pt x="12" y="5432"/>
                  <a:pt x="7" y="5421"/>
                </a:cubicBezTo>
                <a:cubicBezTo>
                  <a:pt x="2" y="5409"/>
                  <a:pt x="0" y="5398"/>
                  <a:pt x="0" y="5385"/>
                </a:cubicBezTo>
                <a:close/>
              </a:path>
            </a:pathLst>
          </a:custGeom>
          <a:noFill/>
          <a:ln w="9360">
            <a:solidFill>
              <a:srgbClr val="D1D9E0"/>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220" name="テキスト ボックス 219"/>
          <p:cNvSpPr txBox="1"/>
          <p:nvPr/>
        </p:nvSpPr>
        <p:spPr>
          <a:xfrm>
            <a:off x="747720" y="455040"/>
            <a:ext cx="487764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2.2 </a:t>
            </a:r>
            <a:r>
              <a:rPr lang="ja-JP" sz="2400" b="1" u="none" strike="noStrike">
                <a:solidFill>
                  <a:srgbClr val="230EE0"/>
                </a:solidFill>
                <a:uFillTx/>
                <a:latin typeface="HiraKakuProN-W6"/>
                <a:ea typeface="HiraKakuProN-W6"/>
              </a:rPr>
              <a:t>適切なコーディング⼿法の選択</a:t>
            </a:r>
            <a:endParaRPr lang="en-US" sz="2400" b="0" u="none" strike="noStrike">
              <a:solidFill>
                <a:srgbClr val="000000"/>
              </a:solidFill>
              <a:uFillTx/>
              <a:latin typeface="游明朝体"/>
            </a:endParaRPr>
          </a:p>
        </p:txBody>
      </p:sp>
      <p:sp>
        <p:nvSpPr>
          <p:cNvPr id="221" name="テキスト ボックス 220"/>
          <p:cNvSpPr txBox="1"/>
          <p:nvPr/>
        </p:nvSpPr>
        <p:spPr>
          <a:xfrm>
            <a:off x="952560" y="1391400"/>
            <a:ext cx="353160" cy="227520"/>
          </a:xfrm>
          <a:prstGeom prst="rect">
            <a:avLst/>
          </a:prstGeom>
          <a:noFill/>
          <a:ln w="0">
            <a:noFill/>
          </a:ln>
        </p:spPr>
        <p:txBody>
          <a:bodyPr wrap="none" lIns="0" tIns="0" rIns="0" bIns="0" anchor="t">
            <a:noAutofit/>
          </a:bodyPr>
          <a:lstStyle/>
          <a:p>
            <a:r>
              <a:rPr lang="en-US" sz="1530" b="0" u="none" strike="noStrike">
                <a:solidFill>
                  <a:srgbClr val="59636E"/>
                </a:solidFill>
                <a:uFillTx/>
                <a:latin typeface="Menlo"/>
                <a:ea typeface="Menlo"/>
              </a:rPr>
              <a:t>// </a:t>
            </a:r>
            <a:endParaRPr lang="en-US" sz="1530" b="0" u="none" strike="noStrike">
              <a:solidFill>
                <a:srgbClr val="000000"/>
              </a:solidFill>
              <a:uFillTx/>
              <a:latin typeface="游明朝体"/>
            </a:endParaRPr>
          </a:p>
        </p:txBody>
      </p:sp>
      <p:sp>
        <p:nvSpPr>
          <p:cNvPr id="222" name="テキスト ボックス 221"/>
          <p:cNvSpPr txBox="1"/>
          <p:nvPr/>
        </p:nvSpPr>
        <p:spPr>
          <a:xfrm>
            <a:off x="1303560" y="1405440"/>
            <a:ext cx="117108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メモリー割当</a:t>
            </a:r>
            <a:endParaRPr lang="en-US" sz="1530" b="0" u="none" strike="noStrike">
              <a:solidFill>
                <a:srgbClr val="000000"/>
              </a:solidFill>
              <a:uFillTx/>
              <a:latin typeface="游明朝体"/>
            </a:endParaRPr>
          </a:p>
        </p:txBody>
      </p:sp>
      <p:sp>
        <p:nvSpPr>
          <p:cNvPr id="223" name="テキスト ボックス 222"/>
          <p:cNvSpPr txBox="1"/>
          <p:nvPr/>
        </p:nvSpPr>
        <p:spPr>
          <a:xfrm>
            <a:off x="952560" y="1610280"/>
            <a:ext cx="2232000" cy="227520"/>
          </a:xfrm>
          <a:prstGeom prst="rect">
            <a:avLst/>
          </a:prstGeom>
          <a:noFill/>
          <a:ln w="0">
            <a:noFill/>
          </a:ln>
        </p:spPr>
        <p:txBody>
          <a:bodyPr wrap="none" lIns="0" tIns="0" rIns="0" bIns="0" anchor="t">
            <a:noAutofit/>
          </a:bodyPr>
          <a:lstStyle/>
          <a:p>
            <a:r>
              <a:rPr lang="en-US" sz="1530" b="0" u="none" strike="noStrike">
                <a:solidFill>
                  <a:srgbClr val="0550AE"/>
                </a:solidFill>
                <a:uFillTx/>
                <a:latin typeface="Menlo"/>
                <a:ea typeface="Menlo"/>
              </a:rPr>
              <a:t>#</a:t>
            </a:r>
            <a:r>
              <a:rPr lang="en-US" sz="1530" b="0" u="none" strike="noStrike">
                <a:solidFill>
                  <a:srgbClr val="CF222E"/>
                </a:solidFill>
                <a:uFillTx/>
                <a:latin typeface="Menlo"/>
                <a:ea typeface="Menlo"/>
              </a:rPr>
              <a:t>include</a:t>
            </a:r>
            <a:r>
              <a:rPr lang="en-US" sz="1530" b="0" u="none" strike="noStrike">
                <a:solidFill>
                  <a:srgbClr val="0550AE"/>
                </a:solidFill>
                <a:uFillTx/>
                <a:latin typeface="Menlo"/>
                <a:ea typeface="Menlo"/>
              </a:rPr>
              <a:t> </a:t>
            </a:r>
            <a:r>
              <a:rPr lang="en-US" sz="1530" b="0" u="none" strike="noStrike">
                <a:solidFill>
                  <a:srgbClr val="0A3069"/>
                </a:solidFill>
                <a:uFillTx/>
                <a:latin typeface="Menlo"/>
                <a:ea typeface="Menlo"/>
              </a:rPr>
              <a:t>&lt;stdlib.h&gt;</a:t>
            </a:r>
            <a:endParaRPr lang="en-US" sz="1530" b="0" u="none" strike="noStrike">
              <a:solidFill>
                <a:srgbClr val="000000"/>
              </a:solidFill>
              <a:uFillTx/>
              <a:latin typeface="游明朝体"/>
            </a:endParaRPr>
          </a:p>
        </p:txBody>
      </p:sp>
      <p:sp>
        <p:nvSpPr>
          <p:cNvPr id="224" name="テキスト ボックス 223"/>
          <p:cNvSpPr txBox="1"/>
          <p:nvPr/>
        </p:nvSpPr>
        <p:spPr>
          <a:xfrm>
            <a:off x="952560" y="2058120"/>
            <a:ext cx="3288960" cy="227520"/>
          </a:xfrm>
          <a:prstGeom prst="rect">
            <a:avLst/>
          </a:prstGeom>
          <a:noFill/>
          <a:ln w="0">
            <a:noFill/>
          </a:ln>
        </p:spPr>
        <p:txBody>
          <a:bodyPr wrap="none" lIns="0" tIns="0" rIns="0" bIns="0" anchor="t">
            <a:noAutofit/>
          </a:bodyPr>
          <a:lstStyle/>
          <a:p>
            <a:r>
              <a:rPr lang="en-US" sz="1530" b="0" u="none" strike="noStrike">
                <a:solidFill>
                  <a:srgbClr val="CF222E"/>
                </a:solidFill>
                <a:uFillTx/>
                <a:latin typeface="Menlo"/>
                <a:ea typeface="Menlo"/>
              </a:rPr>
              <a:t>void</a:t>
            </a:r>
            <a:r>
              <a:rPr lang="en-US" sz="1530" b="0" u="none" strike="noStrike">
                <a:solidFill>
                  <a:srgbClr val="1F2328"/>
                </a:solidFill>
                <a:uFillTx/>
                <a:latin typeface="Menlo"/>
                <a:ea typeface="Menlo"/>
              </a:rPr>
              <a:t> </a:t>
            </a:r>
            <a:r>
              <a:rPr lang="en-US" sz="1530" b="0" u="none" strike="noStrike">
                <a:solidFill>
                  <a:srgbClr val="6639BA"/>
                </a:solidFill>
                <a:uFillTx/>
                <a:latin typeface="Menlo"/>
                <a:ea typeface="Menlo"/>
              </a:rPr>
              <a:t>memory_leak_example</a:t>
            </a:r>
            <a:r>
              <a:rPr lang="en-US" sz="1530" b="0" u="none" strike="noStrike">
                <a:solidFill>
                  <a:srgbClr val="1F2328"/>
                </a:solidFill>
                <a:uFillTx/>
                <a:latin typeface="Menlo"/>
                <a:ea typeface="Menlo"/>
              </a:rPr>
              <a:t>() {</a:t>
            </a:r>
            <a:endParaRPr lang="en-US" sz="1530" b="0" u="none" strike="noStrike">
              <a:solidFill>
                <a:srgbClr val="000000"/>
              </a:solidFill>
              <a:uFillTx/>
              <a:latin typeface="游明朝体"/>
            </a:endParaRPr>
          </a:p>
        </p:txBody>
      </p:sp>
      <p:sp>
        <p:nvSpPr>
          <p:cNvPr id="225" name="テキスト ボックス 224"/>
          <p:cNvSpPr txBox="1"/>
          <p:nvPr/>
        </p:nvSpPr>
        <p:spPr>
          <a:xfrm>
            <a:off x="952560" y="2286720"/>
            <a:ext cx="552060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CF222E"/>
                </a:solidFill>
                <a:uFillTx/>
                <a:latin typeface="Menlo"/>
                <a:ea typeface="Menlo"/>
              </a:rPr>
              <a:t>int</a:t>
            </a:r>
            <a:r>
              <a:rPr lang="en-US" sz="1530" b="0" u="none" strike="noStrike">
                <a:solidFill>
                  <a:srgbClr val="1F2328"/>
                </a:solidFill>
                <a:uFillTx/>
                <a:latin typeface="Menlo"/>
                <a:ea typeface="Menlo"/>
              </a:rPr>
              <a:t> *ptr = (</a:t>
            </a:r>
            <a:r>
              <a:rPr lang="en-US" sz="1530" b="0" u="none" strike="noStrike">
                <a:solidFill>
                  <a:srgbClr val="CF222E"/>
                </a:solidFill>
                <a:uFillTx/>
                <a:latin typeface="Menlo"/>
                <a:ea typeface="Menlo"/>
              </a:rPr>
              <a:t>int</a:t>
            </a:r>
            <a:r>
              <a:rPr lang="en-US" sz="1530" b="0" u="none" strike="noStrike">
                <a:solidFill>
                  <a:srgbClr val="1F2328"/>
                </a:solidFill>
                <a:uFillTx/>
                <a:latin typeface="Menlo"/>
                <a:ea typeface="Menlo"/>
              </a:rPr>
              <a:t> *)</a:t>
            </a:r>
            <a:r>
              <a:rPr lang="en-US" sz="1530" b="0" u="none" strike="noStrike">
                <a:solidFill>
                  <a:srgbClr val="953800"/>
                </a:solidFill>
                <a:uFillTx/>
                <a:latin typeface="Menlo"/>
                <a:ea typeface="Menlo"/>
              </a:rPr>
              <a:t>malloc</a:t>
            </a:r>
            <a:r>
              <a:rPr lang="en-US" sz="1530" b="0" u="none" strike="noStrike">
                <a:solidFill>
                  <a:srgbClr val="1F2328"/>
                </a:solidFill>
                <a:uFillTx/>
                <a:latin typeface="Menlo"/>
                <a:ea typeface="Menlo"/>
              </a:rPr>
              <a:t>(</a:t>
            </a:r>
            <a:r>
              <a:rPr lang="en-US" sz="1530" b="0" u="none" strike="noStrike">
                <a:solidFill>
                  <a:srgbClr val="0550AE"/>
                </a:solidFill>
                <a:uFillTx/>
                <a:latin typeface="Menlo"/>
                <a:ea typeface="Menlo"/>
              </a:rPr>
              <a:t>10</a:t>
            </a:r>
            <a:r>
              <a:rPr lang="en-US" sz="1530" b="0" u="none" strike="noStrike">
                <a:solidFill>
                  <a:srgbClr val="1F2328"/>
                </a:solidFill>
                <a:uFillTx/>
                <a:latin typeface="Menlo"/>
                <a:ea typeface="Menlo"/>
              </a:rPr>
              <a:t> * </a:t>
            </a:r>
            <a:r>
              <a:rPr lang="en-US" sz="1530" b="0" u="none" strike="noStrike">
                <a:solidFill>
                  <a:srgbClr val="CF222E"/>
                </a:solidFill>
                <a:uFillTx/>
                <a:latin typeface="Menlo"/>
                <a:ea typeface="Menlo"/>
              </a:rPr>
              <a:t>sizeof</a:t>
            </a:r>
            <a:r>
              <a:rPr lang="en-US" sz="1530" b="0" u="none" strike="noStrike">
                <a:solidFill>
                  <a:srgbClr val="1F2328"/>
                </a:solidFill>
                <a:uFillTx/>
                <a:latin typeface="Menlo"/>
                <a:ea typeface="Menlo"/>
              </a:rPr>
              <a:t>(</a:t>
            </a:r>
            <a:r>
              <a:rPr lang="en-US" sz="1530" b="0" u="none" strike="noStrike">
                <a:solidFill>
                  <a:srgbClr val="CF222E"/>
                </a:solidFill>
                <a:uFillTx/>
                <a:latin typeface="Menlo"/>
                <a:ea typeface="Menlo"/>
              </a:rPr>
              <a:t>int</a:t>
            </a:r>
            <a:r>
              <a:rPr lang="en-US" sz="1530" b="0" u="none" strike="noStrike">
                <a:solidFill>
                  <a:srgbClr val="1F2328"/>
                </a:solidFill>
                <a:uFillTx/>
                <a:latin typeface="Menlo"/>
                <a:ea typeface="Menlo"/>
              </a:rPr>
              <a:t>));</a:t>
            </a:r>
            <a:endParaRPr lang="en-US" sz="1530" b="0" u="none" strike="noStrike">
              <a:solidFill>
                <a:srgbClr val="000000"/>
              </a:solidFill>
              <a:uFillTx/>
              <a:latin typeface="游明朝体"/>
            </a:endParaRPr>
          </a:p>
        </p:txBody>
      </p:sp>
      <p:sp>
        <p:nvSpPr>
          <p:cNvPr id="226" name="テキスト ボックス 225"/>
          <p:cNvSpPr txBox="1"/>
          <p:nvPr/>
        </p:nvSpPr>
        <p:spPr>
          <a:xfrm>
            <a:off x="952560" y="2505600"/>
            <a:ext cx="82296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59636E"/>
                </a:solidFill>
                <a:uFillTx/>
                <a:latin typeface="Menlo"/>
                <a:ea typeface="Menlo"/>
              </a:rPr>
              <a:t>// </a:t>
            </a:r>
            <a:endParaRPr lang="en-US" sz="1530" b="0" u="none" strike="noStrike">
              <a:solidFill>
                <a:srgbClr val="000000"/>
              </a:solidFill>
              <a:uFillTx/>
              <a:latin typeface="游明朝体"/>
            </a:endParaRPr>
          </a:p>
        </p:txBody>
      </p:sp>
      <p:sp>
        <p:nvSpPr>
          <p:cNvPr id="227" name="テキスト ボックス 226"/>
          <p:cNvSpPr txBox="1"/>
          <p:nvPr/>
        </p:nvSpPr>
        <p:spPr>
          <a:xfrm>
            <a:off x="1771560" y="2520000"/>
            <a:ext cx="136620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メモリーリーク</a:t>
            </a:r>
            <a:endParaRPr lang="en-US" sz="1530" b="0" u="none" strike="noStrike">
              <a:solidFill>
                <a:srgbClr val="000000"/>
              </a:solidFill>
              <a:uFillTx/>
              <a:latin typeface="游明朝体"/>
            </a:endParaRPr>
          </a:p>
        </p:txBody>
      </p:sp>
      <p:sp>
        <p:nvSpPr>
          <p:cNvPr id="228" name="テキスト ボックス 227"/>
          <p:cNvSpPr txBox="1"/>
          <p:nvPr/>
        </p:nvSpPr>
        <p:spPr>
          <a:xfrm>
            <a:off x="3131640" y="2505600"/>
            <a:ext cx="940320" cy="227520"/>
          </a:xfrm>
          <a:prstGeom prst="rect">
            <a:avLst/>
          </a:prstGeom>
          <a:noFill/>
          <a:ln w="0">
            <a:noFill/>
          </a:ln>
        </p:spPr>
        <p:txBody>
          <a:bodyPr wrap="none" lIns="0" tIns="0" rIns="0" bIns="0" anchor="t">
            <a:noAutofit/>
          </a:bodyPr>
          <a:lstStyle/>
          <a:p>
            <a:r>
              <a:rPr lang="en-US" sz="1530" b="0" u="none" strike="noStrike">
                <a:solidFill>
                  <a:srgbClr val="59636E"/>
                </a:solidFill>
                <a:uFillTx/>
                <a:latin typeface="Menlo"/>
                <a:ea typeface="Menlo"/>
              </a:rPr>
              <a:t>: malloc</a:t>
            </a:r>
            <a:endParaRPr lang="en-US" sz="1530" b="0" u="none" strike="noStrike">
              <a:solidFill>
                <a:srgbClr val="000000"/>
              </a:solidFill>
              <a:uFillTx/>
              <a:latin typeface="游明朝体"/>
            </a:endParaRPr>
          </a:p>
        </p:txBody>
      </p:sp>
      <p:sp>
        <p:nvSpPr>
          <p:cNvPr id="229" name="テキスト ボックス 228"/>
          <p:cNvSpPr txBox="1"/>
          <p:nvPr/>
        </p:nvSpPr>
        <p:spPr>
          <a:xfrm>
            <a:off x="4067640" y="2520000"/>
            <a:ext cx="214668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で確保したメモリが解放</a:t>
            </a:r>
            <a:endParaRPr lang="en-US" sz="1530" b="0" u="none" strike="noStrike">
              <a:solidFill>
                <a:srgbClr val="000000"/>
              </a:solidFill>
              <a:uFillTx/>
              <a:latin typeface="游明朝体"/>
            </a:endParaRPr>
          </a:p>
        </p:txBody>
      </p:sp>
      <p:sp>
        <p:nvSpPr>
          <p:cNvPr id="230" name="テキスト ボックス 229"/>
          <p:cNvSpPr txBox="1"/>
          <p:nvPr/>
        </p:nvSpPr>
        <p:spPr>
          <a:xfrm>
            <a:off x="6204960" y="2505600"/>
            <a:ext cx="705240" cy="227520"/>
          </a:xfrm>
          <a:prstGeom prst="rect">
            <a:avLst/>
          </a:prstGeom>
          <a:noFill/>
          <a:ln w="0">
            <a:noFill/>
          </a:ln>
        </p:spPr>
        <p:txBody>
          <a:bodyPr wrap="none" lIns="0" tIns="0" rIns="0" bIns="0" anchor="t">
            <a:noAutofit/>
          </a:bodyPr>
          <a:lstStyle/>
          <a:p>
            <a:r>
              <a:rPr lang="en-US" sz="1530" b="0" u="none" strike="noStrike">
                <a:solidFill>
                  <a:srgbClr val="59636E"/>
                </a:solidFill>
                <a:uFillTx/>
                <a:latin typeface="Menlo"/>
                <a:ea typeface="Menlo"/>
              </a:rPr>
              <a:t>(free)</a:t>
            </a:r>
            <a:endParaRPr lang="en-US" sz="1530" b="0" u="none" strike="noStrike">
              <a:solidFill>
                <a:srgbClr val="000000"/>
              </a:solidFill>
              <a:uFillTx/>
              <a:latin typeface="游明朝体"/>
            </a:endParaRPr>
          </a:p>
        </p:txBody>
      </p:sp>
      <p:sp>
        <p:nvSpPr>
          <p:cNvPr id="231" name="テキスト ボックス 230"/>
          <p:cNvSpPr txBox="1"/>
          <p:nvPr/>
        </p:nvSpPr>
        <p:spPr>
          <a:xfrm>
            <a:off x="6906960" y="2520000"/>
            <a:ext cx="117108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されていない</a:t>
            </a:r>
            <a:endParaRPr lang="en-US" sz="1530" b="0" u="none" strike="noStrike">
              <a:solidFill>
                <a:srgbClr val="000000"/>
              </a:solidFill>
              <a:uFillTx/>
              <a:latin typeface="游明朝体"/>
            </a:endParaRPr>
          </a:p>
        </p:txBody>
      </p:sp>
      <p:pic>
        <p:nvPicPr>
          <p:cNvPr id="232" name="図 231"/>
          <p:cNvPicPr/>
          <p:nvPr/>
        </p:nvPicPr>
        <p:blipFill>
          <a:blip r:embed="rId2"/>
          <a:stretch/>
        </p:blipFill>
        <p:spPr>
          <a:xfrm>
            <a:off x="1532003" y="3401280"/>
            <a:ext cx="3809520" cy="2533320"/>
          </a:xfrm>
          <a:prstGeom prst="rect">
            <a:avLst/>
          </a:prstGeom>
          <a:noFill/>
          <a:ln w="0">
            <a:noFill/>
          </a:ln>
        </p:spPr>
      </p:pic>
      <p:pic>
        <p:nvPicPr>
          <p:cNvPr id="233" name="図 232"/>
          <p:cNvPicPr/>
          <p:nvPr/>
        </p:nvPicPr>
        <p:blipFill>
          <a:blip r:embed="rId3"/>
          <a:stretch/>
        </p:blipFill>
        <p:spPr>
          <a:xfrm>
            <a:off x="6019920" y="3412181"/>
            <a:ext cx="3809520" cy="2542680"/>
          </a:xfrm>
          <a:prstGeom prst="rect">
            <a:avLst/>
          </a:prstGeom>
          <a:noFill/>
          <a:ln w="0">
            <a:noFill/>
          </a:ln>
        </p:spPr>
      </p:pic>
      <p:sp>
        <p:nvSpPr>
          <p:cNvPr id="234" name="テキスト ボックス 233"/>
          <p:cNvSpPr txBox="1"/>
          <p:nvPr/>
        </p:nvSpPr>
        <p:spPr>
          <a:xfrm>
            <a:off x="952560" y="2734200"/>
            <a:ext cx="1940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a:t>
            </a:r>
            <a:endParaRPr lang="en-US" sz="1530" b="0" u="none" strike="noStrike">
              <a:solidFill>
                <a:srgbClr val="000000"/>
              </a:solidFill>
              <a:uFillTx/>
              <a:latin typeface="游明朝体"/>
            </a:endParaRPr>
          </a:p>
        </p:txBody>
      </p:sp>
      <p:sp>
        <p:nvSpPr>
          <p:cNvPr id="235" name="テキスト ボックス 234"/>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236" name="テキスト ボックス 235"/>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237" name="テキスト ボックス 236"/>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10</a:t>
            </a:r>
            <a:endParaRPr lang="en-US" sz="1800" b="0" u="none" strike="noStrike">
              <a:solidFill>
                <a:srgbClr val="000000"/>
              </a:solidFill>
              <a:uFillTx/>
              <a:latin typeface="游明朝体"/>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フリーフォーム 23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39" name="フリーフォーム 23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40" name="フリーフォーム 23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41" name="テキスト ボックス 240"/>
          <p:cNvSpPr txBox="1"/>
          <p:nvPr/>
        </p:nvSpPr>
        <p:spPr>
          <a:xfrm>
            <a:off x="747720" y="455040"/>
            <a:ext cx="213444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2.3 </a:t>
            </a:r>
            <a:r>
              <a:rPr lang="ja-JP" sz="2400" b="1" u="none" strike="noStrike">
                <a:solidFill>
                  <a:srgbClr val="230EE0"/>
                </a:solidFill>
                <a:uFillTx/>
                <a:latin typeface="HiraKakuProN-W6"/>
                <a:ea typeface="HiraKakuProN-W6"/>
              </a:rPr>
              <a:t>帰納と演算</a:t>
            </a:r>
            <a:endParaRPr lang="en-US" sz="2400" b="0" u="none" strike="noStrike">
              <a:solidFill>
                <a:srgbClr val="000000"/>
              </a:solidFill>
              <a:uFillTx/>
              <a:latin typeface="游明朝体"/>
            </a:endParaRPr>
          </a:p>
        </p:txBody>
      </p:sp>
      <p:sp>
        <p:nvSpPr>
          <p:cNvPr id="242" name="テキスト ボックス 241"/>
          <p:cNvSpPr txBox="1"/>
          <p:nvPr/>
        </p:nvSpPr>
        <p:spPr>
          <a:xfrm>
            <a:off x="747720" y="1203480"/>
            <a:ext cx="8001720" cy="233640"/>
          </a:xfrm>
          <a:prstGeom prst="rect">
            <a:avLst/>
          </a:prstGeom>
          <a:noFill/>
          <a:ln w="0">
            <a:noFill/>
          </a:ln>
        </p:spPr>
        <p:txBody>
          <a:bodyPr wrap="none" lIns="0" tIns="0" rIns="0" bIns="0" anchor="t">
            <a:noAutofit/>
          </a:bodyPr>
          <a:lstStyle/>
          <a:p>
            <a:r>
              <a:rPr lang="ja-JP" sz="1800" b="1" u="none" strike="noStrike">
                <a:solidFill>
                  <a:srgbClr val="1F2328"/>
                </a:solidFill>
                <a:uFillTx/>
                <a:latin typeface="HiraKakuProN-W6"/>
                <a:ea typeface="HiraKakuProN-W6"/>
              </a:rPr>
              <a:t>帰納法</a:t>
            </a:r>
            <a:r>
              <a:rPr lang="ja-JP" sz="1800" b="0" u="none" strike="noStrike">
                <a:solidFill>
                  <a:srgbClr val="1F2328"/>
                </a:solidFill>
                <a:uFillTx/>
                <a:latin typeface="HiraKakuProN-W3"/>
                <a:ea typeface="HiraKakuProN-W3"/>
              </a:rPr>
              <a:t>は個別の事例や観察から⼀般的な法則や結論を導き出す思考⽅法です。</a:t>
            </a:r>
            <a:endParaRPr lang="en-US" sz="1800" b="0" u="none" strike="noStrike">
              <a:solidFill>
                <a:srgbClr val="000000"/>
              </a:solidFill>
              <a:uFillTx/>
              <a:latin typeface="游明朝体"/>
            </a:endParaRPr>
          </a:p>
        </p:txBody>
      </p:sp>
      <p:sp>
        <p:nvSpPr>
          <p:cNvPr id="243" name="テキスト ボックス 242"/>
          <p:cNvSpPr txBox="1"/>
          <p:nvPr/>
        </p:nvSpPr>
        <p:spPr>
          <a:xfrm>
            <a:off x="747720" y="1546200"/>
            <a:ext cx="1063080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例えば「今まで⾒たカラスは全て⿊かった → カラスは⿊い」というような推論です。多くの具体例から</a:t>
            </a:r>
            <a:endParaRPr lang="en-US" sz="1800" b="0" u="none" strike="noStrike">
              <a:solidFill>
                <a:srgbClr val="000000"/>
              </a:solidFill>
              <a:uFillTx/>
              <a:latin typeface="游明朝体"/>
            </a:endParaRPr>
          </a:p>
        </p:txBody>
      </p:sp>
      <p:sp>
        <p:nvSpPr>
          <p:cNvPr id="244" name="テキスト ボックス 243"/>
          <p:cNvSpPr txBox="1"/>
          <p:nvPr/>
        </p:nvSpPr>
        <p:spPr>
          <a:xfrm>
            <a:off x="747720" y="1889280"/>
            <a:ext cx="45727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共通点を⾒出し、⼀般化するプロセスです。</a:t>
            </a:r>
            <a:endParaRPr lang="en-US" sz="1800" b="0" u="none" strike="noStrike">
              <a:solidFill>
                <a:srgbClr val="000000"/>
              </a:solidFill>
              <a:uFillTx/>
              <a:latin typeface="游明朝体"/>
            </a:endParaRPr>
          </a:p>
        </p:txBody>
      </p:sp>
      <p:sp>
        <p:nvSpPr>
          <p:cNvPr id="245" name="テキスト ボックス 244"/>
          <p:cNvSpPr txBox="1"/>
          <p:nvPr/>
        </p:nvSpPr>
        <p:spPr>
          <a:xfrm>
            <a:off x="747720" y="2460600"/>
            <a:ext cx="10516320" cy="233640"/>
          </a:xfrm>
          <a:prstGeom prst="rect">
            <a:avLst/>
          </a:prstGeom>
          <a:noFill/>
          <a:ln w="0">
            <a:noFill/>
          </a:ln>
        </p:spPr>
        <p:txBody>
          <a:bodyPr wrap="none" lIns="0" tIns="0" rIns="0" bIns="0" anchor="t">
            <a:noAutofit/>
          </a:bodyPr>
          <a:lstStyle/>
          <a:p>
            <a:r>
              <a:rPr lang="ja-JP" sz="1800" b="1" u="none" strike="noStrike">
                <a:solidFill>
                  <a:srgbClr val="1F2328"/>
                </a:solidFill>
                <a:uFillTx/>
                <a:latin typeface="HiraKakuProN-W6"/>
                <a:ea typeface="HiraKakuProN-W6"/>
              </a:rPr>
              <a:t>演繹法</a:t>
            </a:r>
            <a:r>
              <a:rPr lang="ja-JP" sz="1800" b="0" u="none" strike="noStrike">
                <a:solidFill>
                  <a:srgbClr val="1F2328"/>
                </a:solidFill>
                <a:uFillTx/>
                <a:latin typeface="HiraKakuProN-W3"/>
                <a:ea typeface="HiraKakuProN-W3"/>
              </a:rPr>
              <a:t>は⼀般的な法則や前提から個別の結論を導き出す思考⽅法です。例えば「全ての哺乳類は⼼臓を</a:t>
            </a:r>
            <a:endParaRPr lang="en-US" sz="1800" b="0" u="none" strike="noStrike">
              <a:solidFill>
                <a:srgbClr val="000000"/>
              </a:solidFill>
              <a:uFillTx/>
              <a:latin typeface="游明朝体"/>
            </a:endParaRPr>
          </a:p>
        </p:txBody>
      </p:sp>
      <p:sp>
        <p:nvSpPr>
          <p:cNvPr id="246" name="フリーフォーム 245"/>
          <p:cNvSpPr/>
          <p:nvPr/>
        </p:nvSpPr>
        <p:spPr>
          <a:xfrm>
            <a:off x="1199880" y="3543120"/>
            <a:ext cx="57600" cy="57600"/>
          </a:xfrm>
          <a:custGeom>
            <a:avLst/>
            <a:gdLst/>
            <a:ahLst/>
            <a:cxnLst/>
            <a:rect l="0" t="0" r="r" b="b"/>
            <a:pathLst>
              <a:path w="160" h="160">
                <a:moveTo>
                  <a:pt x="160" y="80"/>
                </a:moveTo>
                <a:cubicBezTo>
                  <a:pt x="160" y="91"/>
                  <a:pt x="158" y="101"/>
                  <a:pt x="154" y="111"/>
                </a:cubicBezTo>
                <a:cubicBezTo>
                  <a:pt x="150" y="120"/>
                  <a:pt x="144" y="129"/>
                  <a:pt x="137" y="137"/>
                </a:cubicBezTo>
                <a:cubicBezTo>
                  <a:pt x="129" y="144"/>
                  <a:pt x="121" y="150"/>
                  <a:pt x="111" y="154"/>
                </a:cubicBezTo>
                <a:cubicBezTo>
                  <a:pt x="101" y="158"/>
                  <a:pt x="91" y="160"/>
                  <a:pt x="81" y="160"/>
                </a:cubicBezTo>
                <a:cubicBezTo>
                  <a:pt x="70" y="160"/>
                  <a:pt x="59" y="158"/>
                  <a:pt x="49" y="154"/>
                </a:cubicBezTo>
                <a:cubicBezTo>
                  <a:pt x="40" y="150"/>
                  <a:pt x="31" y="144"/>
                  <a:pt x="23" y="137"/>
                </a:cubicBezTo>
                <a:cubicBezTo>
                  <a:pt x="16" y="129"/>
                  <a:pt x="10" y="120"/>
                  <a:pt x="6" y="111"/>
                </a:cubicBezTo>
                <a:cubicBezTo>
                  <a:pt x="2" y="101"/>
                  <a:pt x="0" y="91"/>
                  <a:pt x="0" y="80"/>
                </a:cubicBezTo>
                <a:cubicBezTo>
                  <a:pt x="0" y="70"/>
                  <a:pt x="2" y="60"/>
                  <a:pt x="6" y="50"/>
                </a:cubicBezTo>
                <a:cubicBezTo>
                  <a:pt x="10" y="40"/>
                  <a:pt x="16" y="31"/>
                  <a:pt x="23" y="23"/>
                </a:cubicBezTo>
                <a:cubicBezTo>
                  <a:pt x="31" y="16"/>
                  <a:pt x="40" y="10"/>
                  <a:pt x="49" y="6"/>
                </a:cubicBezTo>
                <a:cubicBezTo>
                  <a:pt x="59" y="2"/>
                  <a:pt x="70" y="0"/>
                  <a:pt x="81" y="0"/>
                </a:cubicBezTo>
                <a:cubicBezTo>
                  <a:pt x="91" y="0"/>
                  <a:pt x="101" y="2"/>
                  <a:pt x="111" y="6"/>
                </a:cubicBezTo>
                <a:cubicBezTo>
                  <a:pt x="121" y="10"/>
                  <a:pt x="129" y="16"/>
                  <a:pt x="137" y="23"/>
                </a:cubicBezTo>
                <a:cubicBezTo>
                  <a:pt x="144" y="31"/>
                  <a:pt x="150" y="40"/>
                  <a:pt x="154" y="50"/>
                </a:cubicBezTo>
                <a:cubicBezTo>
                  <a:pt x="158" y="60"/>
                  <a:pt x="160" y="70"/>
                  <a:pt x="160" y="8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247" name="テキスト ボックス 246"/>
          <p:cNvSpPr txBox="1"/>
          <p:nvPr/>
        </p:nvSpPr>
        <p:spPr>
          <a:xfrm>
            <a:off x="747720" y="2803680"/>
            <a:ext cx="805896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持つ。⽝は哺乳類である。→ 従って⽝は⼼臓を持つ」というような推論です。</a:t>
            </a:r>
            <a:endParaRPr lang="en-US" sz="1800" b="0" u="none" strike="noStrike">
              <a:solidFill>
                <a:srgbClr val="000000"/>
              </a:solidFill>
              <a:uFillTx/>
              <a:latin typeface="游明朝体"/>
            </a:endParaRPr>
          </a:p>
        </p:txBody>
      </p:sp>
      <p:sp>
        <p:nvSpPr>
          <p:cNvPr id="248" name="フリーフォーム 247"/>
          <p:cNvSpPr/>
          <p:nvPr/>
        </p:nvSpPr>
        <p:spPr>
          <a:xfrm>
            <a:off x="1771560" y="4105080"/>
            <a:ext cx="57240" cy="57600"/>
          </a:xfrm>
          <a:custGeom>
            <a:avLst/>
            <a:gdLst/>
            <a:ahLst/>
            <a:cxnLst/>
            <a:rect l="0" t="0" r="r" b="b"/>
            <a:pathLst>
              <a:path w="159" h="160">
                <a:moveTo>
                  <a:pt x="159" y="80"/>
                </a:moveTo>
                <a:cubicBezTo>
                  <a:pt x="159" y="91"/>
                  <a:pt x="157" y="101"/>
                  <a:pt x="153" y="111"/>
                </a:cubicBezTo>
                <a:cubicBezTo>
                  <a:pt x="149" y="121"/>
                  <a:pt x="144" y="129"/>
                  <a:pt x="136" y="137"/>
                </a:cubicBezTo>
                <a:cubicBezTo>
                  <a:pt x="129" y="144"/>
                  <a:pt x="120" y="150"/>
                  <a:pt x="110" y="154"/>
                </a:cubicBezTo>
                <a:cubicBezTo>
                  <a:pt x="101" y="158"/>
                  <a:pt x="91" y="160"/>
                  <a:pt x="80" y="160"/>
                </a:cubicBezTo>
                <a:cubicBezTo>
                  <a:pt x="70" y="160"/>
                  <a:pt x="59" y="158"/>
                  <a:pt x="49" y="154"/>
                </a:cubicBezTo>
                <a:cubicBezTo>
                  <a:pt x="39" y="150"/>
                  <a:pt x="30" y="144"/>
                  <a:pt x="23" y="137"/>
                </a:cubicBezTo>
                <a:cubicBezTo>
                  <a:pt x="16" y="129"/>
                  <a:pt x="10" y="121"/>
                  <a:pt x="6" y="111"/>
                </a:cubicBezTo>
                <a:cubicBezTo>
                  <a:pt x="2" y="101"/>
                  <a:pt x="0" y="91"/>
                  <a:pt x="0" y="80"/>
                </a:cubicBezTo>
                <a:cubicBezTo>
                  <a:pt x="0" y="70"/>
                  <a:pt x="2" y="60"/>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60"/>
                  <a:pt x="159" y="70"/>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249" name="テキスト ボックス 248"/>
          <p:cNvSpPr txBox="1"/>
          <p:nvPr/>
        </p:nvSpPr>
        <p:spPr>
          <a:xfrm>
            <a:off x="1376280" y="3384720"/>
            <a:ext cx="1372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思考の⽅向性</a:t>
            </a:r>
            <a:endParaRPr lang="en-US" sz="1800" b="0" u="none" strike="noStrike">
              <a:solidFill>
                <a:srgbClr val="000000"/>
              </a:solidFill>
              <a:uFillTx/>
              <a:latin typeface="游明朝体"/>
            </a:endParaRPr>
          </a:p>
        </p:txBody>
      </p:sp>
      <p:sp>
        <p:nvSpPr>
          <p:cNvPr id="250" name="フリーフォーム 249"/>
          <p:cNvSpPr/>
          <p:nvPr/>
        </p:nvSpPr>
        <p:spPr>
          <a:xfrm>
            <a:off x="1771560" y="4505040"/>
            <a:ext cx="57240" cy="57600"/>
          </a:xfrm>
          <a:custGeom>
            <a:avLst/>
            <a:gdLst/>
            <a:ahLst/>
            <a:cxnLst/>
            <a:rect l="0" t="0" r="r" b="b"/>
            <a:pathLst>
              <a:path w="159" h="160">
                <a:moveTo>
                  <a:pt x="159" y="81"/>
                </a:moveTo>
                <a:cubicBezTo>
                  <a:pt x="159" y="91"/>
                  <a:pt x="157" y="101"/>
                  <a:pt x="153" y="111"/>
                </a:cubicBezTo>
                <a:cubicBezTo>
                  <a:pt x="149" y="121"/>
                  <a:pt x="144" y="129"/>
                  <a:pt x="136" y="137"/>
                </a:cubicBezTo>
                <a:cubicBezTo>
                  <a:pt x="129" y="144"/>
                  <a:pt x="120" y="150"/>
                  <a:pt x="110" y="154"/>
                </a:cubicBezTo>
                <a:cubicBezTo>
                  <a:pt x="101" y="158"/>
                  <a:pt x="91" y="160"/>
                  <a:pt x="80" y="160"/>
                </a:cubicBezTo>
                <a:cubicBezTo>
                  <a:pt x="70" y="160"/>
                  <a:pt x="59" y="158"/>
                  <a:pt x="49" y="154"/>
                </a:cubicBezTo>
                <a:cubicBezTo>
                  <a:pt x="39" y="150"/>
                  <a:pt x="30" y="144"/>
                  <a:pt x="23" y="137"/>
                </a:cubicBezTo>
                <a:cubicBezTo>
                  <a:pt x="16" y="129"/>
                  <a:pt x="10" y="121"/>
                  <a:pt x="6" y="111"/>
                </a:cubicBezTo>
                <a:cubicBezTo>
                  <a:pt x="2" y="101"/>
                  <a:pt x="0" y="91"/>
                  <a:pt x="0" y="81"/>
                </a:cubicBezTo>
                <a:cubicBezTo>
                  <a:pt x="0" y="70"/>
                  <a:pt x="2" y="60"/>
                  <a:pt x="6" y="50"/>
                </a:cubicBezTo>
                <a:cubicBezTo>
                  <a:pt x="10" y="40"/>
                  <a:pt x="16" y="31"/>
                  <a:pt x="23" y="24"/>
                </a:cubicBezTo>
                <a:cubicBezTo>
                  <a:pt x="30" y="16"/>
                  <a:pt x="39" y="10"/>
                  <a:pt x="49" y="6"/>
                </a:cubicBezTo>
                <a:cubicBezTo>
                  <a:pt x="59" y="2"/>
                  <a:pt x="70" y="0"/>
                  <a:pt x="80" y="0"/>
                </a:cubicBezTo>
                <a:cubicBezTo>
                  <a:pt x="91" y="0"/>
                  <a:pt x="101" y="2"/>
                  <a:pt x="111" y="6"/>
                </a:cubicBezTo>
                <a:cubicBezTo>
                  <a:pt x="120" y="10"/>
                  <a:pt x="129" y="16"/>
                  <a:pt x="136" y="24"/>
                </a:cubicBezTo>
                <a:cubicBezTo>
                  <a:pt x="144" y="31"/>
                  <a:pt x="149" y="40"/>
                  <a:pt x="153" y="50"/>
                </a:cubicBezTo>
                <a:cubicBezTo>
                  <a:pt x="157" y="60"/>
                  <a:pt x="159" y="70"/>
                  <a:pt x="159" y="81"/>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251" name="テキスト ボックス 250"/>
          <p:cNvSpPr txBox="1"/>
          <p:nvPr/>
        </p:nvSpPr>
        <p:spPr>
          <a:xfrm>
            <a:off x="1947960" y="3987360"/>
            <a:ext cx="1725840" cy="25632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帰納法</a:t>
            </a:r>
            <a:r>
              <a:rPr lang="en-US" sz="1500" b="0" u="none" strike="noStrike">
                <a:solidFill>
                  <a:srgbClr val="1F2328"/>
                </a:solidFill>
                <a:uFillTx/>
                <a:latin typeface="HiraKakuProN-W3"/>
                <a:ea typeface="HiraKakuProN-W3"/>
              </a:rPr>
              <a:t>: </a:t>
            </a:r>
            <a:r>
              <a:rPr lang="ja-JP" sz="1500" b="0" u="none" strike="noStrike">
                <a:solidFill>
                  <a:srgbClr val="1F2328"/>
                </a:solidFill>
                <a:uFillTx/>
                <a:latin typeface="HiraKakuProN-W3"/>
                <a:ea typeface="HiraKakuProN-W3"/>
              </a:rPr>
              <a:t>個別 → ⼀般</a:t>
            </a:r>
            <a:endParaRPr lang="en-US" sz="1500" b="0" u="none" strike="noStrike">
              <a:solidFill>
                <a:srgbClr val="000000"/>
              </a:solidFill>
              <a:uFillTx/>
              <a:latin typeface="游明朝体"/>
            </a:endParaRPr>
          </a:p>
        </p:txBody>
      </p:sp>
      <p:sp>
        <p:nvSpPr>
          <p:cNvPr id="252" name="フリーフォーム 251"/>
          <p:cNvSpPr/>
          <p:nvPr/>
        </p:nvSpPr>
        <p:spPr>
          <a:xfrm>
            <a:off x="1199880" y="5000400"/>
            <a:ext cx="57600" cy="57600"/>
          </a:xfrm>
          <a:custGeom>
            <a:avLst/>
            <a:gdLst/>
            <a:ahLst/>
            <a:cxnLst/>
            <a:rect l="0" t="0" r="r" b="b"/>
            <a:pathLst>
              <a:path w="160" h="160">
                <a:moveTo>
                  <a:pt x="160" y="79"/>
                </a:moveTo>
                <a:cubicBezTo>
                  <a:pt x="160" y="90"/>
                  <a:pt x="158" y="101"/>
                  <a:pt x="154" y="111"/>
                </a:cubicBezTo>
                <a:cubicBezTo>
                  <a:pt x="150" y="121"/>
                  <a:pt x="144" y="129"/>
                  <a:pt x="137" y="137"/>
                </a:cubicBezTo>
                <a:cubicBezTo>
                  <a:pt x="129" y="144"/>
                  <a:pt x="121" y="150"/>
                  <a:pt x="111" y="154"/>
                </a:cubicBezTo>
                <a:cubicBezTo>
                  <a:pt x="101" y="158"/>
                  <a:pt x="91" y="160"/>
                  <a:pt x="81" y="160"/>
                </a:cubicBezTo>
                <a:cubicBezTo>
                  <a:pt x="70" y="160"/>
                  <a:pt x="59" y="158"/>
                  <a:pt x="49" y="154"/>
                </a:cubicBezTo>
                <a:cubicBezTo>
                  <a:pt x="40" y="150"/>
                  <a:pt x="31" y="144"/>
                  <a:pt x="23" y="137"/>
                </a:cubicBezTo>
                <a:cubicBezTo>
                  <a:pt x="16" y="129"/>
                  <a:pt x="10" y="121"/>
                  <a:pt x="6" y="111"/>
                </a:cubicBezTo>
                <a:cubicBezTo>
                  <a:pt x="2" y="101"/>
                  <a:pt x="0" y="90"/>
                  <a:pt x="0" y="79"/>
                </a:cubicBezTo>
                <a:cubicBezTo>
                  <a:pt x="0" y="69"/>
                  <a:pt x="2" y="59"/>
                  <a:pt x="6" y="49"/>
                </a:cubicBezTo>
                <a:cubicBezTo>
                  <a:pt x="10" y="39"/>
                  <a:pt x="16" y="31"/>
                  <a:pt x="23" y="23"/>
                </a:cubicBezTo>
                <a:cubicBezTo>
                  <a:pt x="31" y="16"/>
                  <a:pt x="40" y="10"/>
                  <a:pt x="49" y="6"/>
                </a:cubicBezTo>
                <a:cubicBezTo>
                  <a:pt x="59" y="2"/>
                  <a:pt x="70" y="0"/>
                  <a:pt x="81" y="0"/>
                </a:cubicBezTo>
                <a:cubicBezTo>
                  <a:pt x="91" y="0"/>
                  <a:pt x="101" y="2"/>
                  <a:pt x="111" y="6"/>
                </a:cubicBezTo>
                <a:cubicBezTo>
                  <a:pt x="121" y="10"/>
                  <a:pt x="129" y="16"/>
                  <a:pt x="137" y="23"/>
                </a:cubicBezTo>
                <a:cubicBezTo>
                  <a:pt x="144" y="31"/>
                  <a:pt x="150" y="39"/>
                  <a:pt x="154" y="49"/>
                </a:cubicBezTo>
                <a:cubicBezTo>
                  <a:pt x="158" y="59"/>
                  <a:pt x="160" y="69"/>
                  <a:pt x="160" y="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253" name="テキスト ボックス 252"/>
          <p:cNvSpPr txBox="1"/>
          <p:nvPr/>
        </p:nvSpPr>
        <p:spPr>
          <a:xfrm>
            <a:off x="1947960" y="4387320"/>
            <a:ext cx="1725840" cy="25632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演繹法</a:t>
            </a:r>
            <a:r>
              <a:rPr lang="en-US" sz="1500" b="0" u="none" strike="noStrike">
                <a:solidFill>
                  <a:srgbClr val="1F2328"/>
                </a:solidFill>
                <a:uFillTx/>
                <a:latin typeface="HiraKakuProN-W3"/>
                <a:ea typeface="HiraKakuProN-W3"/>
              </a:rPr>
              <a:t>: </a:t>
            </a:r>
            <a:r>
              <a:rPr lang="ja-JP" sz="1500" b="0" u="none" strike="noStrike">
                <a:solidFill>
                  <a:srgbClr val="1F2328"/>
                </a:solidFill>
                <a:uFillTx/>
                <a:latin typeface="HiraKakuProN-W3"/>
                <a:ea typeface="HiraKakuProN-W3"/>
              </a:rPr>
              <a:t>⼀般 → 個別</a:t>
            </a:r>
            <a:endParaRPr lang="en-US" sz="1500" b="0" u="none" strike="noStrike">
              <a:solidFill>
                <a:srgbClr val="000000"/>
              </a:solidFill>
              <a:uFillTx/>
              <a:latin typeface="游明朝体"/>
            </a:endParaRPr>
          </a:p>
        </p:txBody>
      </p:sp>
      <p:sp>
        <p:nvSpPr>
          <p:cNvPr id="254" name="フリーフォーム 253"/>
          <p:cNvSpPr/>
          <p:nvPr/>
        </p:nvSpPr>
        <p:spPr>
          <a:xfrm>
            <a:off x="1771560" y="5553000"/>
            <a:ext cx="57240" cy="57240"/>
          </a:xfrm>
          <a:custGeom>
            <a:avLst/>
            <a:gdLst/>
            <a:ahLst/>
            <a:cxnLst/>
            <a:rect l="0" t="0" r="r" b="b"/>
            <a:pathLst>
              <a:path w="159" h="159">
                <a:moveTo>
                  <a:pt x="159" y="79"/>
                </a:moveTo>
                <a:cubicBezTo>
                  <a:pt x="159" y="90"/>
                  <a:pt x="157" y="100"/>
                  <a:pt x="153" y="109"/>
                </a:cubicBezTo>
                <a:cubicBezTo>
                  <a:pt x="149" y="119"/>
                  <a:pt x="144" y="128"/>
                  <a:pt x="136" y="135"/>
                </a:cubicBezTo>
                <a:cubicBezTo>
                  <a:pt x="129" y="144"/>
                  <a:pt x="120" y="149"/>
                  <a:pt x="110" y="153"/>
                </a:cubicBezTo>
                <a:cubicBezTo>
                  <a:pt x="101" y="157"/>
                  <a:pt x="91" y="159"/>
                  <a:pt x="80" y="159"/>
                </a:cubicBezTo>
                <a:cubicBezTo>
                  <a:pt x="70" y="159"/>
                  <a:pt x="59" y="157"/>
                  <a:pt x="49" y="153"/>
                </a:cubicBezTo>
                <a:cubicBezTo>
                  <a:pt x="39" y="149"/>
                  <a:pt x="30" y="144"/>
                  <a:pt x="23" y="135"/>
                </a:cubicBezTo>
                <a:cubicBezTo>
                  <a:pt x="16" y="128"/>
                  <a:pt x="10" y="119"/>
                  <a:pt x="6" y="109"/>
                </a:cubicBezTo>
                <a:cubicBezTo>
                  <a:pt x="2" y="100"/>
                  <a:pt x="0" y="90"/>
                  <a:pt x="0" y="79"/>
                </a:cubicBezTo>
                <a:cubicBezTo>
                  <a:pt x="0" y="69"/>
                  <a:pt x="2" y="58"/>
                  <a:pt x="6" y="49"/>
                </a:cubicBezTo>
                <a:cubicBezTo>
                  <a:pt x="10" y="39"/>
                  <a:pt x="16" y="30"/>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0"/>
                  <a:pt x="149" y="39"/>
                  <a:pt x="153" y="49"/>
                </a:cubicBezTo>
                <a:cubicBezTo>
                  <a:pt x="157" y="58"/>
                  <a:pt x="159" y="69"/>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255" name="テキスト ボックス 254"/>
          <p:cNvSpPr txBox="1"/>
          <p:nvPr/>
        </p:nvSpPr>
        <p:spPr>
          <a:xfrm>
            <a:off x="1376280" y="4842000"/>
            <a:ext cx="6865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確実性</a:t>
            </a:r>
            <a:endParaRPr lang="en-US" sz="1800" b="0" u="none" strike="noStrike">
              <a:solidFill>
                <a:srgbClr val="000000"/>
              </a:solidFill>
              <a:uFillTx/>
              <a:latin typeface="游明朝体"/>
            </a:endParaRPr>
          </a:p>
        </p:txBody>
      </p:sp>
      <p:sp>
        <p:nvSpPr>
          <p:cNvPr id="256" name="フリーフォーム 255"/>
          <p:cNvSpPr/>
          <p:nvPr/>
        </p:nvSpPr>
        <p:spPr>
          <a:xfrm>
            <a:off x="1771560" y="5952960"/>
            <a:ext cx="57240" cy="57600"/>
          </a:xfrm>
          <a:custGeom>
            <a:avLst/>
            <a:gdLst/>
            <a:ahLst/>
            <a:cxnLst/>
            <a:rect l="0" t="0" r="r" b="b"/>
            <a:pathLst>
              <a:path w="159" h="160">
                <a:moveTo>
                  <a:pt x="159" y="79"/>
                </a:moveTo>
                <a:cubicBezTo>
                  <a:pt x="159" y="90"/>
                  <a:pt x="157" y="100"/>
                  <a:pt x="153" y="110"/>
                </a:cubicBezTo>
                <a:cubicBezTo>
                  <a:pt x="149" y="119"/>
                  <a:pt x="144" y="128"/>
                  <a:pt x="136" y="136"/>
                </a:cubicBezTo>
                <a:cubicBezTo>
                  <a:pt x="129" y="144"/>
                  <a:pt x="120" y="150"/>
                  <a:pt x="110" y="154"/>
                </a:cubicBezTo>
                <a:cubicBezTo>
                  <a:pt x="101" y="158"/>
                  <a:pt x="91" y="160"/>
                  <a:pt x="80" y="160"/>
                </a:cubicBezTo>
                <a:cubicBezTo>
                  <a:pt x="70" y="160"/>
                  <a:pt x="59" y="158"/>
                  <a:pt x="49" y="154"/>
                </a:cubicBezTo>
                <a:cubicBezTo>
                  <a:pt x="39" y="150"/>
                  <a:pt x="30" y="144"/>
                  <a:pt x="23" y="136"/>
                </a:cubicBezTo>
                <a:cubicBezTo>
                  <a:pt x="16" y="128"/>
                  <a:pt x="10" y="119"/>
                  <a:pt x="6" y="110"/>
                </a:cubicBezTo>
                <a:cubicBezTo>
                  <a:pt x="2" y="100"/>
                  <a:pt x="0" y="90"/>
                  <a:pt x="0" y="79"/>
                </a:cubicBezTo>
                <a:cubicBezTo>
                  <a:pt x="0" y="69"/>
                  <a:pt x="2" y="59"/>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59"/>
                  <a:pt x="159" y="69"/>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257" name="テキスト ボックス 256"/>
          <p:cNvSpPr txBox="1"/>
          <p:nvPr/>
        </p:nvSpPr>
        <p:spPr>
          <a:xfrm>
            <a:off x="1947960" y="5435280"/>
            <a:ext cx="2583360" cy="25632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帰納法</a:t>
            </a:r>
            <a:r>
              <a:rPr lang="en-US" sz="1500" b="0" u="none" strike="noStrike">
                <a:solidFill>
                  <a:srgbClr val="1F2328"/>
                </a:solidFill>
                <a:uFillTx/>
                <a:latin typeface="HiraKakuProN-W3"/>
                <a:ea typeface="HiraKakuProN-W3"/>
              </a:rPr>
              <a:t>: </a:t>
            </a:r>
            <a:r>
              <a:rPr lang="ja-JP" sz="1500" b="0" u="none" strike="noStrike">
                <a:solidFill>
                  <a:srgbClr val="1F2328"/>
                </a:solidFill>
                <a:uFillTx/>
                <a:latin typeface="HiraKakuProN-W3"/>
                <a:ea typeface="HiraKakuProN-W3"/>
              </a:rPr>
              <a:t>結論は確率的・蓋然的</a:t>
            </a:r>
            <a:endParaRPr lang="en-US" sz="1500" b="0" u="none" strike="noStrike">
              <a:solidFill>
                <a:srgbClr val="000000"/>
              </a:solidFill>
              <a:uFillTx/>
              <a:latin typeface="游明朝体"/>
            </a:endParaRPr>
          </a:p>
        </p:txBody>
      </p:sp>
      <p:sp>
        <p:nvSpPr>
          <p:cNvPr id="258" name="テキスト ボックス 257"/>
          <p:cNvSpPr txBox="1"/>
          <p:nvPr/>
        </p:nvSpPr>
        <p:spPr>
          <a:xfrm>
            <a:off x="1947960" y="5835240"/>
            <a:ext cx="4107240" cy="25632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演繹法</a:t>
            </a:r>
            <a:r>
              <a:rPr lang="en-US" sz="1500" b="0" u="none" strike="noStrike">
                <a:solidFill>
                  <a:srgbClr val="1F2328"/>
                </a:solidFill>
                <a:uFillTx/>
                <a:latin typeface="HiraKakuProN-W3"/>
                <a:ea typeface="HiraKakuProN-W3"/>
              </a:rPr>
              <a:t>: </a:t>
            </a:r>
            <a:r>
              <a:rPr lang="ja-JP" sz="1500" b="0" u="none" strike="noStrike">
                <a:solidFill>
                  <a:srgbClr val="1F2328"/>
                </a:solidFill>
                <a:uFillTx/>
                <a:latin typeface="HiraKakuProN-W3"/>
                <a:ea typeface="HiraKakuProN-W3"/>
              </a:rPr>
              <a:t>前提が正しければ結論は必然的に正しい</a:t>
            </a:r>
            <a:endParaRPr lang="en-US" sz="1500" b="0" u="none" strike="noStrike">
              <a:solidFill>
                <a:srgbClr val="000000"/>
              </a:solidFill>
              <a:uFillTx/>
              <a:latin typeface="游明朝体"/>
            </a:endParaRPr>
          </a:p>
        </p:txBody>
      </p:sp>
      <p:sp>
        <p:nvSpPr>
          <p:cNvPr id="259" name="テキスト ボックス 258"/>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260" name="テキスト ボックス 259"/>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261" name="テキスト ボックス 260"/>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11</a:t>
            </a:r>
            <a:endParaRPr lang="en-US" sz="1800" b="0" u="none" strike="noStrike">
              <a:solidFill>
                <a:srgbClr val="000000"/>
              </a:solidFill>
              <a:uFillTx/>
              <a:latin typeface="游明朝体"/>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フリーフォーム 26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63" name="フリーフォーム 26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64" name="フリーフォーム 26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65" name="テキスト ボックス 264"/>
          <p:cNvSpPr txBox="1"/>
          <p:nvPr/>
        </p:nvSpPr>
        <p:spPr>
          <a:xfrm>
            <a:off x="747720" y="1264680"/>
            <a:ext cx="2012400" cy="252000"/>
          </a:xfrm>
          <a:prstGeom prst="rect">
            <a:avLst/>
          </a:prstGeom>
          <a:noFill/>
          <a:ln w="0">
            <a:noFill/>
          </a:ln>
        </p:spPr>
        <p:txBody>
          <a:bodyPr wrap="none" lIns="0" tIns="0" rIns="0" bIns="0" anchor="t">
            <a:noAutofit/>
          </a:bodyPr>
          <a:lstStyle/>
          <a:p>
            <a:r>
              <a:rPr lang="ja-JP" sz="1979" b="1" u="none" strike="noStrike">
                <a:solidFill>
                  <a:srgbClr val="1F2328"/>
                </a:solidFill>
                <a:uFillTx/>
                <a:latin typeface="HiraKakuProN-W6"/>
                <a:ea typeface="HiraKakuProN-W6"/>
              </a:rPr>
              <a:t>帰納的アプローチ</a:t>
            </a:r>
            <a:endParaRPr lang="en-US" sz="1979" b="0" u="none" strike="noStrike">
              <a:solidFill>
                <a:srgbClr val="000000"/>
              </a:solidFill>
              <a:uFillTx/>
              <a:latin typeface="游明朝体"/>
            </a:endParaRPr>
          </a:p>
        </p:txBody>
      </p:sp>
      <p:sp>
        <p:nvSpPr>
          <p:cNvPr id="266" name="テキスト ボックス 265"/>
          <p:cNvSpPr txBox="1"/>
          <p:nvPr/>
        </p:nvSpPr>
        <p:spPr>
          <a:xfrm>
            <a:off x="747720" y="1765440"/>
            <a:ext cx="10516320" cy="23364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帰納的アプローチは、</a:t>
            </a:r>
            <a:r>
              <a:rPr lang="ja-JP" sz="1800" b="1" u="none" strike="noStrike">
                <a:solidFill>
                  <a:srgbClr val="1F2328"/>
                </a:solidFill>
                <a:uFillTx/>
                <a:latin typeface="HiraKakuProN-W6"/>
                <a:ea typeface="HiraKakuProN-W6"/>
              </a:rPr>
              <a:t>具体的な事例や観察から⼀般的な法則や原理を導き出す⼿法</a:t>
            </a:r>
            <a:r>
              <a:rPr lang="ja-JP" sz="1800" b="0" u="none" strike="noStrike">
                <a:solidFill>
                  <a:srgbClr val="1F2328"/>
                </a:solidFill>
                <a:uFillTx/>
                <a:latin typeface="HiraKakuProN-W3"/>
                <a:ea typeface="HiraKakuProN-W3"/>
              </a:rPr>
              <a:t>です。これは、個々</a:t>
            </a:r>
            <a:endParaRPr lang="en-US" sz="1800" b="0" u="none" strike="noStrike">
              <a:solidFill>
                <a:srgbClr val="000000"/>
              </a:solidFill>
              <a:uFillTx/>
              <a:latin typeface="游明朝体"/>
            </a:endParaRPr>
          </a:p>
        </p:txBody>
      </p:sp>
      <p:sp>
        <p:nvSpPr>
          <p:cNvPr id="267" name="テキスト ボックス 266"/>
          <p:cNvSpPr txBox="1"/>
          <p:nvPr/>
        </p:nvSpPr>
        <p:spPr>
          <a:xfrm>
            <a:off x="747720" y="2108160"/>
            <a:ext cx="107449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のケースを分析し、それらの共通点やパターンを⾒つけ出すことで、より広範な結論を得ることを⽬指し</a:t>
            </a:r>
            <a:endParaRPr lang="en-US" sz="1800" b="0" u="none" strike="noStrike">
              <a:solidFill>
                <a:srgbClr val="000000"/>
              </a:solidFill>
              <a:uFillTx/>
              <a:latin typeface="游明朝体"/>
            </a:endParaRPr>
          </a:p>
        </p:txBody>
      </p:sp>
      <p:sp>
        <p:nvSpPr>
          <p:cNvPr id="268" name="テキスト ボックス 267"/>
          <p:cNvSpPr txBox="1"/>
          <p:nvPr/>
        </p:nvSpPr>
        <p:spPr>
          <a:xfrm>
            <a:off x="747720" y="2451240"/>
            <a:ext cx="6865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ます。</a:t>
            </a:r>
            <a:endParaRPr lang="en-US" sz="1800" b="0" u="none" strike="noStrike">
              <a:solidFill>
                <a:srgbClr val="000000"/>
              </a:solidFill>
              <a:uFillTx/>
              <a:latin typeface="游明朝体"/>
            </a:endParaRPr>
          </a:p>
        </p:txBody>
      </p:sp>
      <p:sp>
        <p:nvSpPr>
          <p:cNvPr id="269" name="テキスト ボックス 268"/>
          <p:cNvSpPr txBox="1"/>
          <p:nvPr/>
        </p:nvSpPr>
        <p:spPr>
          <a:xfrm>
            <a:off x="747720" y="3022560"/>
            <a:ext cx="107449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例えば、データサイエンスの分野では、様々なデータセットを分析して、その中で共通するパターンや傾</a:t>
            </a:r>
            <a:endParaRPr lang="en-US" sz="1800" b="0" u="none" strike="noStrike">
              <a:solidFill>
                <a:srgbClr val="000000"/>
              </a:solidFill>
              <a:uFillTx/>
              <a:latin typeface="游明朝体"/>
            </a:endParaRPr>
          </a:p>
        </p:txBody>
      </p:sp>
      <p:sp>
        <p:nvSpPr>
          <p:cNvPr id="270" name="テキスト ボックス 269"/>
          <p:cNvSpPr txBox="1"/>
          <p:nvPr/>
        </p:nvSpPr>
        <p:spPr>
          <a:xfrm>
            <a:off x="747720" y="3365640"/>
            <a:ext cx="10516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向を⾒つけ出すことが多くあります。このような分析を通じて、新しいデータセットに対しても同様の</a:t>
            </a:r>
            <a:endParaRPr lang="en-US" sz="1800" b="0" u="none" strike="noStrike">
              <a:solidFill>
                <a:srgbClr val="000000"/>
              </a:solidFill>
              <a:uFillTx/>
              <a:latin typeface="游明朝体"/>
            </a:endParaRPr>
          </a:p>
        </p:txBody>
      </p:sp>
      <p:sp>
        <p:nvSpPr>
          <p:cNvPr id="271" name="テキスト ボックス 270"/>
          <p:cNvSpPr txBox="1"/>
          <p:nvPr/>
        </p:nvSpPr>
        <p:spPr>
          <a:xfrm>
            <a:off x="747720" y="3708360"/>
            <a:ext cx="41155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傾向があると推測することができます。</a:t>
            </a:r>
            <a:endParaRPr lang="en-US" sz="1800" b="0" u="none" strike="noStrike">
              <a:solidFill>
                <a:srgbClr val="000000"/>
              </a:solidFill>
              <a:uFillTx/>
              <a:latin typeface="游明朝体"/>
            </a:endParaRPr>
          </a:p>
        </p:txBody>
      </p:sp>
      <p:sp>
        <p:nvSpPr>
          <p:cNvPr id="272" name="テキスト ボックス 271"/>
          <p:cNvSpPr txBox="1"/>
          <p:nvPr/>
        </p:nvSpPr>
        <p:spPr>
          <a:xfrm>
            <a:off x="747720" y="4280040"/>
            <a:ext cx="10516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帰納的アプローチの利点は、実際のデータや経験に基づいているため、現実的で実践的な解決策を提供</a:t>
            </a:r>
            <a:endParaRPr lang="en-US" sz="1800" b="0" u="none" strike="noStrike">
              <a:solidFill>
                <a:srgbClr val="000000"/>
              </a:solidFill>
              <a:uFillTx/>
              <a:latin typeface="游明朝体"/>
            </a:endParaRPr>
          </a:p>
        </p:txBody>
      </p:sp>
      <p:sp>
        <p:nvSpPr>
          <p:cNvPr id="273" name="テキスト ボックス 272"/>
          <p:cNvSpPr txBox="1"/>
          <p:nvPr/>
        </p:nvSpPr>
        <p:spPr>
          <a:xfrm>
            <a:off x="747720" y="4622760"/>
            <a:ext cx="10516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できる点です。しかし、観察された事例が限られている場合や、偏りがある場合には、導き出された結</a:t>
            </a:r>
            <a:endParaRPr lang="en-US" sz="1800" b="0" u="none" strike="noStrike">
              <a:solidFill>
                <a:srgbClr val="000000"/>
              </a:solidFill>
              <a:uFillTx/>
              <a:latin typeface="游明朝体"/>
            </a:endParaRPr>
          </a:p>
        </p:txBody>
      </p:sp>
      <p:sp>
        <p:nvSpPr>
          <p:cNvPr id="274" name="テキスト ボックス 273"/>
          <p:cNvSpPr txBox="1"/>
          <p:nvPr/>
        </p:nvSpPr>
        <p:spPr>
          <a:xfrm>
            <a:off x="747720" y="4965840"/>
            <a:ext cx="64015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論が必ずしも正確でない可能性があるため、注意が必要です。</a:t>
            </a:r>
            <a:endParaRPr lang="en-US" sz="1800" b="0" u="none" strike="noStrike">
              <a:solidFill>
                <a:srgbClr val="000000"/>
              </a:solidFill>
              <a:uFillTx/>
              <a:latin typeface="游明朝体"/>
            </a:endParaRPr>
          </a:p>
        </p:txBody>
      </p:sp>
      <p:sp>
        <p:nvSpPr>
          <p:cNvPr id="275" name="テキスト ボックス 274"/>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276" name="テキスト ボックス 275"/>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277" name="テキスト ボックス 276"/>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12</a:t>
            </a:r>
            <a:endParaRPr lang="en-US" sz="1800" b="0" u="none" strike="noStrike">
              <a:solidFill>
                <a:srgbClr val="000000"/>
              </a:solidFill>
              <a:uFillTx/>
              <a:latin typeface="游明朝体"/>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フリーフォーム 27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79" name="フリーフォーム 27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80" name="フリーフォーム 27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81" name="フリーフォーム 280"/>
          <p:cNvSpPr/>
          <p:nvPr/>
        </p:nvSpPr>
        <p:spPr>
          <a:xfrm>
            <a:off x="757080" y="975960"/>
            <a:ext cx="10687320" cy="5096520"/>
          </a:xfrm>
          <a:custGeom>
            <a:avLst/>
            <a:gdLst/>
            <a:ahLst/>
            <a:cxnLst/>
            <a:rect l="0" t="0" r="r" b="b"/>
            <a:pathLst>
              <a:path w="29687" h="14157">
                <a:moveTo>
                  <a:pt x="0" y="14064"/>
                </a:moveTo>
                <a:lnTo>
                  <a:pt x="0" y="93"/>
                </a:lnTo>
                <a:cubicBezTo>
                  <a:pt x="0" y="81"/>
                  <a:pt x="2" y="69"/>
                  <a:pt x="7" y="58"/>
                </a:cubicBezTo>
                <a:cubicBezTo>
                  <a:pt x="12" y="46"/>
                  <a:pt x="18" y="36"/>
                  <a:pt x="27" y="28"/>
                </a:cubicBezTo>
                <a:cubicBezTo>
                  <a:pt x="36" y="19"/>
                  <a:pt x="46" y="12"/>
                  <a:pt x="57" y="8"/>
                </a:cubicBezTo>
                <a:cubicBezTo>
                  <a:pt x="68" y="3"/>
                  <a:pt x="80" y="0"/>
                  <a:pt x="93" y="0"/>
                </a:cubicBezTo>
                <a:lnTo>
                  <a:pt x="29595" y="0"/>
                </a:lnTo>
                <a:cubicBezTo>
                  <a:pt x="29607" y="0"/>
                  <a:pt x="29619" y="3"/>
                  <a:pt x="29630" y="8"/>
                </a:cubicBezTo>
                <a:cubicBezTo>
                  <a:pt x="29641" y="12"/>
                  <a:pt x="29651" y="19"/>
                  <a:pt x="29660" y="28"/>
                </a:cubicBezTo>
                <a:cubicBezTo>
                  <a:pt x="29669" y="36"/>
                  <a:pt x="29675" y="46"/>
                  <a:pt x="29680" y="58"/>
                </a:cubicBezTo>
                <a:cubicBezTo>
                  <a:pt x="29685" y="69"/>
                  <a:pt x="29687" y="81"/>
                  <a:pt x="29687" y="93"/>
                </a:cubicBezTo>
                <a:lnTo>
                  <a:pt x="29687" y="14064"/>
                </a:lnTo>
                <a:cubicBezTo>
                  <a:pt x="29687" y="14076"/>
                  <a:pt x="29685" y="14088"/>
                  <a:pt x="29680" y="14100"/>
                </a:cubicBezTo>
                <a:cubicBezTo>
                  <a:pt x="29675" y="14111"/>
                  <a:pt x="29669" y="14121"/>
                  <a:pt x="29660" y="14130"/>
                </a:cubicBezTo>
                <a:cubicBezTo>
                  <a:pt x="29651" y="14138"/>
                  <a:pt x="29641" y="14145"/>
                  <a:pt x="29630" y="14150"/>
                </a:cubicBezTo>
                <a:cubicBezTo>
                  <a:pt x="29619" y="14154"/>
                  <a:pt x="29607" y="14157"/>
                  <a:pt x="29595" y="14157"/>
                </a:cubicBezTo>
                <a:lnTo>
                  <a:pt x="93" y="14157"/>
                </a:lnTo>
                <a:cubicBezTo>
                  <a:pt x="80" y="14157"/>
                  <a:pt x="68" y="14154"/>
                  <a:pt x="57" y="14150"/>
                </a:cubicBezTo>
                <a:cubicBezTo>
                  <a:pt x="46" y="14145"/>
                  <a:pt x="36" y="14138"/>
                  <a:pt x="27" y="14130"/>
                </a:cubicBezTo>
                <a:cubicBezTo>
                  <a:pt x="18" y="14121"/>
                  <a:pt x="12" y="14111"/>
                  <a:pt x="7" y="14100"/>
                </a:cubicBezTo>
                <a:cubicBezTo>
                  <a:pt x="2" y="14088"/>
                  <a:pt x="0" y="14076"/>
                  <a:pt x="0" y="14064"/>
                </a:cubicBezTo>
                <a:close/>
              </a:path>
            </a:pathLst>
          </a:custGeom>
          <a:solidFill>
            <a:srgbClr val="F8F9FA"/>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282" name="フリーフォーム 281"/>
          <p:cNvSpPr/>
          <p:nvPr/>
        </p:nvSpPr>
        <p:spPr>
          <a:xfrm>
            <a:off x="757080" y="975960"/>
            <a:ext cx="10687320" cy="5096520"/>
          </a:xfrm>
          <a:custGeom>
            <a:avLst/>
            <a:gdLst/>
            <a:ahLst/>
            <a:cxnLst/>
            <a:rect l="0" t="0" r="r" b="b"/>
            <a:pathLst>
              <a:path w="29687" h="14157">
                <a:moveTo>
                  <a:pt x="0" y="14064"/>
                </a:moveTo>
                <a:lnTo>
                  <a:pt x="0" y="93"/>
                </a:lnTo>
                <a:cubicBezTo>
                  <a:pt x="0" y="81"/>
                  <a:pt x="2" y="69"/>
                  <a:pt x="7" y="58"/>
                </a:cubicBezTo>
                <a:cubicBezTo>
                  <a:pt x="12" y="46"/>
                  <a:pt x="18" y="36"/>
                  <a:pt x="27" y="28"/>
                </a:cubicBezTo>
                <a:cubicBezTo>
                  <a:pt x="36" y="19"/>
                  <a:pt x="46" y="12"/>
                  <a:pt x="57" y="8"/>
                </a:cubicBezTo>
                <a:cubicBezTo>
                  <a:pt x="68" y="3"/>
                  <a:pt x="80" y="0"/>
                  <a:pt x="93" y="0"/>
                </a:cubicBezTo>
                <a:lnTo>
                  <a:pt x="29595" y="0"/>
                </a:lnTo>
                <a:cubicBezTo>
                  <a:pt x="29607" y="0"/>
                  <a:pt x="29619" y="3"/>
                  <a:pt x="29630" y="8"/>
                </a:cubicBezTo>
                <a:cubicBezTo>
                  <a:pt x="29641" y="12"/>
                  <a:pt x="29651" y="19"/>
                  <a:pt x="29660" y="28"/>
                </a:cubicBezTo>
                <a:cubicBezTo>
                  <a:pt x="29669" y="36"/>
                  <a:pt x="29675" y="46"/>
                  <a:pt x="29680" y="58"/>
                </a:cubicBezTo>
                <a:cubicBezTo>
                  <a:pt x="29685" y="69"/>
                  <a:pt x="29687" y="81"/>
                  <a:pt x="29687" y="93"/>
                </a:cubicBezTo>
                <a:lnTo>
                  <a:pt x="29687" y="14064"/>
                </a:lnTo>
                <a:cubicBezTo>
                  <a:pt x="29687" y="14076"/>
                  <a:pt x="29685" y="14088"/>
                  <a:pt x="29680" y="14100"/>
                </a:cubicBezTo>
                <a:cubicBezTo>
                  <a:pt x="29675" y="14111"/>
                  <a:pt x="29669" y="14121"/>
                  <a:pt x="29660" y="14130"/>
                </a:cubicBezTo>
                <a:cubicBezTo>
                  <a:pt x="29651" y="14138"/>
                  <a:pt x="29641" y="14145"/>
                  <a:pt x="29630" y="14150"/>
                </a:cubicBezTo>
                <a:cubicBezTo>
                  <a:pt x="29619" y="14154"/>
                  <a:pt x="29607" y="14157"/>
                  <a:pt x="29595" y="14157"/>
                </a:cubicBezTo>
                <a:lnTo>
                  <a:pt x="93" y="14157"/>
                </a:lnTo>
                <a:cubicBezTo>
                  <a:pt x="80" y="14157"/>
                  <a:pt x="68" y="14154"/>
                  <a:pt x="57" y="14150"/>
                </a:cubicBezTo>
                <a:cubicBezTo>
                  <a:pt x="46" y="14145"/>
                  <a:pt x="36" y="14138"/>
                  <a:pt x="27" y="14130"/>
                </a:cubicBezTo>
                <a:cubicBezTo>
                  <a:pt x="18" y="14121"/>
                  <a:pt x="12" y="14111"/>
                  <a:pt x="7" y="14100"/>
                </a:cubicBezTo>
                <a:cubicBezTo>
                  <a:pt x="2" y="14088"/>
                  <a:pt x="0" y="14076"/>
                  <a:pt x="0" y="14064"/>
                </a:cubicBezTo>
                <a:close/>
              </a:path>
            </a:pathLst>
          </a:custGeom>
          <a:noFill/>
          <a:ln w="9360">
            <a:solidFill>
              <a:srgbClr val="D1D9E0"/>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283" name="テキスト ボックス 282"/>
          <p:cNvSpPr txBox="1"/>
          <p:nvPr/>
        </p:nvSpPr>
        <p:spPr>
          <a:xfrm>
            <a:off x="747720" y="483840"/>
            <a:ext cx="2515320" cy="252000"/>
          </a:xfrm>
          <a:prstGeom prst="rect">
            <a:avLst/>
          </a:prstGeom>
          <a:noFill/>
          <a:ln w="0">
            <a:noFill/>
          </a:ln>
        </p:spPr>
        <p:txBody>
          <a:bodyPr wrap="none" lIns="0" tIns="0" rIns="0" bIns="0" anchor="t">
            <a:noAutofit/>
          </a:bodyPr>
          <a:lstStyle/>
          <a:p>
            <a:r>
              <a:rPr lang="ja-JP" sz="1979" b="1" u="none" strike="noStrike">
                <a:solidFill>
                  <a:srgbClr val="1F2328"/>
                </a:solidFill>
                <a:uFillTx/>
                <a:latin typeface="HiraKakuProN-W6"/>
                <a:ea typeface="HiraKakuProN-W6"/>
              </a:rPr>
              <a:t>帰納的アプローチの例</a:t>
            </a:r>
            <a:endParaRPr lang="en-US" sz="1979" b="0" u="none" strike="noStrike">
              <a:solidFill>
                <a:srgbClr val="000000"/>
              </a:solidFill>
              <a:uFillTx/>
              <a:latin typeface="游明朝体"/>
            </a:endParaRPr>
          </a:p>
        </p:txBody>
      </p:sp>
      <p:sp>
        <p:nvSpPr>
          <p:cNvPr id="284" name="テキスト ボックス 283"/>
          <p:cNvSpPr txBox="1"/>
          <p:nvPr/>
        </p:nvSpPr>
        <p:spPr>
          <a:xfrm>
            <a:off x="952560" y="1172160"/>
            <a:ext cx="2232000" cy="227520"/>
          </a:xfrm>
          <a:prstGeom prst="rect">
            <a:avLst/>
          </a:prstGeom>
          <a:noFill/>
          <a:ln w="0">
            <a:noFill/>
          </a:ln>
        </p:spPr>
        <p:txBody>
          <a:bodyPr wrap="none" lIns="0" tIns="0" rIns="0" bIns="0" anchor="t">
            <a:noAutofit/>
          </a:bodyPr>
          <a:lstStyle/>
          <a:p>
            <a:r>
              <a:rPr lang="en-US" sz="1530" b="0" u="none" strike="noStrike">
                <a:solidFill>
                  <a:srgbClr val="CF222E"/>
                </a:solidFill>
                <a:uFillTx/>
                <a:latin typeface="Menlo"/>
                <a:ea typeface="Menlo"/>
              </a:rPr>
              <a:t>import</a:t>
            </a:r>
            <a:r>
              <a:rPr lang="en-US" sz="1530" b="0" u="none" strike="noStrike">
                <a:solidFill>
                  <a:srgbClr val="1F2328"/>
                </a:solidFill>
                <a:uFillTx/>
                <a:latin typeface="Menlo"/>
                <a:ea typeface="Menlo"/>
              </a:rPr>
              <a:t> pandas </a:t>
            </a:r>
            <a:r>
              <a:rPr lang="en-US" sz="1530" b="0" u="none" strike="noStrike">
                <a:solidFill>
                  <a:srgbClr val="CF222E"/>
                </a:solidFill>
                <a:uFillTx/>
                <a:latin typeface="Menlo"/>
                <a:ea typeface="Menlo"/>
              </a:rPr>
              <a:t>as</a:t>
            </a:r>
            <a:r>
              <a:rPr lang="en-US" sz="1530" b="0" u="none" strike="noStrike">
                <a:solidFill>
                  <a:srgbClr val="1F2328"/>
                </a:solidFill>
                <a:uFillTx/>
                <a:latin typeface="Menlo"/>
                <a:ea typeface="Menlo"/>
              </a:rPr>
              <a:t> pd</a:t>
            </a:r>
            <a:endParaRPr lang="en-US" sz="1530" b="0" u="none" strike="noStrike">
              <a:solidFill>
                <a:srgbClr val="000000"/>
              </a:solidFill>
              <a:uFillTx/>
              <a:latin typeface="游明朝体"/>
            </a:endParaRPr>
          </a:p>
        </p:txBody>
      </p:sp>
      <p:sp>
        <p:nvSpPr>
          <p:cNvPr id="285" name="テキスト ボックス 284"/>
          <p:cNvSpPr txBox="1"/>
          <p:nvPr/>
        </p:nvSpPr>
        <p:spPr>
          <a:xfrm>
            <a:off x="952560" y="1391400"/>
            <a:ext cx="2114640" cy="227520"/>
          </a:xfrm>
          <a:prstGeom prst="rect">
            <a:avLst/>
          </a:prstGeom>
          <a:noFill/>
          <a:ln w="0">
            <a:noFill/>
          </a:ln>
        </p:spPr>
        <p:txBody>
          <a:bodyPr wrap="none" lIns="0" tIns="0" rIns="0" bIns="0" anchor="t">
            <a:noAutofit/>
          </a:bodyPr>
          <a:lstStyle/>
          <a:p>
            <a:r>
              <a:rPr lang="en-US" sz="1530" b="0" u="none" strike="noStrike">
                <a:solidFill>
                  <a:srgbClr val="CF222E"/>
                </a:solidFill>
                <a:uFillTx/>
                <a:latin typeface="Menlo"/>
                <a:ea typeface="Menlo"/>
              </a:rPr>
              <a:t>import</a:t>
            </a:r>
            <a:r>
              <a:rPr lang="en-US" sz="1530" b="0" u="none" strike="noStrike">
                <a:solidFill>
                  <a:srgbClr val="1F2328"/>
                </a:solidFill>
                <a:uFillTx/>
                <a:latin typeface="Menlo"/>
                <a:ea typeface="Menlo"/>
              </a:rPr>
              <a:t> numpy </a:t>
            </a:r>
            <a:r>
              <a:rPr lang="en-US" sz="1530" b="0" u="none" strike="noStrike">
                <a:solidFill>
                  <a:srgbClr val="CF222E"/>
                </a:solidFill>
                <a:uFillTx/>
                <a:latin typeface="Menlo"/>
                <a:ea typeface="Menlo"/>
              </a:rPr>
              <a:t>as</a:t>
            </a:r>
            <a:r>
              <a:rPr lang="en-US" sz="1530" b="0" u="none" strike="noStrike">
                <a:solidFill>
                  <a:srgbClr val="1F2328"/>
                </a:solidFill>
                <a:uFillTx/>
                <a:latin typeface="Menlo"/>
                <a:ea typeface="Menlo"/>
              </a:rPr>
              <a:t> np</a:t>
            </a:r>
            <a:endParaRPr lang="en-US" sz="1530" b="0" u="none" strike="noStrike">
              <a:solidFill>
                <a:srgbClr val="000000"/>
              </a:solidFill>
              <a:uFillTx/>
              <a:latin typeface="游明朝体"/>
            </a:endParaRPr>
          </a:p>
        </p:txBody>
      </p:sp>
      <p:sp>
        <p:nvSpPr>
          <p:cNvPr id="286" name="テキスト ボックス 285"/>
          <p:cNvSpPr txBox="1"/>
          <p:nvPr/>
        </p:nvSpPr>
        <p:spPr>
          <a:xfrm>
            <a:off x="952560" y="1620000"/>
            <a:ext cx="2701800" cy="227520"/>
          </a:xfrm>
          <a:prstGeom prst="rect">
            <a:avLst/>
          </a:prstGeom>
          <a:noFill/>
          <a:ln w="0">
            <a:noFill/>
          </a:ln>
        </p:spPr>
        <p:txBody>
          <a:bodyPr wrap="none" lIns="0" tIns="0" rIns="0" bIns="0" anchor="t">
            <a:noAutofit/>
          </a:bodyPr>
          <a:lstStyle/>
          <a:p>
            <a:r>
              <a:rPr lang="en-US" sz="1530" b="0" u="none" strike="noStrike">
                <a:solidFill>
                  <a:srgbClr val="CF222E"/>
                </a:solidFill>
                <a:uFillTx/>
                <a:latin typeface="Menlo"/>
                <a:ea typeface="Menlo"/>
              </a:rPr>
              <a:t>from</a:t>
            </a:r>
            <a:r>
              <a:rPr lang="en-US" sz="1530" b="0" u="none" strike="noStrike">
                <a:solidFill>
                  <a:srgbClr val="1F2328"/>
                </a:solidFill>
                <a:uFillTx/>
                <a:latin typeface="Menlo"/>
                <a:ea typeface="Menlo"/>
              </a:rPr>
              <a:t> typing </a:t>
            </a:r>
            <a:r>
              <a:rPr lang="en-US" sz="1530" b="0" u="none" strike="noStrike">
                <a:solidFill>
                  <a:srgbClr val="CF222E"/>
                </a:solidFill>
                <a:uFillTx/>
                <a:latin typeface="Menlo"/>
                <a:ea typeface="Menlo"/>
              </a:rPr>
              <a:t>import</a:t>
            </a:r>
            <a:r>
              <a:rPr lang="en-US" sz="1530" b="0" u="none" strike="noStrike">
                <a:solidFill>
                  <a:srgbClr val="1F2328"/>
                </a:solidFill>
                <a:uFillTx/>
                <a:latin typeface="Menlo"/>
                <a:ea typeface="Menlo"/>
              </a:rPr>
              <a:t> </a:t>
            </a:r>
            <a:r>
              <a:rPr lang="en-US" sz="1530" b="0" u="none" strike="noStrike">
                <a:solidFill>
                  <a:srgbClr val="CF222E"/>
                </a:solidFill>
                <a:uFillTx/>
                <a:latin typeface="Menlo"/>
                <a:ea typeface="Menlo"/>
              </a:rPr>
              <a:t>Dict</a:t>
            </a:r>
            <a:endParaRPr lang="en-US" sz="1530" b="0" u="none" strike="noStrike">
              <a:solidFill>
                <a:srgbClr val="000000"/>
              </a:solidFill>
              <a:uFillTx/>
              <a:latin typeface="游明朝体"/>
            </a:endParaRPr>
          </a:p>
        </p:txBody>
      </p:sp>
      <p:sp>
        <p:nvSpPr>
          <p:cNvPr id="287" name="テキスト ボックス 286"/>
          <p:cNvSpPr txBox="1"/>
          <p:nvPr/>
        </p:nvSpPr>
        <p:spPr>
          <a:xfrm>
            <a:off x="952560" y="2067480"/>
            <a:ext cx="7282080" cy="227520"/>
          </a:xfrm>
          <a:prstGeom prst="rect">
            <a:avLst/>
          </a:prstGeom>
          <a:noFill/>
          <a:ln w="0">
            <a:noFill/>
          </a:ln>
        </p:spPr>
        <p:txBody>
          <a:bodyPr wrap="none" lIns="0" tIns="0" rIns="0" bIns="0" anchor="t">
            <a:noAutofit/>
          </a:bodyPr>
          <a:lstStyle/>
          <a:p>
            <a:r>
              <a:rPr lang="en-US" sz="1530" b="0" u="none" strike="noStrike">
                <a:solidFill>
                  <a:srgbClr val="CF222E"/>
                </a:solidFill>
                <a:uFillTx/>
                <a:latin typeface="Menlo"/>
                <a:ea typeface="Menlo"/>
              </a:rPr>
              <a:t>def</a:t>
            </a:r>
            <a:r>
              <a:rPr lang="en-US" sz="1530" b="0" u="none" strike="noStrike">
                <a:solidFill>
                  <a:srgbClr val="1F2328"/>
                </a:solidFill>
                <a:uFillTx/>
                <a:latin typeface="Menlo"/>
                <a:ea typeface="Menlo"/>
              </a:rPr>
              <a:t> </a:t>
            </a:r>
            <a:r>
              <a:rPr lang="en-US" sz="1530" b="0" u="none" strike="noStrike">
                <a:solidFill>
                  <a:srgbClr val="6639BA"/>
                </a:solidFill>
                <a:uFillTx/>
                <a:latin typeface="Menlo"/>
                <a:ea typeface="Menlo"/>
              </a:rPr>
              <a:t>calculate_metrics</a:t>
            </a:r>
            <a:r>
              <a:rPr lang="en-US" sz="1530" b="0" u="none" strike="noStrike">
                <a:solidFill>
                  <a:srgbClr val="1F2328"/>
                </a:solidFill>
                <a:uFillTx/>
                <a:latin typeface="Menlo"/>
                <a:ea typeface="Menlo"/>
              </a:rPr>
              <a:t>(data: pd.DataFrame) -&gt; </a:t>
            </a:r>
            <a:r>
              <a:rPr lang="en-US" sz="1530" b="0" u="none" strike="noStrike">
                <a:solidFill>
                  <a:srgbClr val="CF222E"/>
                </a:solidFill>
                <a:uFillTx/>
                <a:latin typeface="Menlo"/>
                <a:ea typeface="Menlo"/>
              </a:rPr>
              <a:t>Dict</a:t>
            </a:r>
            <a:r>
              <a:rPr lang="en-US" sz="1530" b="0" u="none" strike="noStrike">
                <a:solidFill>
                  <a:srgbClr val="1F2328"/>
                </a:solidFill>
                <a:uFillTx/>
                <a:latin typeface="Menlo"/>
                <a:ea typeface="Menlo"/>
              </a:rPr>
              <a:t>[</a:t>
            </a:r>
            <a:r>
              <a:rPr lang="en-US" sz="1530" b="0" u="none" strike="noStrike">
                <a:solidFill>
                  <a:srgbClr val="953800"/>
                </a:solidFill>
                <a:uFillTx/>
                <a:latin typeface="Menlo"/>
                <a:ea typeface="Menlo"/>
              </a:rPr>
              <a:t>str</a:t>
            </a:r>
            <a:r>
              <a:rPr lang="en-US" sz="1530" b="0" u="none" strike="noStrike">
                <a:solidFill>
                  <a:srgbClr val="1F2328"/>
                </a:solidFill>
                <a:uFillTx/>
                <a:latin typeface="Menlo"/>
                <a:ea typeface="Menlo"/>
              </a:rPr>
              <a:t>, </a:t>
            </a:r>
            <a:r>
              <a:rPr lang="en-US" sz="1530" b="0" u="none" strike="noStrike">
                <a:solidFill>
                  <a:srgbClr val="953800"/>
                </a:solidFill>
                <a:uFillTx/>
                <a:latin typeface="Menlo"/>
                <a:ea typeface="Menlo"/>
              </a:rPr>
              <a:t>float</a:t>
            </a:r>
            <a:r>
              <a:rPr lang="en-US" sz="1530" b="0" u="none" strike="noStrike">
                <a:solidFill>
                  <a:srgbClr val="1F2328"/>
                </a:solidFill>
                <a:uFillTx/>
                <a:latin typeface="Menlo"/>
                <a:ea typeface="Menlo"/>
              </a:rPr>
              <a:t>]:</a:t>
            </a:r>
            <a:endParaRPr lang="en-US" sz="1530" b="0" u="none" strike="noStrike">
              <a:solidFill>
                <a:srgbClr val="000000"/>
              </a:solidFill>
              <a:uFillTx/>
              <a:latin typeface="游明朝体"/>
            </a:endParaRPr>
          </a:p>
        </p:txBody>
      </p:sp>
      <p:sp>
        <p:nvSpPr>
          <p:cNvPr id="288" name="テキスト ボックス 287"/>
          <p:cNvSpPr txBox="1"/>
          <p:nvPr/>
        </p:nvSpPr>
        <p:spPr>
          <a:xfrm>
            <a:off x="952560" y="2286720"/>
            <a:ext cx="82296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0A3069"/>
                </a:solidFill>
                <a:uFillTx/>
                <a:latin typeface="Menlo"/>
                <a:ea typeface="Menlo"/>
              </a:rPr>
              <a:t>"""</a:t>
            </a:r>
            <a:endParaRPr lang="en-US" sz="1530" b="0" u="none" strike="noStrike">
              <a:solidFill>
                <a:srgbClr val="000000"/>
              </a:solidFill>
              <a:uFillTx/>
              <a:latin typeface="游明朝体"/>
            </a:endParaRPr>
          </a:p>
        </p:txBody>
      </p:sp>
      <p:sp>
        <p:nvSpPr>
          <p:cNvPr id="289" name="テキスト ボックス 288"/>
          <p:cNvSpPr txBox="1"/>
          <p:nvPr/>
        </p:nvSpPr>
        <p:spPr>
          <a:xfrm>
            <a:off x="1771560" y="2300760"/>
            <a:ext cx="4487400" cy="195480"/>
          </a:xfrm>
          <a:prstGeom prst="rect">
            <a:avLst/>
          </a:prstGeom>
          <a:noFill/>
          <a:ln w="0">
            <a:noFill/>
          </a:ln>
        </p:spPr>
        <p:txBody>
          <a:bodyPr wrap="none" lIns="0" tIns="0" rIns="0" bIns="0" anchor="t">
            <a:noAutofit/>
          </a:bodyPr>
          <a:lstStyle/>
          <a:p>
            <a:r>
              <a:rPr lang="ja-JP" sz="1530" b="0" u="none" strike="noStrike">
                <a:solidFill>
                  <a:srgbClr val="0A3069"/>
                </a:solidFill>
                <a:uFillTx/>
                <a:latin typeface="Osaka-Mono"/>
                <a:ea typeface="Osaka-Mono"/>
              </a:rPr>
              <a:t>月次売上データの基本的な統計量と傾向を計算する</a:t>
            </a:r>
            <a:endParaRPr lang="en-US" sz="1530" b="0" u="none" strike="noStrike">
              <a:solidFill>
                <a:srgbClr val="000000"/>
              </a:solidFill>
              <a:uFillTx/>
              <a:latin typeface="游明朝体"/>
            </a:endParaRPr>
          </a:p>
        </p:txBody>
      </p:sp>
      <p:sp>
        <p:nvSpPr>
          <p:cNvPr id="290" name="テキスト ボックス 289"/>
          <p:cNvSpPr txBox="1"/>
          <p:nvPr/>
        </p:nvSpPr>
        <p:spPr>
          <a:xfrm>
            <a:off x="952560" y="2515320"/>
            <a:ext cx="822960" cy="227520"/>
          </a:xfrm>
          <a:prstGeom prst="rect">
            <a:avLst/>
          </a:prstGeom>
          <a:noFill/>
          <a:ln w="0">
            <a:noFill/>
          </a:ln>
        </p:spPr>
        <p:txBody>
          <a:bodyPr wrap="none" lIns="0" tIns="0" rIns="0" bIns="0" anchor="t">
            <a:noAutofit/>
          </a:bodyPr>
          <a:lstStyle/>
          <a:p>
            <a:r>
              <a:rPr lang="en-US" sz="1530" b="0" u="none" strike="noStrike">
                <a:solidFill>
                  <a:srgbClr val="0A3069"/>
                </a:solidFill>
                <a:uFillTx/>
                <a:latin typeface="Menlo"/>
                <a:ea typeface="Menlo"/>
              </a:rPr>
              <a:t>    """</a:t>
            </a:r>
            <a:endParaRPr lang="en-US" sz="1530" b="0" u="none" strike="noStrike">
              <a:solidFill>
                <a:srgbClr val="000000"/>
              </a:solidFill>
              <a:uFillTx/>
              <a:latin typeface="游明朝体"/>
            </a:endParaRPr>
          </a:p>
        </p:txBody>
      </p:sp>
      <p:sp>
        <p:nvSpPr>
          <p:cNvPr id="291" name="テキスト ボックス 290"/>
          <p:cNvSpPr txBox="1"/>
          <p:nvPr/>
        </p:nvSpPr>
        <p:spPr>
          <a:xfrm>
            <a:off x="952560" y="2734200"/>
            <a:ext cx="140976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CF222E"/>
                </a:solidFill>
                <a:uFillTx/>
                <a:latin typeface="Menlo"/>
                <a:ea typeface="Menlo"/>
              </a:rPr>
              <a:t>return</a:t>
            </a:r>
            <a:r>
              <a:rPr lang="en-US" sz="1530" b="0" u="none" strike="noStrike">
                <a:solidFill>
                  <a:srgbClr val="1F2328"/>
                </a:solidFill>
                <a:uFillTx/>
                <a:latin typeface="Menlo"/>
                <a:ea typeface="Menlo"/>
              </a:rPr>
              <a:t> {</a:t>
            </a:r>
            <a:endParaRPr lang="en-US" sz="1530" b="0" u="none" strike="noStrike">
              <a:solidFill>
                <a:srgbClr val="000000"/>
              </a:solidFill>
              <a:uFillTx/>
              <a:latin typeface="游明朝体"/>
            </a:endParaRPr>
          </a:p>
        </p:txBody>
      </p:sp>
      <p:sp>
        <p:nvSpPr>
          <p:cNvPr id="292" name="テキスト ボックス 291"/>
          <p:cNvSpPr txBox="1"/>
          <p:nvPr/>
        </p:nvSpPr>
        <p:spPr>
          <a:xfrm>
            <a:off x="952560" y="2962800"/>
            <a:ext cx="11750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59636E"/>
                </a:solidFill>
                <a:uFillTx/>
                <a:latin typeface="Menlo"/>
                <a:ea typeface="Menlo"/>
              </a:rPr>
              <a:t># </a:t>
            </a:r>
            <a:endParaRPr lang="en-US" sz="1530" b="0" u="none" strike="noStrike">
              <a:solidFill>
                <a:srgbClr val="000000"/>
              </a:solidFill>
              <a:uFillTx/>
              <a:latin typeface="游明朝体"/>
            </a:endParaRPr>
          </a:p>
        </p:txBody>
      </p:sp>
      <p:sp>
        <p:nvSpPr>
          <p:cNvPr id="293" name="テキスト ボックス 292"/>
          <p:cNvSpPr txBox="1"/>
          <p:nvPr/>
        </p:nvSpPr>
        <p:spPr>
          <a:xfrm>
            <a:off x="2122560" y="2977200"/>
            <a:ext cx="97596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基本統計量</a:t>
            </a:r>
            <a:endParaRPr lang="en-US" sz="1530" b="0" u="none" strike="noStrike">
              <a:solidFill>
                <a:srgbClr val="000000"/>
              </a:solidFill>
              <a:uFillTx/>
              <a:latin typeface="游明朝体"/>
            </a:endParaRPr>
          </a:p>
        </p:txBody>
      </p:sp>
      <p:sp>
        <p:nvSpPr>
          <p:cNvPr id="294" name="テキスト ボックス 293"/>
          <p:cNvSpPr txBox="1"/>
          <p:nvPr/>
        </p:nvSpPr>
        <p:spPr>
          <a:xfrm>
            <a:off x="952560" y="3182040"/>
            <a:ext cx="505116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0A3069"/>
                </a:solidFill>
                <a:uFillTx/>
                <a:latin typeface="Menlo"/>
                <a:ea typeface="Menlo"/>
              </a:rPr>
              <a:t>'sales_mean'</a:t>
            </a:r>
            <a:r>
              <a:rPr lang="en-US" sz="1530" b="0" u="none" strike="noStrike">
                <a:solidFill>
                  <a:srgbClr val="1F2328"/>
                </a:solidFill>
                <a:uFillTx/>
                <a:latin typeface="Menlo"/>
                <a:ea typeface="Menlo"/>
              </a:rPr>
              <a:t>: data[</a:t>
            </a:r>
            <a:r>
              <a:rPr lang="en-US" sz="1530" b="0" u="none" strike="noStrike">
                <a:solidFill>
                  <a:srgbClr val="0A3069"/>
                </a:solidFill>
                <a:uFillTx/>
                <a:latin typeface="Menlo"/>
                <a:ea typeface="Menlo"/>
              </a:rPr>
              <a:t>'sales'</a:t>
            </a:r>
            <a:r>
              <a:rPr lang="en-US" sz="1530" b="0" u="none" strike="noStrike">
                <a:solidFill>
                  <a:srgbClr val="1F2328"/>
                </a:solidFill>
                <a:uFillTx/>
                <a:latin typeface="Menlo"/>
                <a:ea typeface="Menlo"/>
              </a:rPr>
              <a:t>].mean(),</a:t>
            </a:r>
            <a:endParaRPr lang="en-US" sz="1530" b="0" u="none" strike="noStrike">
              <a:solidFill>
                <a:srgbClr val="000000"/>
              </a:solidFill>
              <a:uFillTx/>
              <a:latin typeface="游明朝体"/>
            </a:endParaRPr>
          </a:p>
        </p:txBody>
      </p:sp>
      <p:sp>
        <p:nvSpPr>
          <p:cNvPr id="295" name="テキスト ボックス 294"/>
          <p:cNvSpPr txBox="1"/>
          <p:nvPr/>
        </p:nvSpPr>
        <p:spPr>
          <a:xfrm>
            <a:off x="952560" y="3410640"/>
            <a:ext cx="552096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0A3069"/>
                </a:solidFill>
                <a:uFillTx/>
                <a:latin typeface="Menlo"/>
                <a:ea typeface="Menlo"/>
              </a:rPr>
              <a:t>'sales_median'</a:t>
            </a:r>
            <a:r>
              <a:rPr lang="en-US" sz="1530" b="0" u="none" strike="noStrike">
                <a:solidFill>
                  <a:srgbClr val="1F2328"/>
                </a:solidFill>
                <a:uFillTx/>
                <a:latin typeface="Menlo"/>
                <a:ea typeface="Menlo"/>
              </a:rPr>
              <a:t>: data[</a:t>
            </a:r>
            <a:r>
              <a:rPr lang="en-US" sz="1530" b="0" u="none" strike="noStrike">
                <a:solidFill>
                  <a:srgbClr val="0A3069"/>
                </a:solidFill>
                <a:uFillTx/>
                <a:latin typeface="Menlo"/>
                <a:ea typeface="Menlo"/>
              </a:rPr>
              <a:t>'sales'</a:t>
            </a:r>
            <a:r>
              <a:rPr lang="en-US" sz="1530" b="0" u="none" strike="noStrike">
                <a:solidFill>
                  <a:srgbClr val="1F2328"/>
                </a:solidFill>
                <a:uFillTx/>
                <a:latin typeface="Menlo"/>
                <a:ea typeface="Menlo"/>
              </a:rPr>
              <a:t>].median(),</a:t>
            </a:r>
            <a:endParaRPr lang="en-US" sz="1530" b="0" u="none" strike="noStrike">
              <a:solidFill>
                <a:srgbClr val="000000"/>
              </a:solidFill>
              <a:uFillTx/>
              <a:latin typeface="游明朝体"/>
            </a:endParaRPr>
          </a:p>
        </p:txBody>
      </p:sp>
      <p:sp>
        <p:nvSpPr>
          <p:cNvPr id="296" name="テキスト ボックス 295"/>
          <p:cNvSpPr txBox="1"/>
          <p:nvPr/>
        </p:nvSpPr>
        <p:spPr>
          <a:xfrm>
            <a:off x="952560" y="3629520"/>
            <a:ext cx="48164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0A3069"/>
                </a:solidFill>
                <a:uFillTx/>
                <a:latin typeface="Menlo"/>
                <a:ea typeface="Menlo"/>
              </a:rPr>
              <a:t>'sales_std'</a:t>
            </a:r>
            <a:r>
              <a:rPr lang="en-US" sz="1530" b="0" u="none" strike="noStrike">
                <a:solidFill>
                  <a:srgbClr val="1F2328"/>
                </a:solidFill>
                <a:uFillTx/>
                <a:latin typeface="Menlo"/>
                <a:ea typeface="Menlo"/>
              </a:rPr>
              <a:t>: data[</a:t>
            </a:r>
            <a:r>
              <a:rPr lang="en-US" sz="1530" b="0" u="none" strike="noStrike">
                <a:solidFill>
                  <a:srgbClr val="0A3069"/>
                </a:solidFill>
                <a:uFillTx/>
                <a:latin typeface="Menlo"/>
                <a:ea typeface="Menlo"/>
              </a:rPr>
              <a:t>'sales'</a:t>
            </a:r>
            <a:r>
              <a:rPr lang="en-US" sz="1530" b="0" u="none" strike="noStrike">
                <a:solidFill>
                  <a:srgbClr val="1F2328"/>
                </a:solidFill>
                <a:uFillTx/>
                <a:latin typeface="Menlo"/>
                <a:ea typeface="Menlo"/>
              </a:rPr>
              <a:t>].std(),</a:t>
            </a:r>
            <a:endParaRPr lang="en-US" sz="1530" b="0" u="none" strike="noStrike">
              <a:solidFill>
                <a:srgbClr val="000000"/>
              </a:solidFill>
              <a:uFillTx/>
              <a:latin typeface="游明朝体"/>
            </a:endParaRPr>
          </a:p>
        </p:txBody>
      </p:sp>
      <p:sp>
        <p:nvSpPr>
          <p:cNvPr id="297" name="テキスト ボックス 296"/>
          <p:cNvSpPr txBox="1"/>
          <p:nvPr/>
        </p:nvSpPr>
        <p:spPr>
          <a:xfrm>
            <a:off x="952560" y="4077360"/>
            <a:ext cx="11750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59636E"/>
                </a:solidFill>
                <a:uFillTx/>
                <a:latin typeface="Menlo"/>
                <a:ea typeface="Menlo"/>
              </a:rPr>
              <a:t># </a:t>
            </a:r>
            <a:endParaRPr lang="en-US" sz="1530" b="0" u="none" strike="noStrike">
              <a:solidFill>
                <a:srgbClr val="000000"/>
              </a:solidFill>
              <a:uFillTx/>
              <a:latin typeface="游明朝体"/>
            </a:endParaRPr>
          </a:p>
        </p:txBody>
      </p:sp>
      <p:sp>
        <p:nvSpPr>
          <p:cNvPr id="298" name="テキスト ボックス 297"/>
          <p:cNvSpPr txBox="1"/>
          <p:nvPr/>
        </p:nvSpPr>
        <p:spPr>
          <a:xfrm>
            <a:off x="2122560" y="4091400"/>
            <a:ext cx="214668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トレンド（前年同月比）</a:t>
            </a:r>
            <a:endParaRPr lang="en-US" sz="1530" b="0" u="none" strike="noStrike">
              <a:solidFill>
                <a:srgbClr val="000000"/>
              </a:solidFill>
              <a:uFillTx/>
              <a:latin typeface="游明朝体"/>
            </a:endParaRPr>
          </a:p>
        </p:txBody>
      </p:sp>
      <p:sp>
        <p:nvSpPr>
          <p:cNvPr id="299" name="テキスト ボックス 298"/>
          <p:cNvSpPr txBox="1"/>
          <p:nvPr/>
        </p:nvSpPr>
        <p:spPr>
          <a:xfrm>
            <a:off x="952560" y="4296600"/>
            <a:ext cx="974880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0A3069"/>
                </a:solidFill>
                <a:uFillTx/>
                <a:latin typeface="Menlo"/>
                <a:ea typeface="Menlo"/>
              </a:rPr>
              <a:t>'yoy_growth'</a:t>
            </a:r>
            <a:r>
              <a:rPr lang="en-US" sz="1530" b="0" u="none" strike="noStrike">
                <a:solidFill>
                  <a:srgbClr val="1F2328"/>
                </a:solidFill>
                <a:uFillTx/>
                <a:latin typeface="Menlo"/>
                <a:ea typeface="Menlo"/>
              </a:rPr>
              <a:t>: (data[</a:t>
            </a:r>
            <a:r>
              <a:rPr lang="en-US" sz="1530" b="0" u="none" strike="noStrike">
                <a:solidFill>
                  <a:srgbClr val="0A3069"/>
                </a:solidFill>
                <a:uFillTx/>
                <a:latin typeface="Menlo"/>
                <a:ea typeface="Menlo"/>
              </a:rPr>
              <a:t>'sales'</a:t>
            </a:r>
            <a:r>
              <a:rPr lang="en-US" sz="1530" b="0" u="none" strike="noStrike">
                <a:solidFill>
                  <a:srgbClr val="1F2328"/>
                </a:solidFill>
                <a:uFillTx/>
                <a:latin typeface="Menlo"/>
                <a:ea typeface="Menlo"/>
              </a:rPr>
              <a:t>].iloc[-</a:t>
            </a:r>
            <a:r>
              <a:rPr lang="en-US" sz="1530" b="0" u="none" strike="noStrike">
                <a:solidFill>
                  <a:srgbClr val="0550AE"/>
                </a:solidFill>
                <a:uFillTx/>
                <a:latin typeface="Menlo"/>
                <a:ea typeface="Menlo"/>
              </a:rPr>
              <a:t>1</a:t>
            </a:r>
            <a:r>
              <a:rPr lang="en-US" sz="1530" b="0" u="none" strike="noStrike">
                <a:solidFill>
                  <a:srgbClr val="1F2328"/>
                </a:solidFill>
                <a:uFillTx/>
                <a:latin typeface="Menlo"/>
                <a:ea typeface="Menlo"/>
              </a:rPr>
              <a:t>] / data[</a:t>
            </a:r>
            <a:r>
              <a:rPr lang="en-US" sz="1530" b="0" u="none" strike="noStrike">
                <a:solidFill>
                  <a:srgbClr val="0A3069"/>
                </a:solidFill>
                <a:uFillTx/>
                <a:latin typeface="Menlo"/>
                <a:ea typeface="Menlo"/>
              </a:rPr>
              <a:t>'sales'</a:t>
            </a:r>
            <a:r>
              <a:rPr lang="en-US" sz="1530" b="0" u="none" strike="noStrike">
                <a:solidFill>
                  <a:srgbClr val="1F2328"/>
                </a:solidFill>
                <a:uFillTx/>
                <a:latin typeface="Menlo"/>
                <a:ea typeface="Menlo"/>
              </a:rPr>
              <a:t>].iloc[-</a:t>
            </a:r>
            <a:r>
              <a:rPr lang="en-US" sz="1530" b="0" u="none" strike="noStrike">
                <a:solidFill>
                  <a:srgbClr val="0550AE"/>
                </a:solidFill>
                <a:uFillTx/>
                <a:latin typeface="Menlo"/>
                <a:ea typeface="Menlo"/>
              </a:rPr>
              <a:t>13</a:t>
            </a:r>
            <a:r>
              <a:rPr lang="en-US" sz="1530" b="0" u="none" strike="noStrike">
                <a:solidFill>
                  <a:srgbClr val="1F2328"/>
                </a:solidFill>
                <a:uFillTx/>
                <a:latin typeface="Menlo"/>
                <a:ea typeface="Menlo"/>
              </a:rPr>
              <a:t>] - </a:t>
            </a:r>
            <a:r>
              <a:rPr lang="en-US" sz="1530" b="0" u="none" strike="noStrike">
                <a:solidFill>
                  <a:srgbClr val="0550AE"/>
                </a:solidFill>
                <a:uFillTx/>
                <a:latin typeface="Menlo"/>
                <a:ea typeface="Menlo"/>
              </a:rPr>
              <a:t>1</a:t>
            </a:r>
            <a:r>
              <a:rPr lang="en-US" sz="1530" b="0" u="none" strike="noStrike">
                <a:solidFill>
                  <a:srgbClr val="1F2328"/>
                </a:solidFill>
                <a:uFillTx/>
                <a:latin typeface="Menlo"/>
                <a:ea typeface="Menlo"/>
              </a:rPr>
              <a:t>) * </a:t>
            </a:r>
            <a:r>
              <a:rPr lang="en-US" sz="1530" b="0" u="none" strike="noStrike">
                <a:solidFill>
                  <a:srgbClr val="0550AE"/>
                </a:solidFill>
                <a:uFillTx/>
                <a:latin typeface="Menlo"/>
                <a:ea typeface="Menlo"/>
              </a:rPr>
              <a:t>100</a:t>
            </a:r>
            <a:r>
              <a:rPr lang="en-US" sz="1530" b="0" u="none" strike="noStrike">
                <a:solidFill>
                  <a:srgbClr val="1F2328"/>
                </a:solidFill>
                <a:uFillTx/>
                <a:latin typeface="Menlo"/>
                <a:ea typeface="Menlo"/>
              </a:rPr>
              <a:t>,</a:t>
            </a:r>
            <a:endParaRPr lang="en-US" sz="1530" b="0" u="none" strike="noStrike">
              <a:solidFill>
                <a:srgbClr val="000000"/>
              </a:solidFill>
              <a:uFillTx/>
              <a:latin typeface="游明朝体"/>
            </a:endParaRPr>
          </a:p>
        </p:txBody>
      </p:sp>
      <p:sp>
        <p:nvSpPr>
          <p:cNvPr id="300" name="テキスト ボックス 299"/>
          <p:cNvSpPr txBox="1"/>
          <p:nvPr/>
        </p:nvSpPr>
        <p:spPr>
          <a:xfrm>
            <a:off x="952560" y="4744080"/>
            <a:ext cx="11750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59636E"/>
                </a:solidFill>
                <a:uFillTx/>
                <a:latin typeface="Menlo"/>
                <a:ea typeface="Menlo"/>
              </a:rPr>
              <a:t># </a:t>
            </a:r>
            <a:endParaRPr lang="en-US" sz="1530" b="0" u="none" strike="noStrike">
              <a:solidFill>
                <a:srgbClr val="000000"/>
              </a:solidFill>
              <a:uFillTx/>
              <a:latin typeface="游明朝体"/>
            </a:endParaRPr>
          </a:p>
        </p:txBody>
      </p:sp>
      <p:sp>
        <p:nvSpPr>
          <p:cNvPr id="301" name="テキスト ボックス 300"/>
          <p:cNvSpPr txBox="1"/>
          <p:nvPr/>
        </p:nvSpPr>
        <p:spPr>
          <a:xfrm>
            <a:off x="2122560" y="4758120"/>
            <a:ext cx="175644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季節性（月別平均）</a:t>
            </a:r>
            <a:endParaRPr lang="en-US" sz="1530" b="0" u="none" strike="noStrike">
              <a:solidFill>
                <a:srgbClr val="000000"/>
              </a:solidFill>
              <a:uFillTx/>
              <a:latin typeface="游明朝体"/>
            </a:endParaRPr>
          </a:p>
        </p:txBody>
      </p:sp>
      <p:sp>
        <p:nvSpPr>
          <p:cNvPr id="302" name="テキスト ボックス 301"/>
          <p:cNvSpPr txBox="1"/>
          <p:nvPr/>
        </p:nvSpPr>
        <p:spPr>
          <a:xfrm>
            <a:off x="952560" y="4972680"/>
            <a:ext cx="986616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0A3069"/>
                </a:solidFill>
                <a:uFillTx/>
                <a:latin typeface="Menlo"/>
                <a:ea typeface="Menlo"/>
              </a:rPr>
              <a:t>'monthly_avg'</a:t>
            </a:r>
            <a:r>
              <a:rPr lang="en-US" sz="1530" b="0" u="none" strike="noStrike">
                <a:solidFill>
                  <a:srgbClr val="1F2328"/>
                </a:solidFill>
                <a:uFillTx/>
                <a:latin typeface="Menlo"/>
                <a:ea typeface="Menlo"/>
              </a:rPr>
              <a:t>: data.groupby(data[</a:t>
            </a:r>
            <a:r>
              <a:rPr lang="en-US" sz="1530" b="0" u="none" strike="noStrike">
                <a:solidFill>
                  <a:srgbClr val="0A3069"/>
                </a:solidFill>
                <a:uFillTx/>
                <a:latin typeface="Menlo"/>
                <a:ea typeface="Menlo"/>
              </a:rPr>
              <a:t>'date'</a:t>
            </a:r>
            <a:r>
              <a:rPr lang="en-US" sz="1530" b="0" u="none" strike="noStrike">
                <a:solidFill>
                  <a:srgbClr val="1F2328"/>
                </a:solidFill>
                <a:uFillTx/>
                <a:latin typeface="Menlo"/>
                <a:ea typeface="Menlo"/>
              </a:rPr>
              <a:t>].dt.month)[</a:t>
            </a:r>
            <a:r>
              <a:rPr lang="en-US" sz="1530" b="0" u="none" strike="noStrike">
                <a:solidFill>
                  <a:srgbClr val="0A3069"/>
                </a:solidFill>
                <a:uFillTx/>
                <a:latin typeface="Menlo"/>
                <a:ea typeface="Menlo"/>
              </a:rPr>
              <a:t>'sales'</a:t>
            </a:r>
            <a:r>
              <a:rPr lang="en-US" sz="1530" b="0" u="none" strike="noStrike">
                <a:solidFill>
                  <a:srgbClr val="1F2328"/>
                </a:solidFill>
                <a:uFillTx/>
                <a:latin typeface="Menlo"/>
                <a:ea typeface="Menlo"/>
              </a:rPr>
              <a:t>].mean().to_dict()</a:t>
            </a:r>
            <a:endParaRPr lang="en-US" sz="1530" b="0" u="none" strike="noStrike">
              <a:solidFill>
                <a:srgbClr val="000000"/>
              </a:solidFill>
              <a:uFillTx/>
              <a:latin typeface="游明朝体"/>
            </a:endParaRPr>
          </a:p>
        </p:txBody>
      </p:sp>
      <p:sp>
        <p:nvSpPr>
          <p:cNvPr id="303" name="テキスト ボックス 302"/>
          <p:cNvSpPr txBox="1"/>
          <p:nvPr/>
        </p:nvSpPr>
        <p:spPr>
          <a:xfrm>
            <a:off x="952560" y="5191920"/>
            <a:ext cx="58788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endParaRPr lang="en-US" sz="1530" b="0" u="none" strike="noStrike">
              <a:solidFill>
                <a:srgbClr val="000000"/>
              </a:solidFill>
              <a:uFillTx/>
              <a:latin typeface="游明朝体"/>
            </a:endParaRPr>
          </a:p>
        </p:txBody>
      </p:sp>
      <p:sp>
        <p:nvSpPr>
          <p:cNvPr id="304" name="テキスト ボックス 303"/>
          <p:cNvSpPr txBox="1"/>
          <p:nvPr/>
        </p:nvSpPr>
        <p:spPr>
          <a:xfrm>
            <a:off x="952560" y="5639400"/>
            <a:ext cx="2354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a:t>
            </a:r>
            <a:endParaRPr lang="en-US" sz="1530" b="0" u="none" strike="noStrike">
              <a:solidFill>
                <a:srgbClr val="000000"/>
              </a:solidFill>
              <a:uFillTx/>
              <a:latin typeface="游明朝体"/>
            </a:endParaRPr>
          </a:p>
        </p:txBody>
      </p:sp>
      <p:sp>
        <p:nvSpPr>
          <p:cNvPr id="305" name="テキスト ボックス 304"/>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306" name="テキスト ボックス 305"/>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307" name="テキスト ボックス 306"/>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13</a:t>
            </a:r>
            <a:endParaRPr lang="en-US" sz="1800" b="0" u="none" strike="noStrike">
              <a:solidFill>
                <a:srgbClr val="000000"/>
              </a:solidFill>
              <a:uFillTx/>
              <a:latin typeface="游明朝体"/>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フリーフォーム 30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09" name="フリーフォーム 30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10" name="フリーフォーム 30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11" name="テキスト ボックス 310"/>
          <p:cNvSpPr txBox="1"/>
          <p:nvPr/>
        </p:nvSpPr>
        <p:spPr>
          <a:xfrm>
            <a:off x="747720" y="1255320"/>
            <a:ext cx="213444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2.3 </a:t>
            </a:r>
            <a:r>
              <a:rPr lang="ja-JP" sz="2400" b="1" u="none" strike="noStrike">
                <a:solidFill>
                  <a:srgbClr val="230EE0"/>
                </a:solidFill>
                <a:uFillTx/>
                <a:latin typeface="HiraKakuProN-W6"/>
                <a:ea typeface="HiraKakuProN-W6"/>
              </a:rPr>
              <a:t>帰納と演算</a:t>
            </a:r>
            <a:endParaRPr lang="en-US" sz="2400" b="0" u="none" strike="noStrike">
              <a:solidFill>
                <a:srgbClr val="000000"/>
              </a:solidFill>
              <a:uFillTx/>
              <a:latin typeface="游明朝体"/>
            </a:endParaRPr>
          </a:p>
        </p:txBody>
      </p:sp>
      <p:sp>
        <p:nvSpPr>
          <p:cNvPr id="312" name="テキスト ボックス 311"/>
          <p:cNvSpPr txBox="1"/>
          <p:nvPr/>
        </p:nvSpPr>
        <p:spPr>
          <a:xfrm>
            <a:off x="747720" y="1969560"/>
            <a:ext cx="2012400" cy="252000"/>
          </a:xfrm>
          <a:prstGeom prst="rect">
            <a:avLst/>
          </a:prstGeom>
          <a:noFill/>
          <a:ln w="0">
            <a:noFill/>
          </a:ln>
        </p:spPr>
        <p:txBody>
          <a:bodyPr wrap="none" lIns="0" tIns="0" rIns="0" bIns="0" anchor="t">
            <a:noAutofit/>
          </a:bodyPr>
          <a:lstStyle/>
          <a:p>
            <a:r>
              <a:rPr lang="ja-JP" sz="1979" b="1" u="none" strike="noStrike">
                <a:solidFill>
                  <a:srgbClr val="1F2328"/>
                </a:solidFill>
                <a:uFillTx/>
                <a:latin typeface="HiraKakuProN-W6"/>
                <a:ea typeface="HiraKakuProN-W6"/>
              </a:rPr>
              <a:t>演繹的アプローチ</a:t>
            </a:r>
            <a:endParaRPr lang="en-US" sz="1979" b="0" u="none" strike="noStrike">
              <a:solidFill>
                <a:srgbClr val="000000"/>
              </a:solidFill>
              <a:uFillTx/>
              <a:latin typeface="游明朝体"/>
            </a:endParaRPr>
          </a:p>
        </p:txBody>
      </p:sp>
      <p:sp>
        <p:nvSpPr>
          <p:cNvPr id="313" name="テキスト ボックス 312"/>
          <p:cNvSpPr txBox="1"/>
          <p:nvPr/>
        </p:nvSpPr>
        <p:spPr>
          <a:xfrm>
            <a:off x="747720" y="2470320"/>
            <a:ext cx="10516320" cy="23364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演繹的アプローチは、</a:t>
            </a:r>
            <a:r>
              <a:rPr lang="ja-JP" sz="1800" b="1" u="none" strike="noStrike">
                <a:solidFill>
                  <a:srgbClr val="1F2328"/>
                </a:solidFill>
                <a:uFillTx/>
                <a:latin typeface="HiraKakuProN-W6"/>
                <a:ea typeface="HiraKakuProN-W6"/>
              </a:rPr>
              <a:t>⼀般的な原理や法則から具体的な結論や予測を導き出す⼿法</a:t>
            </a:r>
            <a:r>
              <a:rPr lang="ja-JP" sz="1800" b="0" u="none" strike="noStrike">
                <a:solidFill>
                  <a:srgbClr val="1F2328"/>
                </a:solidFill>
                <a:uFillTx/>
                <a:latin typeface="HiraKakuProN-W3"/>
                <a:ea typeface="HiraKakuProN-W3"/>
              </a:rPr>
              <a:t>です。これは、既存</a:t>
            </a:r>
            <a:endParaRPr lang="en-US" sz="1800" b="0" u="none" strike="noStrike">
              <a:solidFill>
                <a:srgbClr val="000000"/>
              </a:solidFill>
              <a:uFillTx/>
              <a:latin typeface="游明朝体"/>
            </a:endParaRPr>
          </a:p>
        </p:txBody>
      </p:sp>
      <p:sp>
        <p:nvSpPr>
          <p:cNvPr id="314" name="テキスト ボックス 313"/>
          <p:cNvSpPr txBox="1"/>
          <p:nvPr/>
        </p:nvSpPr>
        <p:spPr>
          <a:xfrm>
            <a:off x="747720" y="2813040"/>
            <a:ext cx="10516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の理論や原理を前提として、それらを論理的に推論することで、新しい結論を得ることを⽬指します。</a:t>
            </a:r>
            <a:endParaRPr lang="en-US" sz="1800" b="0" u="none" strike="noStrike">
              <a:solidFill>
                <a:srgbClr val="000000"/>
              </a:solidFill>
              <a:uFillTx/>
              <a:latin typeface="游明朝体"/>
            </a:endParaRPr>
          </a:p>
        </p:txBody>
      </p:sp>
      <p:sp>
        <p:nvSpPr>
          <p:cNvPr id="315" name="テキスト ボックス 314"/>
          <p:cNvSpPr txBox="1"/>
          <p:nvPr/>
        </p:nvSpPr>
        <p:spPr>
          <a:xfrm>
            <a:off x="747720" y="3384720"/>
            <a:ext cx="107449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例えば、特定の設計パターンが成功を収めていることを観察した場合、その設計パターンが他のプロジェ</a:t>
            </a:r>
            <a:endParaRPr lang="en-US" sz="1800" b="0" u="none" strike="noStrike">
              <a:solidFill>
                <a:srgbClr val="000000"/>
              </a:solidFill>
              <a:uFillTx/>
              <a:latin typeface="游明朝体"/>
            </a:endParaRPr>
          </a:p>
        </p:txBody>
      </p:sp>
      <p:sp>
        <p:nvSpPr>
          <p:cNvPr id="316" name="テキスト ボックス 315"/>
          <p:cNvSpPr txBox="1"/>
          <p:nvPr/>
        </p:nvSpPr>
        <p:spPr>
          <a:xfrm>
            <a:off x="747720" y="3727440"/>
            <a:ext cx="10516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クトでも有効であると推測することができます。このようにして得られた知⾒は、新しいプロジェクト</a:t>
            </a:r>
            <a:endParaRPr lang="en-US" sz="1800" b="0" u="none" strike="noStrike">
              <a:solidFill>
                <a:srgbClr val="000000"/>
              </a:solidFill>
              <a:uFillTx/>
              <a:latin typeface="游明朝体"/>
            </a:endParaRPr>
          </a:p>
        </p:txBody>
      </p:sp>
      <p:sp>
        <p:nvSpPr>
          <p:cNvPr id="317" name="テキスト ボックス 316"/>
          <p:cNvSpPr txBox="1"/>
          <p:nvPr/>
        </p:nvSpPr>
        <p:spPr>
          <a:xfrm>
            <a:off x="747720" y="4070520"/>
            <a:ext cx="4801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における意思決定や戦略の策定に役⽴ちます。</a:t>
            </a:r>
            <a:endParaRPr lang="en-US" sz="1800" b="0" u="none" strike="noStrike">
              <a:solidFill>
                <a:srgbClr val="000000"/>
              </a:solidFill>
              <a:uFillTx/>
              <a:latin typeface="游明朝体"/>
            </a:endParaRPr>
          </a:p>
        </p:txBody>
      </p:sp>
      <p:sp>
        <p:nvSpPr>
          <p:cNvPr id="318" name="テキスト ボックス 317"/>
          <p:cNvSpPr txBox="1"/>
          <p:nvPr/>
        </p:nvSpPr>
        <p:spPr>
          <a:xfrm>
            <a:off x="747720" y="4641840"/>
            <a:ext cx="10516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ソフトウェア開発においては、演繹的アプローチは⼀般的な⼿法であり、原理原則を絶対のものとして</a:t>
            </a:r>
            <a:endParaRPr lang="en-US" sz="1800" b="0" u="none" strike="noStrike">
              <a:solidFill>
                <a:srgbClr val="000000"/>
              </a:solidFill>
              <a:uFillTx/>
              <a:latin typeface="游明朝体"/>
            </a:endParaRPr>
          </a:p>
        </p:txBody>
      </p:sp>
      <p:sp>
        <p:nvSpPr>
          <p:cNvPr id="319" name="テキスト ボックス 318"/>
          <p:cNvSpPr txBox="1"/>
          <p:nvPr/>
        </p:nvSpPr>
        <p:spPr>
          <a:xfrm>
            <a:off x="747720" y="4984920"/>
            <a:ext cx="38869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最適な設計や実装を⾏っていきます。</a:t>
            </a:r>
            <a:endParaRPr lang="en-US" sz="1800" b="0" u="none" strike="noStrike">
              <a:solidFill>
                <a:srgbClr val="000000"/>
              </a:solidFill>
              <a:uFillTx/>
              <a:latin typeface="游明朝体"/>
            </a:endParaRPr>
          </a:p>
        </p:txBody>
      </p:sp>
      <p:sp>
        <p:nvSpPr>
          <p:cNvPr id="320" name="テキスト ボックス 319"/>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321" name="テキスト ボックス 320"/>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322" name="テキスト ボックス 321"/>
          <p:cNvSpPr txBox="1"/>
          <p:nvPr/>
        </p:nvSpPr>
        <p:spPr>
          <a:xfrm>
            <a:off x="1160496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14</a:t>
            </a:r>
            <a:endParaRPr lang="en-US" sz="1800" b="0" u="none" strike="noStrike">
              <a:solidFill>
                <a:srgbClr val="000000"/>
              </a:solidFill>
              <a:uFillTx/>
              <a:latin typeface="游明朝体"/>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フリーフォーム 32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24" name="フリーフォーム 32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25" name="フリーフォーム 32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26" name="フリーフォーム 325"/>
          <p:cNvSpPr/>
          <p:nvPr/>
        </p:nvSpPr>
        <p:spPr>
          <a:xfrm>
            <a:off x="757080" y="1757160"/>
            <a:ext cx="10687320" cy="3534120"/>
          </a:xfrm>
          <a:custGeom>
            <a:avLst/>
            <a:gdLst/>
            <a:ahLst/>
            <a:cxnLst/>
            <a:rect l="0" t="0" r="r" b="b"/>
            <a:pathLst>
              <a:path w="29687" h="9817">
                <a:moveTo>
                  <a:pt x="0" y="9724"/>
                </a:moveTo>
                <a:lnTo>
                  <a:pt x="0" y="94"/>
                </a:lnTo>
                <a:cubicBezTo>
                  <a:pt x="0" y="81"/>
                  <a:pt x="2" y="70"/>
                  <a:pt x="7" y="58"/>
                </a:cubicBezTo>
                <a:cubicBezTo>
                  <a:pt x="12" y="47"/>
                  <a:pt x="18" y="37"/>
                  <a:pt x="27" y="28"/>
                </a:cubicBezTo>
                <a:cubicBezTo>
                  <a:pt x="36" y="19"/>
                  <a:pt x="46" y="12"/>
                  <a:pt x="57" y="7"/>
                </a:cubicBezTo>
                <a:cubicBezTo>
                  <a:pt x="68" y="2"/>
                  <a:pt x="80" y="0"/>
                  <a:pt x="93" y="0"/>
                </a:cubicBezTo>
                <a:lnTo>
                  <a:pt x="29595" y="0"/>
                </a:lnTo>
                <a:cubicBezTo>
                  <a:pt x="29607" y="0"/>
                  <a:pt x="29619" y="2"/>
                  <a:pt x="29630" y="7"/>
                </a:cubicBezTo>
                <a:cubicBezTo>
                  <a:pt x="29641" y="12"/>
                  <a:pt x="29651" y="19"/>
                  <a:pt x="29660" y="28"/>
                </a:cubicBezTo>
                <a:cubicBezTo>
                  <a:pt x="29669" y="37"/>
                  <a:pt x="29675" y="47"/>
                  <a:pt x="29680" y="58"/>
                </a:cubicBezTo>
                <a:cubicBezTo>
                  <a:pt x="29685" y="70"/>
                  <a:pt x="29687" y="81"/>
                  <a:pt x="29687" y="94"/>
                </a:cubicBezTo>
                <a:lnTo>
                  <a:pt x="29687" y="9724"/>
                </a:lnTo>
                <a:cubicBezTo>
                  <a:pt x="29687" y="9737"/>
                  <a:pt x="29685" y="9749"/>
                  <a:pt x="29680" y="9760"/>
                </a:cubicBezTo>
                <a:cubicBezTo>
                  <a:pt x="29675" y="9771"/>
                  <a:pt x="29669" y="9781"/>
                  <a:pt x="29660" y="9790"/>
                </a:cubicBezTo>
                <a:cubicBezTo>
                  <a:pt x="29651" y="9799"/>
                  <a:pt x="29641" y="9805"/>
                  <a:pt x="29630" y="9810"/>
                </a:cubicBezTo>
                <a:cubicBezTo>
                  <a:pt x="29619" y="9815"/>
                  <a:pt x="29607" y="9817"/>
                  <a:pt x="29595" y="9817"/>
                </a:cubicBezTo>
                <a:lnTo>
                  <a:pt x="93" y="9817"/>
                </a:lnTo>
                <a:cubicBezTo>
                  <a:pt x="80" y="9817"/>
                  <a:pt x="68" y="9815"/>
                  <a:pt x="57" y="9810"/>
                </a:cubicBezTo>
                <a:cubicBezTo>
                  <a:pt x="46" y="9805"/>
                  <a:pt x="36" y="9799"/>
                  <a:pt x="27" y="9790"/>
                </a:cubicBezTo>
                <a:cubicBezTo>
                  <a:pt x="18" y="9781"/>
                  <a:pt x="12" y="9771"/>
                  <a:pt x="7" y="9760"/>
                </a:cubicBezTo>
                <a:cubicBezTo>
                  <a:pt x="2" y="9749"/>
                  <a:pt x="0" y="9737"/>
                  <a:pt x="0" y="9724"/>
                </a:cubicBezTo>
                <a:close/>
              </a:path>
            </a:pathLst>
          </a:custGeom>
          <a:solidFill>
            <a:srgbClr val="F8F9FA"/>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27" name="フリーフォーム 326"/>
          <p:cNvSpPr/>
          <p:nvPr/>
        </p:nvSpPr>
        <p:spPr>
          <a:xfrm>
            <a:off x="757080" y="1757160"/>
            <a:ext cx="10687320" cy="3534120"/>
          </a:xfrm>
          <a:custGeom>
            <a:avLst/>
            <a:gdLst/>
            <a:ahLst/>
            <a:cxnLst/>
            <a:rect l="0" t="0" r="r" b="b"/>
            <a:pathLst>
              <a:path w="29687" h="9817">
                <a:moveTo>
                  <a:pt x="0" y="9724"/>
                </a:moveTo>
                <a:lnTo>
                  <a:pt x="0" y="94"/>
                </a:lnTo>
                <a:cubicBezTo>
                  <a:pt x="0" y="81"/>
                  <a:pt x="2" y="70"/>
                  <a:pt x="7" y="58"/>
                </a:cubicBezTo>
                <a:cubicBezTo>
                  <a:pt x="12" y="47"/>
                  <a:pt x="18" y="37"/>
                  <a:pt x="27" y="28"/>
                </a:cubicBezTo>
                <a:cubicBezTo>
                  <a:pt x="36" y="19"/>
                  <a:pt x="46" y="12"/>
                  <a:pt x="57" y="7"/>
                </a:cubicBezTo>
                <a:cubicBezTo>
                  <a:pt x="68" y="2"/>
                  <a:pt x="80" y="0"/>
                  <a:pt x="93" y="0"/>
                </a:cubicBezTo>
                <a:lnTo>
                  <a:pt x="29595" y="0"/>
                </a:lnTo>
                <a:cubicBezTo>
                  <a:pt x="29607" y="0"/>
                  <a:pt x="29619" y="2"/>
                  <a:pt x="29630" y="7"/>
                </a:cubicBezTo>
                <a:cubicBezTo>
                  <a:pt x="29641" y="12"/>
                  <a:pt x="29651" y="19"/>
                  <a:pt x="29660" y="28"/>
                </a:cubicBezTo>
                <a:cubicBezTo>
                  <a:pt x="29669" y="37"/>
                  <a:pt x="29675" y="47"/>
                  <a:pt x="29680" y="58"/>
                </a:cubicBezTo>
                <a:cubicBezTo>
                  <a:pt x="29685" y="70"/>
                  <a:pt x="29687" y="81"/>
                  <a:pt x="29687" y="94"/>
                </a:cubicBezTo>
                <a:lnTo>
                  <a:pt x="29687" y="9724"/>
                </a:lnTo>
                <a:cubicBezTo>
                  <a:pt x="29687" y="9737"/>
                  <a:pt x="29685" y="9749"/>
                  <a:pt x="29680" y="9760"/>
                </a:cubicBezTo>
                <a:cubicBezTo>
                  <a:pt x="29675" y="9771"/>
                  <a:pt x="29669" y="9781"/>
                  <a:pt x="29660" y="9790"/>
                </a:cubicBezTo>
                <a:cubicBezTo>
                  <a:pt x="29651" y="9799"/>
                  <a:pt x="29641" y="9805"/>
                  <a:pt x="29630" y="9810"/>
                </a:cubicBezTo>
                <a:cubicBezTo>
                  <a:pt x="29619" y="9815"/>
                  <a:pt x="29607" y="9817"/>
                  <a:pt x="29595" y="9817"/>
                </a:cubicBezTo>
                <a:lnTo>
                  <a:pt x="93" y="9817"/>
                </a:lnTo>
                <a:cubicBezTo>
                  <a:pt x="80" y="9817"/>
                  <a:pt x="68" y="9815"/>
                  <a:pt x="57" y="9810"/>
                </a:cubicBezTo>
                <a:cubicBezTo>
                  <a:pt x="46" y="9805"/>
                  <a:pt x="36" y="9799"/>
                  <a:pt x="27" y="9790"/>
                </a:cubicBezTo>
                <a:cubicBezTo>
                  <a:pt x="18" y="9781"/>
                  <a:pt x="12" y="9771"/>
                  <a:pt x="7" y="9760"/>
                </a:cubicBezTo>
                <a:cubicBezTo>
                  <a:pt x="2" y="9749"/>
                  <a:pt x="0" y="9737"/>
                  <a:pt x="0" y="9724"/>
                </a:cubicBezTo>
                <a:close/>
              </a:path>
            </a:pathLst>
          </a:custGeom>
          <a:noFill/>
          <a:ln w="9360">
            <a:solidFill>
              <a:srgbClr val="D1D9E0"/>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328" name="テキスト ボックス 327"/>
          <p:cNvSpPr txBox="1"/>
          <p:nvPr/>
        </p:nvSpPr>
        <p:spPr>
          <a:xfrm>
            <a:off x="747720" y="1264680"/>
            <a:ext cx="2515320" cy="252000"/>
          </a:xfrm>
          <a:prstGeom prst="rect">
            <a:avLst/>
          </a:prstGeom>
          <a:noFill/>
          <a:ln w="0">
            <a:noFill/>
          </a:ln>
        </p:spPr>
        <p:txBody>
          <a:bodyPr wrap="none" lIns="0" tIns="0" rIns="0" bIns="0" anchor="t">
            <a:noAutofit/>
          </a:bodyPr>
          <a:lstStyle/>
          <a:p>
            <a:r>
              <a:rPr lang="ja-JP" sz="1979" b="1" u="none" strike="noStrike">
                <a:solidFill>
                  <a:srgbClr val="1F2328"/>
                </a:solidFill>
                <a:uFillTx/>
                <a:latin typeface="HiraKakuProN-W6"/>
                <a:ea typeface="HiraKakuProN-W6"/>
              </a:rPr>
              <a:t>演繹的アプローチの例</a:t>
            </a:r>
            <a:endParaRPr lang="en-US" sz="1979" b="0" u="none" strike="noStrike">
              <a:solidFill>
                <a:srgbClr val="000000"/>
              </a:solidFill>
              <a:uFillTx/>
              <a:latin typeface="游明朝体"/>
            </a:endParaRPr>
          </a:p>
        </p:txBody>
      </p:sp>
      <p:sp>
        <p:nvSpPr>
          <p:cNvPr id="329" name="テキスト ボックス 328"/>
          <p:cNvSpPr txBox="1"/>
          <p:nvPr/>
        </p:nvSpPr>
        <p:spPr>
          <a:xfrm>
            <a:off x="952560" y="1953360"/>
            <a:ext cx="1175040" cy="227520"/>
          </a:xfrm>
          <a:prstGeom prst="rect">
            <a:avLst/>
          </a:prstGeom>
          <a:noFill/>
          <a:ln w="0">
            <a:noFill/>
          </a:ln>
        </p:spPr>
        <p:txBody>
          <a:bodyPr wrap="none" lIns="0" tIns="0" rIns="0" bIns="0" anchor="t">
            <a:noAutofit/>
          </a:bodyPr>
          <a:lstStyle/>
          <a:p>
            <a:r>
              <a:rPr lang="en-US" sz="1530" b="0" u="none" strike="noStrike">
                <a:solidFill>
                  <a:srgbClr val="59636E"/>
                </a:solidFill>
                <a:uFillTx/>
                <a:latin typeface="Menlo"/>
                <a:ea typeface="Menlo"/>
              </a:rPr>
              <a:t># FastAPI </a:t>
            </a:r>
            <a:endParaRPr lang="en-US" sz="1530" b="0" u="none" strike="noStrike">
              <a:solidFill>
                <a:srgbClr val="000000"/>
              </a:solidFill>
              <a:uFillTx/>
              <a:latin typeface="游明朝体"/>
            </a:endParaRPr>
          </a:p>
        </p:txBody>
      </p:sp>
      <p:sp>
        <p:nvSpPr>
          <p:cNvPr id="330" name="テキスト ボックス 329"/>
          <p:cNvSpPr txBox="1"/>
          <p:nvPr/>
        </p:nvSpPr>
        <p:spPr>
          <a:xfrm>
            <a:off x="2122200" y="1967400"/>
            <a:ext cx="156132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のサンプルコード</a:t>
            </a:r>
            <a:endParaRPr lang="en-US" sz="1530" b="0" u="none" strike="noStrike">
              <a:solidFill>
                <a:srgbClr val="000000"/>
              </a:solidFill>
              <a:uFillTx/>
              <a:latin typeface="游明朝体"/>
            </a:endParaRPr>
          </a:p>
        </p:txBody>
      </p:sp>
      <p:sp>
        <p:nvSpPr>
          <p:cNvPr id="331" name="テキスト ボックス 330"/>
          <p:cNvSpPr txBox="1"/>
          <p:nvPr/>
        </p:nvSpPr>
        <p:spPr>
          <a:xfrm>
            <a:off x="952560" y="2172240"/>
            <a:ext cx="3171600" cy="227520"/>
          </a:xfrm>
          <a:prstGeom prst="rect">
            <a:avLst/>
          </a:prstGeom>
          <a:noFill/>
          <a:ln w="0">
            <a:noFill/>
          </a:ln>
        </p:spPr>
        <p:txBody>
          <a:bodyPr wrap="none" lIns="0" tIns="0" rIns="0" bIns="0" anchor="t">
            <a:noAutofit/>
          </a:bodyPr>
          <a:lstStyle/>
          <a:p>
            <a:r>
              <a:rPr lang="en-US" sz="1530" b="0" u="none" strike="noStrike">
                <a:solidFill>
                  <a:srgbClr val="CF222E"/>
                </a:solidFill>
                <a:uFillTx/>
                <a:latin typeface="Menlo"/>
                <a:ea typeface="Menlo"/>
              </a:rPr>
              <a:t>from</a:t>
            </a:r>
            <a:r>
              <a:rPr lang="en-US" sz="1530" b="0" u="none" strike="noStrike">
                <a:solidFill>
                  <a:srgbClr val="1F2328"/>
                </a:solidFill>
                <a:uFillTx/>
                <a:latin typeface="Menlo"/>
                <a:ea typeface="Menlo"/>
              </a:rPr>
              <a:t> fastapi </a:t>
            </a:r>
            <a:r>
              <a:rPr lang="en-US" sz="1530" b="0" u="none" strike="noStrike">
                <a:solidFill>
                  <a:srgbClr val="CF222E"/>
                </a:solidFill>
                <a:uFillTx/>
                <a:latin typeface="Menlo"/>
                <a:ea typeface="Menlo"/>
              </a:rPr>
              <a:t>import</a:t>
            </a:r>
            <a:r>
              <a:rPr lang="en-US" sz="1530" b="0" u="none" strike="noStrike">
                <a:solidFill>
                  <a:srgbClr val="1F2328"/>
                </a:solidFill>
                <a:uFillTx/>
                <a:latin typeface="Menlo"/>
                <a:ea typeface="Menlo"/>
              </a:rPr>
              <a:t> FastAPI</a:t>
            </a:r>
            <a:endParaRPr lang="en-US" sz="1530" b="0" u="none" strike="noStrike">
              <a:solidFill>
                <a:srgbClr val="000000"/>
              </a:solidFill>
              <a:uFillTx/>
              <a:latin typeface="游明朝体"/>
            </a:endParaRPr>
          </a:p>
        </p:txBody>
      </p:sp>
      <p:sp>
        <p:nvSpPr>
          <p:cNvPr id="332" name="テキスト ボックス 331"/>
          <p:cNvSpPr txBox="1"/>
          <p:nvPr/>
        </p:nvSpPr>
        <p:spPr>
          <a:xfrm>
            <a:off x="952560" y="2620080"/>
            <a:ext cx="176220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app = FastAPI()</a:t>
            </a:r>
            <a:endParaRPr lang="en-US" sz="1530" b="0" u="none" strike="noStrike">
              <a:solidFill>
                <a:srgbClr val="000000"/>
              </a:solidFill>
              <a:uFillTx/>
              <a:latin typeface="游明朝体"/>
            </a:endParaRPr>
          </a:p>
        </p:txBody>
      </p:sp>
      <p:sp>
        <p:nvSpPr>
          <p:cNvPr id="333" name="テキスト ボックス 332"/>
          <p:cNvSpPr txBox="1"/>
          <p:nvPr/>
        </p:nvSpPr>
        <p:spPr>
          <a:xfrm>
            <a:off x="952560" y="3067560"/>
            <a:ext cx="1527480" cy="227520"/>
          </a:xfrm>
          <a:prstGeom prst="rect">
            <a:avLst/>
          </a:prstGeom>
          <a:noFill/>
          <a:ln w="0">
            <a:noFill/>
          </a:ln>
        </p:spPr>
        <p:txBody>
          <a:bodyPr wrap="none" lIns="0" tIns="0" rIns="0" bIns="0" anchor="t">
            <a:noAutofit/>
          </a:bodyPr>
          <a:lstStyle/>
          <a:p>
            <a:r>
              <a:rPr lang="en-US" sz="1530" b="0" u="none" strike="noStrike">
                <a:solidFill>
                  <a:srgbClr val="0550AE"/>
                </a:solidFill>
                <a:uFillTx/>
                <a:latin typeface="Menlo"/>
                <a:ea typeface="Menlo"/>
              </a:rPr>
              <a:t>@app.get(</a:t>
            </a:r>
            <a:r>
              <a:rPr lang="en-US" sz="1530" b="0" u="none" strike="noStrike">
                <a:solidFill>
                  <a:srgbClr val="0A3069"/>
                </a:solidFill>
                <a:uFillTx/>
                <a:latin typeface="Menlo"/>
                <a:ea typeface="Menlo"/>
              </a:rPr>
              <a:t>"/"</a:t>
            </a:r>
            <a:r>
              <a:rPr lang="en-US" sz="1530" b="0" u="none" strike="noStrike">
                <a:solidFill>
                  <a:srgbClr val="0550AE"/>
                </a:solidFill>
                <a:uFillTx/>
                <a:latin typeface="Menlo"/>
                <a:ea typeface="Menlo"/>
              </a:rPr>
              <a:t>)</a:t>
            </a:r>
            <a:endParaRPr lang="en-US" sz="1530" b="0" u="none" strike="noStrike">
              <a:solidFill>
                <a:srgbClr val="000000"/>
              </a:solidFill>
              <a:uFillTx/>
              <a:latin typeface="游明朝体"/>
            </a:endParaRPr>
          </a:p>
        </p:txBody>
      </p:sp>
      <p:sp>
        <p:nvSpPr>
          <p:cNvPr id="334" name="テキスト ボックス 333"/>
          <p:cNvSpPr txBox="1"/>
          <p:nvPr/>
        </p:nvSpPr>
        <p:spPr>
          <a:xfrm>
            <a:off x="952560" y="3296160"/>
            <a:ext cx="1879920" cy="227520"/>
          </a:xfrm>
          <a:prstGeom prst="rect">
            <a:avLst/>
          </a:prstGeom>
          <a:noFill/>
          <a:ln w="0">
            <a:noFill/>
          </a:ln>
        </p:spPr>
        <p:txBody>
          <a:bodyPr wrap="none" lIns="0" tIns="0" rIns="0" bIns="0" anchor="t">
            <a:noAutofit/>
          </a:bodyPr>
          <a:lstStyle/>
          <a:p>
            <a:r>
              <a:rPr lang="en-US" sz="1530" b="0" u="none" strike="noStrike">
                <a:solidFill>
                  <a:srgbClr val="CF222E"/>
                </a:solidFill>
                <a:uFillTx/>
                <a:latin typeface="Menlo"/>
                <a:ea typeface="Menlo"/>
              </a:rPr>
              <a:t>def</a:t>
            </a:r>
            <a:r>
              <a:rPr lang="en-US" sz="1530" b="0" u="none" strike="noStrike">
                <a:solidFill>
                  <a:srgbClr val="1F2328"/>
                </a:solidFill>
                <a:uFillTx/>
                <a:latin typeface="Menlo"/>
                <a:ea typeface="Menlo"/>
              </a:rPr>
              <a:t> </a:t>
            </a:r>
            <a:r>
              <a:rPr lang="en-US" sz="1530" b="0" u="none" strike="noStrike">
                <a:solidFill>
                  <a:srgbClr val="6639BA"/>
                </a:solidFill>
                <a:uFillTx/>
                <a:latin typeface="Menlo"/>
                <a:ea typeface="Menlo"/>
              </a:rPr>
              <a:t>read_root</a:t>
            </a:r>
            <a:r>
              <a:rPr lang="en-US" sz="1530" b="0" u="none" strike="noStrike">
                <a:solidFill>
                  <a:srgbClr val="1F2328"/>
                </a:solidFill>
                <a:uFillTx/>
                <a:latin typeface="Menlo"/>
                <a:ea typeface="Menlo"/>
              </a:rPr>
              <a:t>():</a:t>
            </a:r>
            <a:endParaRPr lang="en-US" sz="1530" b="0" u="none" strike="noStrike">
              <a:solidFill>
                <a:srgbClr val="000000"/>
              </a:solidFill>
              <a:uFillTx/>
              <a:latin typeface="游明朝体"/>
            </a:endParaRPr>
          </a:p>
        </p:txBody>
      </p:sp>
      <p:sp>
        <p:nvSpPr>
          <p:cNvPr id="335" name="テキスト ボックス 334"/>
          <p:cNvSpPr txBox="1"/>
          <p:nvPr/>
        </p:nvSpPr>
        <p:spPr>
          <a:xfrm>
            <a:off x="952560" y="3515400"/>
            <a:ext cx="82296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0A3069"/>
                </a:solidFill>
                <a:uFillTx/>
                <a:latin typeface="Menlo"/>
                <a:ea typeface="Menlo"/>
              </a:rPr>
              <a:t>"""</a:t>
            </a:r>
            <a:endParaRPr lang="en-US" sz="1530" b="0" u="none" strike="noStrike">
              <a:solidFill>
                <a:srgbClr val="000000"/>
              </a:solidFill>
              <a:uFillTx/>
              <a:latin typeface="游明朝体"/>
            </a:endParaRPr>
          </a:p>
        </p:txBody>
      </p:sp>
      <p:sp>
        <p:nvSpPr>
          <p:cNvPr id="336" name="テキスト ボックス 335"/>
          <p:cNvSpPr txBox="1"/>
          <p:nvPr/>
        </p:nvSpPr>
        <p:spPr>
          <a:xfrm>
            <a:off x="952560" y="3744000"/>
            <a:ext cx="587880" cy="227520"/>
          </a:xfrm>
          <a:prstGeom prst="rect">
            <a:avLst/>
          </a:prstGeom>
          <a:noFill/>
          <a:ln w="0">
            <a:noFill/>
          </a:ln>
        </p:spPr>
        <p:txBody>
          <a:bodyPr wrap="none" lIns="0" tIns="0" rIns="0" bIns="0" anchor="t">
            <a:noAutofit/>
          </a:bodyPr>
          <a:lstStyle/>
          <a:p>
            <a:r>
              <a:rPr lang="en-US" sz="1530" b="0" u="none" strike="noStrike">
                <a:solidFill>
                  <a:srgbClr val="0A3069"/>
                </a:solidFill>
                <a:uFillTx/>
                <a:latin typeface="Menlo"/>
                <a:ea typeface="Menlo"/>
              </a:rPr>
              <a:t>    2</a:t>
            </a:r>
            <a:endParaRPr lang="en-US" sz="1530" b="0" u="none" strike="noStrike">
              <a:solidFill>
                <a:srgbClr val="000000"/>
              </a:solidFill>
              <a:uFillTx/>
              <a:latin typeface="游明朝体"/>
            </a:endParaRPr>
          </a:p>
        </p:txBody>
      </p:sp>
      <p:sp>
        <p:nvSpPr>
          <p:cNvPr id="337" name="テキスト ボックス 336"/>
          <p:cNvSpPr txBox="1"/>
          <p:nvPr/>
        </p:nvSpPr>
        <p:spPr>
          <a:xfrm>
            <a:off x="1537560" y="3758040"/>
            <a:ext cx="2536560" cy="195480"/>
          </a:xfrm>
          <a:prstGeom prst="rect">
            <a:avLst/>
          </a:prstGeom>
          <a:noFill/>
          <a:ln w="0">
            <a:noFill/>
          </a:ln>
        </p:spPr>
        <p:txBody>
          <a:bodyPr wrap="none" lIns="0" tIns="0" rIns="0" bIns="0" anchor="t">
            <a:noAutofit/>
          </a:bodyPr>
          <a:lstStyle/>
          <a:p>
            <a:r>
              <a:rPr lang="ja-JP" sz="1530" b="0" u="none" strike="noStrike">
                <a:solidFill>
                  <a:srgbClr val="0A3069"/>
                </a:solidFill>
                <a:uFillTx/>
                <a:latin typeface="Osaka-Mono"/>
                <a:ea typeface="Osaka-Mono"/>
              </a:rPr>
              <a:t>つの数値を足し合わせて返す</a:t>
            </a:r>
            <a:endParaRPr lang="en-US" sz="1530" b="0" u="none" strike="noStrike">
              <a:solidFill>
                <a:srgbClr val="000000"/>
              </a:solidFill>
              <a:uFillTx/>
              <a:latin typeface="游明朝体"/>
            </a:endParaRPr>
          </a:p>
        </p:txBody>
      </p:sp>
      <p:sp>
        <p:nvSpPr>
          <p:cNvPr id="338" name="テキスト ボックス 337"/>
          <p:cNvSpPr txBox="1"/>
          <p:nvPr/>
        </p:nvSpPr>
        <p:spPr>
          <a:xfrm>
            <a:off x="952560" y="3962880"/>
            <a:ext cx="822960" cy="227520"/>
          </a:xfrm>
          <a:prstGeom prst="rect">
            <a:avLst/>
          </a:prstGeom>
          <a:noFill/>
          <a:ln w="0">
            <a:noFill/>
          </a:ln>
        </p:spPr>
        <p:txBody>
          <a:bodyPr wrap="none" lIns="0" tIns="0" rIns="0" bIns="0" anchor="t">
            <a:noAutofit/>
          </a:bodyPr>
          <a:lstStyle/>
          <a:p>
            <a:r>
              <a:rPr lang="en-US" sz="1530" b="0" u="none" strike="noStrike">
                <a:solidFill>
                  <a:srgbClr val="0A3069"/>
                </a:solidFill>
                <a:uFillTx/>
                <a:latin typeface="Menlo"/>
                <a:ea typeface="Menlo"/>
              </a:rPr>
              <a:t>    """</a:t>
            </a:r>
            <a:endParaRPr lang="en-US" sz="1530" b="0" u="none" strike="noStrike">
              <a:solidFill>
                <a:srgbClr val="000000"/>
              </a:solidFill>
              <a:uFillTx/>
              <a:latin typeface="游明朝体"/>
            </a:endParaRPr>
          </a:p>
        </p:txBody>
      </p:sp>
      <p:sp>
        <p:nvSpPr>
          <p:cNvPr id="339" name="テキスト ボックス 338"/>
          <p:cNvSpPr txBox="1"/>
          <p:nvPr/>
        </p:nvSpPr>
        <p:spPr>
          <a:xfrm>
            <a:off x="952560" y="4191480"/>
            <a:ext cx="105768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 = </a:t>
            </a:r>
            <a:r>
              <a:rPr lang="en-US" sz="1530" b="0" u="none" strike="noStrike">
                <a:solidFill>
                  <a:srgbClr val="0550AE"/>
                </a:solidFill>
                <a:uFillTx/>
                <a:latin typeface="Menlo"/>
                <a:ea typeface="Menlo"/>
              </a:rPr>
              <a:t>1</a:t>
            </a:r>
            <a:endParaRPr lang="en-US" sz="1530" b="0" u="none" strike="noStrike">
              <a:solidFill>
                <a:srgbClr val="000000"/>
              </a:solidFill>
              <a:uFillTx/>
              <a:latin typeface="游明朝体"/>
            </a:endParaRPr>
          </a:p>
        </p:txBody>
      </p:sp>
      <p:sp>
        <p:nvSpPr>
          <p:cNvPr id="340" name="テキスト ボックス 339"/>
          <p:cNvSpPr txBox="1"/>
          <p:nvPr/>
        </p:nvSpPr>
        <p:spPr>
          <a:xfrm>
            <a:off x="952560" y="4410720"/>
            <a:ext cx="105768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b = </a:t>
            </a:r>
            <a:r>
              <a:rPr lang="en-US" sz="1530" b="0" u="none" strike="noStrike">
                <a:solidFill>
                  <a:srgbClr val="0550AE"/>
                </a:solidFill>
                <a:uFillTx/>
                <a:latin typeface="Menlo"/>
                <a:ea typeface="Menlo"/>
              </a:rPr>
              <a:t>2</a:t>
            </a:r>
            <a:endParaRPr lang="en-US" sz="1530" b="0" u="none" strike="noStrike">
              <a:solidFill>
                <a:srgbClr val="000000"/>
              </a:solidFill>
              <a:uFillTx/>
              <a:latin typeface="游明朝体"/>
            </a:endParaRPr>
          </a:p>
        </p:txBody>
      </p:sp>
      <p:sp>
        <p:nvSpPr>
          <p:cNvPr id="341" name="テキスト ボックス 340"/>
          <p:cNvSpPr txBox="1"/>
          <p:nvPr/>
        </p:nvSpPr>
        <p:spPr>
          <a:xfrm>
            <a:off x="952560" y="4629960"/>
            <a:ext cx="30542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sum_of_a_and_b = a + b</a:t>
            </a:r>
            <a:endParaRPr lang="en-US" sz="1530" b="0" u="none" strike="noStrike">
              <a:solidFill>
                <a:srgbClr val="000000"/>
              </a:solidFill>
              <a:uFillTx/>
              <a:latin typeface="游明朝体"/>
            </a:endParaRPr>
          </a:p>
        </p:txBody>
      </p:sp>
      <p:sp>
        <p:nvSpPr>
          <p:cNvPr id="342" name="テキスト ボックス 341"/>
          <p:cNvSpPr txBox="1"/>
          <p:nvPr/>
        </p:nvSpPr>
        <p:spPr>
          <a:xfrm>
            <a:off x="952560" y="4858560"/>
            <a:ext cx="434592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CF222E"/>
                </a:solidFill>
                <a:uFillTx/>
                <a:latin typeface="Menlo"/>
                <a:ea typeface="Menlo"/>
              </a:rPr>
              <a:t>return</a:t>
            </a:r>
            <a:r>
              <a:rPr lang="en-US" sz="1530" b="0" u="none" strike="noStrike">
                <a:solidFill>
                  <a:srgbClr val="1F2328"/>
                </a:solidFill>
                <a:uFillTx/>
                <a:latin typeface="Menlo"/>
                <a:ea typeface="Menlo"/>
              </a:rPr>
              <a:t> {</a:t>
            </a:r>
            <a:r>
              <a:rPr lang="en-US" sz="1530" b="0" u="none" strike="noStrike">
                <a:solidFill>
                  <a:srgbClr val="0A3069"/>
                </a:solidFill>
                <a:uFillTx/>
                <a:latin typeface="Menlo"/>
                <a:ea typeface="Menlo"/>
              </a:rPr>
              <a:t>"result"</a:t>
            </a:r>
            <a:r>
              <a:rPr lang="en-US" sz="1530" b="0" u="none" strike="noStrike">
                <a:solidFill>
                  <a:srgbClr val="1F2328"/>
                </a:solidFill>
                <a:uFillTx/>
                <a:latin typeface="Menlo"/>
                <a:ea typeface="Menlo"/>
              </a:rPr>
              <a:t>: sum_of_a_and_b}</a:t>
            </a:r>
            <a:endParaRPr lang="en-US" sz="1530" b="0" u="none" strike="noStrike">
              <a:solidFill>
                <a:srgbClr val="000000"/>
              </a:solidFill>
              <a:uFillTx/>
              <a:latin typeface="游明朝体"/>
            </a:endParaRPr>
          </a:p>
        </p:txBody>
      </p:sp>
      <p:sp>
        <p:nvSpPr>
          <p:cNvPr id="343" name="テキスト ボックス 342"/>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344" name="テキスト ボックス 343"/>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345" name="テキスト ボックス 344"/>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15</a:t>
            </a:r>
            <a:endParaRPr lang="en-US" sz="1800" b="0" u="none" strike="noStrike">
              <a:solidFill>
                <a:srgbClr val="000000"/>
              </a:solidFill>
              <a:uFillTx/>
              <a:latin typeface="游明朝体"/>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フリーフォーム 34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47" name="フリーフォーム 34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48" name="フリーフォーム 34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49" name="テキスト ボックス 348"/>
          <p:cNvSpPr txBox="1"/>
          <p:nvPr/>
        </p:nvSpPr>
        <p:spPr>
          <a:xfrm>
            <a:off x="747720" y="969480"/>
            <a:ext cx="396324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2.4 </a:t>
            </a:r>
            <a:r>
              <a:rPr lang="ja-JP" sz="2400" b="1" u="none" strike="noStrike">
                <a:solidFill>
                  <a:srgbClr val="230EE0"/>
                </a:solidFill>
                <a:uFillTx/>
                <a:latin typeface="HiraKakuProN-W6"/>
                <a:ea typeface="HiraKakuProN-W6"/>
              </a:rPr>
              <a:t>個⼈とチームと消費期限</a:t>
            </a:r>
            <a:endParaRPr lang="en-US" sz="2400" b="0" u="none" strike="noStrike">
              <a:solidFill>
                <a:srgbClr val="000000"/>
              </a:solidFill>
              <a:uFillTx/>
              <a:latin typeface="游明朝体"/>
            </a:endParaRPr>
          </a:p>
        </p:txBody>
      </p:sp>
      <p:sp>
        <p:nvSpPr>
          <p:cNvPr id="350" name="テキスト ボックス 349"/>
          <p:cNvSpPr txBox="1"/>
          <p:nvPr/>
        </p:nvSpPr>
        <p:spPr>
          <a:xfrm>
            <a:off x="747720" y="1717920"/>
            <a:ext cx="68587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ソフトウェア開発においては通常、複数⼈での開発が⾏われます。</a:t>
            </a:r>
            <a:endParaRPr lang="en-US" sz="1800" b="0" u="none" strike="noStrike">
              <a:solidFill>
                <a:srgbClr val="000000"/>
              </a:solidFill>
              <a:uFillTx/>
              <a:latin typeface="游明朝体"/>
            </a:endParaRPr>
          </a:p>
        </p:txBody>
      </p:sp>
      <p:sp>
        <p:nvSpPr>
          <p:cNvPr id="351" name="テキスト ボックス 350"/>
          <p:cNvSpPr txBox="1"/>
          <p:nvPr/>
        </p:nvSpPr>
        <p:spPr>
          <a:xfrm>
            <a:off x="747720" y="2060640"/>
            <a:ext cx="10820880" cy="23364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そのため、</a:t>
            </a:r>
            <a:r>
              <a:rPr lang="ja-JP" sz="1800" b="1" u="none" strike="noStrike">
                <a:solidFill>
                  <a:srgbClr val="1F2328"/>
                </a:solidFill>
                <a:uFillTx/>
                <a:latin typeface="HiraKakuProN-W6"/>
                <a:ea typeface="HiraKakuProN-W6"/>
              </a:rPr>
              <a:t>「⾃分だけが分かれば良いコード」ではなく、「チームでも分かるコード」 </a:t>
            </a:r>
            <a:r>
              <a:rPr lang="ja-JP" sz="1800" b="0" u="none" strike="noStrike">
                <a:solidFill>
                  <a:srgbClr val="1F2328"/>
                </a:solidFill>
                <a:uFillTx/>
                <a:latin typeface="HiraKakuProN-W3"/>
                <a:ea typeface="HiraKakuProN-W3"/>
              </a:rPr>
              <a:t>を作成することが</a:t>
            </a:r>
            <a:endParaRPr lang="en-US" sz="1800" b="0" u="none" strike="noStrike">
              <a:solidFill>
                <a:srgbClr val="000000"/>
              </a:solidFill>
              <a:uFillTx/>
              <a:latin typeface="游明朝体"/>
            </a:endParaRPr>
          </a:p>
        </p:txBody>
      </p:sp>
      <p:sp>
        <p:nvSpPr>
          <p:cNvPr id="352" name="テキスト ボックス 351"/>
          <p:cNvSpPr txBox="1"/>
          <p:nvPr/>
        </p:nvSpPr>
        <p:spPr>
          <a:xfrm>
            <a:off x="747720" y="2403720"/>
            <a:ext cx="11437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重要です。</a:t>
            </a:r>
            <a:endParaRPr lang="en-US" sz="1800" b="0" u="none" strike="noStrike">
              <a:solidFill>
                <a:srgbClr val="000000"/>
              </a:solidFill>
              <a:uFillTx/>
              <a:latin typeface="游明朝体"/>
            </a:endParaRPr>
          </a:p>
        </p:txBody>
      </p:sp>
      <p:sp>
        <p:nvSpPr>
          <p:cNvPr id="353" name="テキスト ボックス 352"/>
          <p:cNvSpPr txBox="1"/>
          <p:nvPr/>
        </p:nvSpPr>
        <p:spPr>
          <a:xfrm>
            <a:off x="747720" y="2975040"/>
            <a:ext cx="86875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この点でもデータサイエンスにおけるコーディングとは異なる点があると思います。</a:t>
            </a:r>
            <a:endParaRPr lang="en-US" sz="1800" b="0" u="none" strike="noStrike">
              <a:solidFill>
                <a:srgbClr val="000000"/>
              </a:solidFill>
              <a:uFillTx/>
              <a:latin typeface="游明朝体"/>
            </a:endParaRPr>
          </a:p>
        </p:txBody>
      </p:sp>
      <p:sp>
        <p:nvSpPr>
          <p:cNvPr id="354" name="テキスト ボックス 353"/>
          <p:cNvSpPr txBox="1"/>
          <p:nvPr/>
        </p:nvSpPr>
        <p:spPr>
          <a:xfrm>
            <a:off x="747720" y="3318120"/>
            <a:ext cx="107449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多くのケースではデータサイエンティストは⼀⼈でコーディングを⾏うことが多いため、再利⽤性やコメ</a:t>
            </a:r>
            <a:endParaRPr lang="en-US" sz="1800" b="0" u="none" strike="noStrike">
              <a:solidFill>
                <a:srgbClr val="000000"/>
              </a:solidFill>
              <a:uFillTx/>
              <a:latin typeface="游明朝体"/>
            </a:endParaRPr>
          </a:p>
        </p:txBody>
      </p:sp>
      <p:sp>
        <p:nvSpPr>
          <p:cNvPr id="355" name="テキスト ボックス 354"/>
          <p:cNvSpPr txBox="1"/>
          <p:nvPr/>
        </p:nvSpPr>
        <p:spPr>
          <a:xfrm>
            <a:off x="747720" y="3660840"/>
            <a:ext cx="54871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ントの重要性は低いものになっているかと思います。</a:t>
            </a:r>
            <a:endParaRPr lang="en-US" sz="1800" b="0" u="none" strike="noStrike">
              <a:solidFill>
                <a:srgbClr val="000000"/>
              </a:solidFill>
              <a:uFillTx/>
              <a:latin typeface="游明朝体"/>
            </a:endParaRPr>
          </a:p>
        </p:txBody>
      </p:sp>
      <p:sp>
        <p:nvSpPr>
          <p:cNvPr id="356" name="テキスト ボックス 355"/>
          <p:cNvSpPr txBox="1"/>
          <p:nvPr/>
        </p:nvSpPr>
        <p:spPr>
          <a:xfrm>
            <a:off x="747720" y="4003920"/>
            <a:ext cx="10516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また、成果物であるコードについても、保守性やメンテンナンス性を⾼く保つ必要があるケースは稀で</a:t>
            </a:r>
            <a:endParaRPr lang="en-US" sz="1800" b="0" u="none" strike="noStrike">
              <a:solidFill>
                <a:srgbClr val="000000"/>
              </a:solidFill>
              <a:uFillTx/>
              <a:latin typeface="游明朝体"/>
            </a:endParaRPr>
          </a:p>
        </p:txBody>
      </p:sp>
      <p:sp>
        <p:nvSpPr>
          <p:cNvPr id="357" name="テキスト ボックス 356"/>
          <p:cNvSpPr txBox="1"/>
          <p:nvPr/>
        </p:nvSpPr>
        <p:spPr>
          <a:xfrm>
            <a:off x="747720" y="4346640"/>
            <a:ext cx="84589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あるため、コードの可読性、保守性、再利⽤性は低いものであっても構いません。</a:t>
            </a:r>
            <a:endParaRPr lang="en-US" sz="1800" b="0" u="none" strike="noStrike">
              <a:solidFill>
                <a:srgbClr val="000000"/>
              </a:solidFill>
              <a:uFillTx/>
              <a:latin typeface="游明朝体"/>
            </a:endParaRPr>
          </a:p>
        </p:txBody>
      </p:sp>
      <p:sp>
        <p:nvSpPr>
          <p:cNvPr id="358" name="テキスト ボックス 357"/>
          <p:cNvSpPr txBox="1"/>
          <p:nvPr/>
        </p:nvSpPr>
        <p:spPr>
          <a:xfrm>
            <a:off x="747720" y="4918320"/>
            <a:ext cx="10820880" cy="32220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ただ、</a:t>
            </a:r>
            <a:r>
              <a:rPr lang="ja-JP" sz="1800" b="1" u="none" strike="noStrike">
                <a:solidFill>
                  <a:srgbClr val="1F2328"/>
                </a:solidFill>
                <a:uFillTx/>
                <a:latin typeface="HiraKakuProN-W6"/>
                <a:ea typeface="HiraKakuProN-W6"/>
              </a:rPr>
              <a:t>「</a:t>
            </a:r>
            <a:r>
              <a:rPr lang="en-US" sz="1800" b="1" u="none" strike="noStrike">
                <a:solidFill>
                  <a:srgbClr val="1F2328"/>
                </a:solidFill>
                <a:uFillTx/>
                <a:latin typeface="HiraKakuProN-W6"/>
                <a:ea typeface="HiraKakuProN-W6"/>
              </a:rPr>
              <a:t>1 </a:t>
            </a:r>
            <a:r>
              <a:rPr lang="ja-JP" sz="1800" b="1" u="none" strike="noStrike">
                <a:solidFill>
                  <a:srgbClr val="1F2328"/>
                </a:solidFill>
                <a:uFillTx/>
                <a:latin typeface="HiraKakuProN-W6"/>
                <a:ea typeface="HiraKakuProN-W6"/>
              </a:rPr>
              <a:t>ヶ⽉後の⾃分は他⼈」 </a:t>
            </a:r>
            <a:r>
              <a:rPr lang="ja-JP" sz="1800" b="0" u="none" strike="noStrike">
                <a:solidFill>
                  <a:srgbClr val="1F2328"/>
                </a:solidFill>
                <a:uFillTx/>
                <a:latin typeface="HiraKakuProN-W3"/>
                <a:ea typeface="HiraKakuProN-W3"/>
              </a:rPr>
              <a:t>という認識を持つことで、未来の⾃分が困らないコーディングを⾏うこ</a:t>
            </a:r>
            <a:endParaRPr lang="en-US" sz="1800" b="0" u="none" strike="noStrike">
              <a:solidFill>
                <a:srgbClr val="000000"/>
              </a:solidFill>
              <a:uFillTx/>
              <a:latin typeface="游明朝体"/>
            </a:endParaRPr>
          </a:p>
        </p:txBody>
      </p:sp>
      <p:sp>
        <p:nvSpPr>
          <p:cNvPr id="359" name="テキスト ボックス 358"/>
          <p:cNvSpPr txBox="1"/>
          <p:nvPr/>
        </p:nvSpPr>
        <p:spPr>
          <a:xfrm>
            <a:off x="747720" y="5261040"/>
            <a:ext cx="4801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とはとても重要なものであると考えています。</a:t>
            </a:r>
            <a:endParaRPr lang="en-US" sz="1800" b="0" u="none" strike="noStrike">
              <a:solidFill>
                <a:srgbClr val="000000"/>
              </a:solidFill>
              <a:uFillTx/>
              <a:latin typeface="游明朝体"/>
            </a:endParaRPr>
          </a:p>
        </p:txBody>
      </p:sp>
      <p:sp>
        <p:nvSpPr>
          <p:cNvPr id="360" name="テキスト ボックス 359"/>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361" name="テキスト ボックス 360"/>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362" name="テキスト ボックス 361"/>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16</a:t>
            </a:r>
            <a:endParaRPr lang="en-US" sz="1800" b="0" u="none" strike="noStrike">
              <a:solidFill>
                <a:srgbClr val="000000"/>
              </a:solidFill>
              <a:uFillTx/>
              <a:latin typeface="游明朝体"/>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フリーフォーム 36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64" name="フリーフォーム 36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65" name="フリーフォーム 36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66" name="テキスト ボックス 365"/>
          <p:cNvSpPr txBox="1"/>
          <p:nvPr/>
        </p:nvSpPr>
        <p:spPr>
          <a:xfrm>
            <a:off x="747720" y="2097720"/>
            <a:ext cx="5080680" cy="536760"/>
          </a:xfrm>
          <a:prstGeom prst="rect">
            <a:avLst/>
          </a:prstGeom>
          <a:noFill/>
          <a:ln w="0">
            <a:noFill/>
          </a:ln>
        </p:spPr>
        <p:txBody>
          <a:bodyPr wrap="none" lIns="0" tIns="0" rIns="0" bIns="0" anchor="t">
            <a:noAutofit/>
          </a:bodyPr>
          <a:lstStyle/>
          <a:p>
            <a:r>
              <a:rPr lang="en-US" sz="3000" b="1" u="none" strike="noStrike">
                <a:solidFill>
                  <a:srgbClr val="230EE0"/>
                </a:solidFill>
                <a:uFillTx/>
                <a:latin typeface="HiraKakuProN-W6"/>
                <a:ea typeface="HiraKakuProN-W6"/>
              </a:rPr>
              <a:t>3. </a:t>
            </a:r>
            <a:r>
              <a:rPr lang="ja-JP" sz="3000" b="1" u="none" strike="noStrike">
                <a:solidFill>
                  <a:srgbClr val="230EE0"/>
                </a:solidFill>
                <a:uFillTx/>
                <a:latin typeface="HiraKakuProN-W6"/>
                <a:ea typeface="HiraKakuProN-W6"/>
              </a:rPr>
              <a:t>効果的なコーディング⼿法</a:t>
            </a:r>
            <a:endParaRPr lang="en-US" sz="3000" b="0" u="none" strike="noStrike">
              <a:solidFill>
                <a:srgbClr val="000000"/>
              </a:solidFill>
              <a:uFillTx/>
              <a:latin typeface="游明朝体"/>
            </a:endParaRPr>
          </a:p>
        </p:txBody>
      </p:sp>
      <p:sp>
        <p:nvSpPr>
          <p:cNvPr id="367" name="テキスト ボックス 366"/>
          <p:cNvSpPr txBox="1"/>
          <p:nvPr/>
        </p:nvSpPr>
        <p:spPr>
          <a:xfrm>
            <a:off x="747720" y="3108600"/>
            <a:ext cx="61729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開発効率を上げる代表的なコーディング⼿法を紹介します。</a:t>
            </a:r>
            <a:endParaRPr lang="en-US" sz="1800" b="0" u="none" strike="noStrike">
              <a:solidFill>
                <a:srgbClr val="000000"/>
              </a:solidFill>
              <a:uFillTx/>
              <a:latin typeface="游明朝体"/>
            </a:endParaRPr>
          </a:p>
        </p:txBody>
      </p:sp>
      <p:sp>
        <p:nvSpPr>
          <p:cNvPr id="368" name="テキスト ボックス 367"/>
          <p:cNvSpPr txBox="1"/>
          <p:nvPr/>
        </p:nvSpPr>
        <p:spPr>
          <a:xfrm>
            <a:off x="747720" y="3451320"/>
            <a:ext cx="107449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より⾼度なコーディング⼿法は扱うプログラミング⾔語やユースケースによって異なるため、ここでは紹</a:t>
            </a:r>
            <a:endParaRPr lang="en-US" sz="1800" b="0" u="none" strike="noStrike">
              <a:solidFill>
                <a:srgbClr val="000000"/>
              </a:solidFill>
              <a:uFillTx/>
              <a:latin typeface="游明朝体"/>
            </a:endParaRPr>
          </a:p>
        </p:txBody>
      </p:sp>
      <p:sp>
        <p:nvSpPr>
          <p:cNvPr id="369" name="テキスト ボックス 368"/>
          <p:cNvSpPr txBox="1"/>
          <p:nvPr/>
        </p:nvSpPr>
        <p:spPr>
          <a:xfrm>
            <a:off x="747720" y="3794400"/>
            <a:ext cx="1372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介しません。</a:t>
            </a:r>
            <a:endParaRPr lang="en-US" sz="1800" b="0" u="none" strike="noStrike">
              <a:solidFill>
                <a:srgbClr val="000000"/>
              </a:solidFill>
              <a:uFillTx/>
              <a:latin typeface="游明朝体"/>
            </a:endParaRPr>
          </a:p>
        </p:txBody>
      </p:sp>
      <p:sp>
        <p:nvSpPr>
          <p:cNvPr id="370" name="テキスト ボックス 369"/>
          <p:cNvSpPr txBox="1"/>
          <p:nvPr/>
        </p:nvSpPr>
        <p:spPr>
          <a:xfrm>
            <a:off x="747720" y="4137120"/>
            <a:ext cx="9373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初歩的ではありますが、コーディングの質を⾼めるコメントと可読性について紹介します。</a:t>
            </a:r>
            <a:endParaRPr lang="en-US" sz="1800" b="0" u="none" strike="noStrike">
              <a:solidFill>
                <a:srgbClr val="000000"/>
              </a:solidFill>
              <a:uFillTx/>
              <a:latin typeface="游明朝体"/>
            </a:endParaRPr>
          </a:p>
        </p:txBody>
      </p:sp>
      <p:sp>
        <p:nvSpPr>
          <p:cNvPr id="371" name="テキスト ボックス 370"/>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372" name="テキスト ボックス 371"/>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373" name="テキスト ボックス 372"/>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17</a:t>
            </a:r>
            <a:endParaRPr lang="en-US" sz="1800" b="0" u="none" strike="noStrike">
              <a:solidFill>
                <a:srgbClr val="000000"/>
              </a:solidFill>
              <a:uFillTx/>
              <a:latin typeface="游明朝体"/>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フリーフォーム 37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75" name="フリーフォーム 37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76" name="フリーフォーム 37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77" name="フリーフォーム 376"/>
          <p:cNvSpPr/>
          <p:nvPr/>
        </p:nvSpPr>
        <p:spPr>
          <a:xfrm>
            <a:off x="757080" y="2776320"/>
            <a:ext cx="10687320" cy="1743480"/>
          </a:xfrm>
          <a:custGeom>
            <a:avLst/>
            <a:gdLst/>
            <a:ahLst/>
            <a:cxnLst/>
            <a:rect l="0" t="0" r="r" b="b"/>
            <a:pathLst>
              <a:path w="29687" h="4843">
                <a:moveTo>
                  <a:pt x="0" y="4750"/>
                </a:moveTo>
                <a:lnTo>
                  <a:pt x="0" y="93"/>
                </a:lnTo>
                <a:cubicBezTo>
                  <a:pt x="0" y="80"/>
                  <a:pt x="2" y="69"/>
                  <a:pt x="7" y="57"/>
                </a:cubicBezTo>
                <a:cubicBezTo>
                  <a:pt x="12" y="46"/>
                  <a:pt x="18" y="36"/>
                  <a:pt x="27" y="27"/>
                </a:cubicBezTo>
                <a:cubicBezTo>
                  <a:pt x="36" y="19"/>
                  <a:pt x="46" y="12"/>
                  <a:pt x="57" y="7"/>
                </a:cubicBezTo>
                <a:cubicBezTo>
                  <a:pt x="68" y="2"/>
                  <a:pt x="80" y="0"/>
                  <a:pt x="93" y="0"/>
                </a:cubicBezTo>
                <a:lnTo>
                  <a:pt x="29595" y="0"/>
                </a:lnTo>
                <a:cubicBezTo>
                  <a:pt x="29607" y="0"/>
                  <a:pt x="29619" y="2"/>
                  <a:pt x="29630" y="7"/>
                </a:cubicBezTo>
                <a:cubicBezTo>
                  <a:pt x="29641" y="12"/>
                  <a:pt x="29651" y="19"/>
                  <a:pt x="29660" y="27"/>
                </a:cubicBezTo>
                <a:cubicBezTo>
                  <a:pt x="29669" y="36"/>
                  <a:pt x="29675" y="46"/>
                  <a:pt x="29680" y="57"/>
                </a:cubicBezTo>
                <a:cubicBezTo>
                  <a:pt x="29685" y="69"/>
                  <a:pt x="29687" y="80"/>
                  <a:pt x="29687" y="93"/>
                </a:cubicBezTo>
                <a:lnTo>
                  <a:pt x="29687" y="4750"/>
                </a:lnTo>
                <a:cubicBezTo>
                  <a:pt x="29687" y="4763"/>
                  <a:pt x="29685" y="4774"/>
                  <a:pt x="29680" y="4786"/>
                </a:cubicBezTo>
                <a:cubicBezTo>
                  <a:pt x="29675" y="4797"/>
                  <a:pt x="29669" y="4807"/>
                  <a:pt x="29660" y="4816"/>
                </a:cubicBezTo>
                <a:cubicBezTo>
                  <a:pt x="29651" y="4825"/>
                  <a:pt x="29641" y="4831"/>
                  <a:pt x="29630" y="4836"/>
                </a:cubicBezTo>
                <a:cubicBezTo>
                  <a:pt x="29619" y="4841"/>
                  <a:pt x="29607" y="4843"/>
                  <a:pt x="29595" y="4843"/>
                </a:cubicBezTo>
                <a:lnTo>
                  <a:pt x="93" y="4843"/>
                </a:lnTo>
                <a:cubicBezTo>
                  <a:pt x="80" y="4843"/>
                  <a:pt x="68" y="4841"/>
                  <a:pt x="57" y="4836"/>
                </a:cubicBezTo>
                <a:cubicBezTo>
                  <a:pt x="46" y="4831"/>
                  <a:pt x="36" y="4825"/>
                  <a:pt x="27" y="4816"/>
                </a:cubicBezTo>
                <a:cubicBezTo>
                  <a:pt x="18" y="4807"/>
                  <a:pt x="12" y="4797"/>
                  <a:pt x="7" y="4786"/>
                </a:cubicBezTo>
                <a:cubicBezTo>
                  <a:pt x="2" y="4774"/>
                  <a:pt x="0" y="4763"/>
                  <a:pt x="0" y="4750"/>
                </a:cubicBezTo>
                <a:close/>
              </a:path>
            </a:pathLst>
          </a:custGeom>
          <a:solidFill>
            <a:srgbClr val="F8F9FA"/>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78" name="フリーフォーム 377"/>
          <p:cNvSpPr/>
          <p:nvPr/>
        </p:nvSpPr>
        <p:spPr>
          <a:xfrm>
            <a:off x="757080" y="2776320"/>
            <a:ext cx="10687320" cy="1743480"/>
          </a:xfrm>
          <a:custGeom>
            <a:avLst/>
            <a:gdLst/>
            <a:ahLst/>
            <a:cxnLst/>
            <a:rect l="0" t="0" r="r" b="b"/>
            <a:pathLst>
              <a:path w="29687" h="4843">
                <a:moveTo>
                  <a:pt x="0" y="4750"/>
                </a:moveTo>
                <a:lnTo>
                  <a:pt x="0" y="93"/>
                </a:lnTo>
                <a:cubicBezTo>
                  <a:pt x="0" y="80"/>
                  <a:pt x="2" y="69"/>
                  <a:pt x="7" y="57"/>
                </a:cubicBezTo>
                <a:cubicBezTo>
                  <a:pt x="12" y="46"/>
                  <a:pt x="18" y="36"/>
                  <a:pt x="27" y="27"/>
                </a:cubicBezTo>
                <a:cubicBezTo>
                  <a:pt x="36" y="19"/>
                  <a:pt x="46" y="12"/>
                  <a:pt x="57" y="7"/>
                </a:cubicBezTo>
                <a:cubicBezTo>
                  <a:pt x="68" y="2"/>
                  <a:pt x="80" y="0"/>
                  <a:pt x="93" y="0"/>
                </a:cubicBezTo>
                <a:lnTo>
                  <a:pt x="29595" y="0"/>
                </a:lnTo>
                <a:cubicBezTo>
                  <a:pt x="29607" y="0"/>
                  <a:pt x="29619" y="2"/>
                  <a:pt x="29630" y="7"/>
                </a:cubicBezTo>
                <a:cubicBezTo>
                  <a:pt x="29641" y="12"/>
                  <a:pt x="29651" y="19"/>
                  <a:pt x="29660" y="27"/>
                </a:cubicBezTo>
                <a:cubicBezTo>
                  <a:pt x="29669" y="36"/>
                  <a:pt x="29675" y="46"/>
                  <a:pt x="29680" y="57"/>
                </a:cubicBezTo>
                <a:cubicBezTo>
                  <a:pt x="29685" y="69"/>
                  <a:pt x="29687" y="80"/>
                  <a:pt x="29687" y="93"/>
                </a:cubicBezTo>
                <a:lnTo>
                  <a:pt x="29687" y="4750"/>
                </a:lnTo>
                <a:cubicBezTo>
                  <a:pt x="29687" y="4763"/>
                  <a:pt x="29685" y="4774"/>
                  <a:pt x="29680" y="4786"/>
                </a:cubicBezTo>
                <a:cubicBezTo>
                  <a:pt x="29675" y="4797"/>
                  <a:pt x="29669" y="4807"/>
                  <a:pt x="29660" y="4816"/>
                </a:cubicBezTo>
                <a:cubicBezTo>
                  <a:pt x="29651" y="4825"/>
                  <a:pt x="29641" y="4831"/>
                  <a:pt x="29630" y="4836"/>
                </a:cubicBezTo>
                <a:cubicBezTo>
                  <a:pt x="29619" y="4841"/>
                  <a:pt x="29607" y="4843"/>
                  <a:pt x="29595" y="4843"/>
                </a:cubicBezTo>
                <a:lnTo>
                  <a:pt x="93" y="4843"/>
                </a:lnTo>
                <a:cubicBezTo>
                  <a:pt x="80" y="4843"/>
                  <a:pt x="68" y="4841"/>
                  <a:pt x="57" y="4836"/>
                </a:cubicBezTo>
                <a:cubicBezTo>
                  <a:pt x="46" y="4831"/>
                  <a:pt x="36" y="4825"/>
                  <a:pt x="27" y="4816"/>
                </a:cubicBezTo>
                <a:cubicBezTo>
                  <a:pt x="18" y="4807"/>
                  <a:pt x="12" y="4797"/>
                  <a:pt x="7" y="4786"/>
                </a:cubicBezTo>
                <a:cubicBezTo>
                  <a:pt x="2" y="4774"/>
                  <a:pt x="0" y="4763"/>
                  <a:pt x="0" y="4750"/>
                </a:cubicBezTo>
                <a:close/>
              </a:path>
            </a:pathLst>
          </a:custGeom>
          <a:noFill/>
          <a:ln w="9360">
            <a:solidFill>
              <a:srgbClr val="D1D9E0"/>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379" name="テキスト ボックス 378"/>
          <p:cNvSpPr txBox="1"/>
          <p:nvPr/>
        </p:nvSpPr>
        <p:spPr>
          <a:xfrm>
            <a:off x="747720" y="2036520"/>
            <a:ext cx="304884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3.1 </a:t>
            </a:r>
            <a:r>
              <a:rPr lang="ja-JP" sz="2400" b="1" u="none" strike="noStrike">
                <a:solidFill>
                  <a:srgbClr val="230EE0"/>
                </a:solidFill>
                <a:uFillTx/>
                <a:latin typeface="HiraKakuProN-W6"/>
                <a:ea typeface="HiraKakuProN-W6"/>
              </a:rPr>
              <a:t>コメントの重要性</a:t>
            </a:r>
            <a:endParaRPr lang="en-US" sz="2400" b="0" u="none" strike="noStrike">
              <a:solidFill>
                <a:srgbClr val="000000"/>
              </a:solidFill>
              <a:uFillTx/>
              <a:latin typeface="游明朝体"/>
            </a:endParaRPr>
          </a:p>
        </p:txBody>
      </p:sp>
      <p:sp>
        <p:nvSpPr>
          <p:cNvPr id="380" name="テキスト ボックス 379"/>
          <p:cNvSpPr txBox="1"/>
          <p:nvPr/>
        </p:nvSpPr>
        <p:spPr>
          <a:xfrm>
            <a:off x="952560" y="2972520"/>
            <a:ext cx="235440" cy="227520"/>
          </a:xfrm>
          <a:prstGeom prst="rect">
            <a:avLst/>
          </a:prstGeom>
          <a:noFill/>
          <a:ln w="0">
            <a:noFill/>
          </a:ln>
        </p:spPr>
        <p:txBody>
          <a:bodyPr wrap="none" lIns="0" tIns="0" rIns="0" bIns="0" anchor="t">
            <a:noAutofit/>
          </a:bodyPr>
          <a:lstStyle/>
          <a:p>
            <a:r>
              <a:rPr lang="en-US" sz="1530" b="0" u="none" strike="noStrike">
                <a:solidFill>
                  <a:srgbClr val="59636E"/>
                </a:solidFill>
                <a:uFillTx/>
                <a:latin typeface="Menlo"/>
                <a:ea typeface="Menlo"/>
              </a:rPr>
              <a:t># </a:t>
            </a:r>
            <a:endParaRPr lang="en-US" sz="1530" b="0" u="none" strike="noStrike">
              <a:solidFill>
                <a:srgbClr val="000000"/>
              </a:solidFill>
              <a:uFillTx/>
              <a:latin typeface="游明朝体"/>
            </a:endParaRPr>
          </a:p>
        </p:txBody>
      </p:sp>
      <p:sp>
        <p:nvSpPr>
          <p:cNvPr id="381" name="テキスト ボックス 380"/>
          <p:cNvSpPr txBox="1"/>
          <p:nvPr/>
        </p:nvSpPr>
        <p:spPr>
          <a:xfrm>
            <a:off x="1186560" y="2986560"/>
            <a:ext cx="156132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悪いコメントの例</a:t>
            </a:r>
            <a:endParaRPr lang="en-US" sz="1530" b="0" u="none" strike="noStrike">
              <a:solidFill>
                <a:srgbClr val="000000"/>
              </a:solidFill>
              <a:uFillTx/>
              <a:latin typeface="游明朝体"/>
            </a:endParaRPr>
          </a:p>
        </p:txBody>
      </p:sp>
      <p:sp>
        <p:nvSpPr>
          <p:cNvPr id="382" name="テキスト ボックス 381"/>
          <p:cNvSpPr txBox="1"/>
          <p:nvPr/>
        </p:nvSpPr>
        <p:spPr>
          <a:xfrm>
            <a:off x="952560" y="3191400"/>
            <a:ext cx="7282080" cy="227520"/>
          </a:xfrm>
          <a:prstGeom prst="rect">
            <a:avLst/>
          </a:prstGeom>
          <a:noFill/>
          <a:ln w="0">
            <a:noFill/>
          </a:ln>
        </p:spPr>
        <p:txBody>
          <a:bodyPr wrap="none" lIns="0" tIns="0" rIns="0" bIns="0" anchor="t">
            <a:noAutofit/>
          </a:bodyPr>
          <a:lstStyle/>
          <a:p>
            <a:r>
              <a:rPr lang="en-US" sz="1530" b="0" u="none" strike="noStrike">
                <a:solidFill>
                  <a:srgbClr val="CF222E"/>
                </a:solidFill>
                <a:uFillTx/>
                <a:latin typeface="Menlo"/>
                <a:ea typeface="Menlo"/>
              </a:rPr>
              <a:t>def</a:t>
            </a:r>
            <a:r>
              <a:rPr lang="en-US" sz="1530" b="0" u="none" strike="noStrike">
                <a:solidFill>
                  <a:srgbClr val="1F2328"/>
                </a:solidFill>
                <a:uFillTx/>
                <a:latin typeface="Menlo"/>
                <a:ea typeface="Menlo"/>
              </a:rPr>
              <a:t> </a:t>
            </a:r>
            <a:r>
              <a:rPr lang="en-US" sz="1530" b="0" u="none" strike="noStrike">
                <a:solidFill>
                  <a:srgbClr val="6639BA"/>
                </a:solidFill>
                <a:uFillTx/>
                <a:latin typeface="Menlo"/>
                <a:ea typeface="Menlo"/>
              </a:rPr>
              <a:t>calculate_metrics</a:t>
            </a:r>
            <a:r>
              <a:rPr lang="en-US" sz="1530" b="0" u="none" strike="noStrike">
                <a:solidFill>
                  <a:srgbClr val="1F2328"/>
                </a:solidFill>
                <a:uFillTx/>
                <a:latin typeface="Menlo"/>
                <a:ea typeface="Menlo"/>
              </a:rPr>
              <a:t>(data: pd.DataFrame) -&gt; </a:t>
            </a:r>
            <a:r>
              <a:rPr lang="en-US" sz="1530" b="0" u="none" strike="noStrike">
                <a:solidFill>
                  <a:srgbClr val="CF222E"/>
                </a:solidFill>
                <a:uFillTx/>
                <a:latin typeface="Menlo"/>
                <a:ea typeface="Menlo"/>
              </a:rPr>
              <a:t>Dict</a:t>
            </a:r>
            <a:r>
              <a:rPr lang="en-US" sz="1530" b="0" u="none" strike="noStrike">
                <a:solidFill>
                  <a:srgbClr val="1F2328"/>
                </a:solidFill>
                <a:uFillTx/>
                <a:latin typeface="Menlo"/>
                <a:ea typeface="Menlo"/>
              </a:rPr>
              <a:t>[</a:t>
            </a:r>
            <a:r>
              <a:rPr lang="en-US" sz="1530" b="0" u="none" strike="noStrike">
                <a:solidFill>
                  <a:srgbClr val="953800"/>
                </a:solidFill>
                <a:uFillTx/>
                <a:latin typeface="Menlo"/>
                <a:ea typeface="Menlo"/>
              </a:rPr>
              <a:t>str</a:t>
            </a:r>
            <a:r>
              <a:rPr lang="en-US" sz="1530" b="0" u="none" strike="noStrike">
                <a:solidFill>
                  <a:srgbClr val="1F2328"/>
                </a:solidFill>
                <a:uFillTx/>
                <a:latin typeface="Menlo"/>
                <a:ea typeface="Menlo"/>
              </a:rPr>
              <a:t>, </a:t>
            </a:r>
            <a:r>
              <a:rPr lang="en-US" sz="1530" b="0" u="none" strike="noStrike">
                <a:solidFill>
                  <a:srgbClr val="953800"/>
                </a:solidFill>
                <a:uFillTx/>
                <a:latin typeface="Menlo"/>
                <a:ea typeface="Menlo"/>
              </a:rPr>
              <a:t>float</a:t>
            </a:r>
            <a:r>
              <a:rPr lang="en-US" sz="1530" b="0" u="none" strike="noStrike">
                <a:solidFill>
                  <a:srgbClr val="1F2328"/>
                </a:solidFill>
                <a:uFillTx/>
                <a:latin typeface="Menlo"/>
                <a:ea typeface="Menlo"/>
              </a:rPr>
              <a:t>]:</a:t>
            </a:r>
            <a:endParaRPr lang="en-US" sz="1530" b="0" u="none" strike="noStrike">
              <a:solidFill>
                <a:srgbClr val="000000"/>
              </a:solidFill>
              <a:uFillTx/>
              <a:latin typeface="游明朝体"/>
            </a:endParaRPr>
          </a:p>
        </p:txBody>
      </p:sp>
      <p:sp>
        <p:nvSpPr>
          <p:cNvPr id="383" name="テキスト ボックス 382"/>
          <p:cNvSpPr txBox="1"/>
          <p:nvPr/>
        </p:nvSpPr>
        <p:spPr>
          <a:xfrm>
            <a:off x="952560" y="3420000"/>
            <a:ext cx="7052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59636E"/>
                </a:solidFill>
                <a:uFillTx/>
                <a:latin typeface="Menlo"/>
                <a:ea typeface="Menlo"/>
              </a:rPr>
              <a:t># </a:t>
            </a:r>
            <a:endParaRPr lang="en-US" sz="1530" b="0" u="none" strike="noStrike">
              <a:solidFill>
                <a:srgbClr val="000000"/>
              </a:solidFill>
              <a:uFillTx/>
              <a:latin typeface="游明朝体"/>
            </a:endParaRPr>
          </a:p>
        </p:txBody>
      </p:sp>
      <p:sp>
        <p:nvSpPr>
          <p:cNvPr id="384" name="テキスト ボックス 383"/>
          <p:cNvSpPr txBox="1"/>
          <p:nvPr/>
        </p:nvSpPr>
        <p:spPr>
          <a:xfrm>
            <a:off x="1654560" y="3434400"/>
            <a:ext cx="234144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データをクリッピングする</a:t>
            </a:r>
            <a:endParaRPr lang="en-US" sz="1530" b="0" u="none" strike="noStrike">
              <a:solidFill>
                <a:srgbClr val="000000"/>
              </a:solidFill>
              <a:uFillTx/>
              <a:latin typeface="游明朝体"/>
            </a:endParaRPr>
          </a:p>
        </p:txBody>
      </p:sp>
      <p:sp>
        <p:nvSpPr>
          <p:cNvPr id="385" name="テキスト ボックス 384"/>
          <p:cNvSpPr txBox="1"/>
          <p:nvPr/>
        </p:nvSpPr>
        <p:spPr>
          <a:xfrm>
            <a:off x="952560" y="3639240"/>
            <a:ext cx="622512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cleaned_data = clip_outliers(data, percentile=</a:t>
            </a:r>
            <a:r>
              <a:rPr lang="en-US" sz="1530" b="0" u="none" strike="noStrike">
                <a:solidFill>
                  <a:srgbClr val="0550AE"/>
                </a:solidFill>
                <a:uFillTx/>
                <a:latin typeface="Menlo"/>
                <a:ea typeface="Menlo"/>
              </a:rPr>
              <a:t>99</a:t>
            </a:r>
            <a:r>
              <a:rPr lang="en-US" sz="1530" b="0" u="none" strike="noStrike">
                <a:solidFill>
                  <a:srgbClr val="1F2328"/>
                </a:solidFill>
                <a:uFillTx/>
                <a:latin typeface="Menlo"/>
                <a:ea typeface="Menlo"/>
              </a:rPr>
              <a:t>)</a:t>
            </a:r>
            <a:endParaRPr lang="en-US" sz="1530" b="0" u="none" strike="noStrike">
              <a:solidFill>
                <a:srgbClr val="000000"/>
              </a:solidFill>
              <a:uFillTx/>
              <a:latin typeface="游明朝体"/>
            </a:endParaRPr>
          </a:p>
        </p:txBody>
      </p:sp>
      <p:sp>
        <p:nvSpPr>
          <p:cNvPr id="386" name="テキスト ボックス 385"/>
          <p:cNvSpPr txBox="1"/>
          <p:nvPr/>
        </p:nvSpPr>
        <p:spPr>
          <a:xfrm>
            <a:off x="952560" y="3867840"/>
            <a:ext cx="7052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59636E"/>
                </a:solidFill>
                <a:uFillTx/>
                <a:latin typeface="Menlo"/>
                <a:ea typeface="Menlo"/>
              </a:rPr>
              <a:t># </a:t>
            </a:r>
            <a:endParaRPr lang="en-US" sz="1530" b="0" u="none" strike="noStrike">
              <a:solidFill>
                <a:srgbClr val="000000"/>
              </a:solidFill>
              <a:uFillTx/>
              <a:latin typeface="游明朝体"/>
            </a:endParaRPr>
          </a:p>
        </p:txBody>
      </p:sp>
      <p:sp>
        <p:nvSpPr>
          <p:cNvPr id="387" name="テキスト ボックス 386"/>
          <p:cNvSpPr txBox="1"/>
          <p:nvPr/>
        </p:nvSpPr>
        <p:spPr>
          <a:xfrm>
            <a:off x="1654560" y="3881880"/>
            <a:ext cx="156132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統計量を計算する</a:t>
            </a:r>
            <a:endParaRPr lang="en-US" sz="1530" b="0" u="none" strike="noStrike">
              <a:solidFill>
                <a:srgbClr val="000000"/>
              </a:solidFill>
              <a:uFillTx/>
              <a:latin typeface="游明朝体"/>
            </a:endParaRPr>
          </a:p>
        </p:txBody>
      </p:sp>
      <p:sp>
        <p:nvSpPr>
          <p:cNvPr id="388" name="テキスト ボックス 387"/>
          <p:cNvSpPr txBox="1"/>
          <p:nvPr/>
        </p:nvSpPr>
        <p:spPr>
          <a:xfrm>
            <a:off x="952560" y="4086720"/>
            <a:ext cx="505080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CF222E"/>
                </a:solidFill>
                <a:uFillTx/>
                <a:latin typeface="Menlo"/>
                <a:ea typeface="Menlo"/>
              </a:rPr>
              <a:t>return</a:t>
            </a:r>
            <a:r>
              <a:rPr lang="en-US" sz="1530" b="0" u="none" strike="noStrike">
                <a:solidFill>
                  <a:srgbClr val="1F2328"/>
                </a:solidFill>
                <a:uFillTx/>
                <a:latin typeface="Menlo"/>
                <a:ea typeface="Menlo"/>
              </a:rPr>
              <a:t> compute_statistics(cleaned_data)</a:t>
            </a:r>
            <a:endParaRPr lang="en-US" sz="1530" b="0" u="none" strike="noStrike">
              <a:solidFill>
                <a:srgbClr val="000000"/>
              </a:solidFill>
              <a:uFillTx/>
              <a:latin typeface="游明朝体"/>
            </a:endParaRPr>
          </a:p>
        </p:txBody>
      </p:sp>
      <p:sp>
        <p:nvSpPr>
          <p:cNvPr id="389" name="テキスト ボックス 388"/>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390" name="テキスト ボックス 389"/>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391" name="テキスト ボックス 390"/>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18</a:t>
            </a:r>
            <a:endParaRPr lang="en-US" sz="1800" b="0" u="none" strike="noStrike">
              <a:solidFill>
                <a:srgbClr val="000000"/>
              </a:solidFill>
              <a:uFillTx/>
              <a:latin typeface="游明朝体"/>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フリーフォーム 39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93" name="フリーフォーム 39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94" name="フリーフォーム 39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95" name="フリーフォーム 394"/>
          <p:cNvSpPr/>
          <p:nvPr/>
        </p:nvSpPr>
        <p:spPr>
          <a:xfrm>
            <a:off x="757080" y="1747800"/>
            <a:ext cx="10687320" cy="3086280"/>
          </a:xfrm>
          <a:custGeom>
            <a:avLst/>
            <a:gdLst/>
            <a:ahLst/>
            <a:cxnLst/>
            <a:rect l="0" t="0" r="r" b="b"/>
            <a:pathLst>
              <a:path w="29687" h="8573">
                <a:moveTo>
                  <a:pt x="0" y="8480"/>
                </a:moveTo>
                <a:lnTo>
                  <a:pt x="0" y="92"/>
                </a:lnTo>
                <a:cubicBezTo>
                  <a:pt x="0" y="80"/>
                  <a:pt x="2" y="68"/>
                  <a:pt x="7" y="57"/>
                </a:cubicBezTo>
                <a:cubicBezTo>
                  <a:pt x="12" y="45"/>
                  <a:pt x="18" y="35"/>
                  <a:pt x="27" y="27"/>
                </a:cubicBezTo>
                <a:cubicBezTo>
                  <a:pt x="36" y="18"/>
                  <a:pt x="46" y="11"/>
                  <a:pt x="57" y="7"/>
                </a:cubicBezTo>
                <a:cubicBezTo>
                  <a:pt x="68" y="2"/>
                  <a:pt x="80" y="0"/>
                  <a:pt x="93" y="0"/>
                </a:cubicBezTo>
                <a:lnTo>
                  <a:pt x="29595" y="0"/>
                </a:lnTo>
                <a:cubicBezTo>
                  <a:pt x="29607" y="0"/>
                  <a:pt x="29619" y="2"/>
                  <a:pt x="29630" y="7"/>
                </a:cubicBezTo>
                <a:cubicBezTo>
                  <a:pt x="29641" y="11"/>
                  <a:pt x="29651" y="18"/>
                  <a:pt x="29660" y="27"/>
                </a:cubicBezTo>
                <a:cubicBezTo>
                  <a:pt x="29669" y="35"/>
                  <a:pt x="29675" y="45"/>
                  <a:pt x="29680" y="57"/>
                </a:cubicBezTo>
                <a:cubicBezTo>
                  <a:pt x="29685" y="68"/>
                  <a:pt x="29687" y="80"/>
                  <a:pt x="29687" y="92"/>
                </a:cubicBezTo>
                <a:lnTo>
                  <a:pt x="29687" y="8480"/>
                </a:lnTo>
                <a:cubicBezTo>
                  <a:pt x="29687" y="8493"/>
                  <a:pt x="29685" y="8505"/>
                  <a:pt x="29680" y="8516"/>
                </a:cubicBezTo>
                <a:cubicBezTo>
                  <a:pt x="29675" y="8527"/>
                  <a:pt x="29669" y="8537"/>
                  <a:pt x="29660" y="8546"/>
                </a:cubicBezTo>
                <a:cubicBezTo>
                  <a:pt x="29651" y="8555"/>
                  <a:pt x="29641" y="8561"/>
                  <a:pt x="29630" y="8566"/>
                </a:cubicBezTo>
                <a:cubicBezTo>
                  <a:pt x="29619" y="8571"/>
                  <a:pt x="29607" y="8573"/>
                  <a:pt x="29595" y="8573"/>
                </a:cubicBezTo>
                <a:lnTo>
                  <a:pt x="93" y="8573"/>
                </a:lnTo>
                <a:cubicBezTo>
                  <a:pt x="80" y="8573"/>
                  <a:pt x="68" y="8571"/>
                  <a:pt x="57" y="8566"/>
                </a:cubicBezTo>
                <a:cubicBezTo>
                  <a:pt x="46" y="8561"/>
                  <a:pt x="36" y="8555"/>
                  <a:pt x="27" y="8546"/>
                </a:cubicBezTo>
                <a:cubicBezTo>
                  <a:pt x="18" y="8537"/>
                  <a:pt x="12" y="8527"/>
                  <a:pt x="7" y="8516"/>
                </a:cubicBezTo>
                <a:cubicBezTo>
                  <a:pt x="2" y="8505"/>
                  <a:pt x="0" y="8493"/>
                  <a:pt x="0" y="8480"/>
                </a:cubicBezTo>
                <a:close/>
              </a:path>
            </a:pathLst>
          </a:custGeom>
          <a:solidFill>
            <a:srgbClr val="F8F9FA"/>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396" name="フリーフォーム 395"/>
          <p:cNvSpPr/>
          <p:nvPr/>
        </p:nvSpPr>
        <p:spPr>
          <a:xfrm>
            <a:off x="757080" y="1747800"/>
            <a:ext cx="10687320" cy="3086280"/>
          </a:xfrm>
          <a:custGeom>
            <a:avLst/>
            <a:gdLst/>
            <a:ahLst/>
            <a:cxnLst/>
            <a:rect l="0" t="0" r="r" b="b"/>
            <a:pathLst>
              <a:path w="29687" h="8573">
                <a:moveTo>
                  <a:pt x="0" y="8480"/>
                </a:moveTo>
                <a:lnTo>
                  <a:pt x="0" y="92"/>
                </a:lnTo>
                <a:cubicBezTo>
                  <a:pt x="0" y="80"/>
                  <a:pt x="2" y="68"/>
                  <a:pt x="7" y="57"/>
                </a:cubicBezTo>
                <a:cubicBezTo>
                  <a:pt x="12" y="45"/>
                  <a:pt x="18" y="35"/>
                  <a:pt x="27" y="27"/>
                </a:cubicBezTo>
                <a:cubicBezTo>
                  <a:pt x="36" y="18"/>
                  <a:pt x="46" y="11"/>
                  <a:pt x="57" y="7"/>
                </a:cubicBezTo>
                <a:cubicBezTo>
                  <a:pt x="68" y="2"/>
                  <a:pt x="80" y="0"/>
                  <a:pt x="93" y="0"/>
                </a:cubicBezTo>
                <a:lnTo>
                  <a:pt x="29595" y="0"/>
                </a:lnTo>
                <a:cubicBezTo>
                  <a:pt x="29607" y="0"/>
                  <a:pt x="29619" y="2"/>
                  <a:pt x="29630" y="7"/>
                </a:cubicBezTo>
                <a:cubicBezTo>
                  <a:pt x="29641" y="11"/>
                  <a:pt x="29651" y="18"/>
                  <a:pt x="29660" y="27"/>
                </a:cubicBezTo>
                <a:cubicBezTo>
                  <a:pt x="29669" y="35"/>
                  <a:pt x="29675" y="45"/>
                  <a:pt x="29680" y="57"/>
                </a:cubicBezTo>
                <a:cubicBezTo>
                  <a:pt x="29685" y="68"/>
                  <a:pt x="29687" y="80"/>
                  <a:pt x="29687" y="92"/>
                </a:cubicBezTo>
                <a:lnTo>
                  <a:pt x="29687" y="8480"/>
                </a:lnTo>
                <a:cubicBezTo>
                  <a:pt x="29687" y="8493"/>
                  <a:pt x="29685" y="8505"/>
                  <a:pt x="29680" y="8516"/>
                </a:cubicBezTo>
                <a:cubicBezTo>
                  <a:pt x="29675" y="8527"/>
                  <a:pt x="29669" y="8537"/>
                  <a:pt x="29660" y="8546"/>
                </a:cubicBezTo>
                <a:cubicBezTo>
                  <a:pt x="29651" y="8555"/>
                  <a:pt x="29641" y="8561"/>
                  <a:pt x="29630" y="8566"/>
                </a:cubicBezTo>
                <a:cubicBezTo>
                  <a:pt x="29619" y="8571"/>
                  <a:pt x="29607" y="8573"/>
                  <a:pt x="29595" y="8573"/>
                </a:cubicBezTo>
                <a:lnTo>
                  <a:pt x="93" y="8573"/>
                </a:lnTo>
                <a:cubicBezTo>
                  <a:pt x="80" y="8573"/>
                  <a:pt x="68" y="8571"/>
                  <a:pt x="57" y="8566"/>
                </a:cubicBezTo>
                <a:cubicBezTo>
                  <a:pt x="46" y="8561"/>
                  <a:pt x="36" y="8555"/>
                  <a:pt x="27" y="8546"/>
                </a:cubicBezTo>
                <a:cubicBezTo>
                  <a:pt x="18" y="8537"/>
                  <a:pt x="12" y="8527"/>
                  <a:pt x="7" y="8516"/>
                </a:cubicBezTo>
                <a:cubicBezTo>
                  <a:pt x="2" y="8505"/>
                  <a:pt x="0" y="8493"/>
                  <a:pt x="0" y="8480"/>
                </a:cubicBezTo>
                <a:close/>
              </a:path>
            </a:pathLst>
          </a:custGeom>
          <a:noFill/>
          <a:ln w="9360">
            <a:solidFill>
              <a:srgbClr val="D1D9E0"/>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397" name="テキスト ボックス 396"/>
          <p:cNvSpPr txBox="1"/>
          <p:nvPr/>
        </p:nvSpPr>
        <p:spPr>
          <a:xfrm>
            <a:off x="952560" y="1943640"/>
            <a:ext cx="235440" cy="227520"/>
          </a:xfrm>
          <a:prstGeom prst="rect">
            <a:avLst/>
          </a:prstGeom>
          <a:noFill/>
          <a:ln w="0">
            <a:noFill/>
          </a:ln>
        </p:spPr>
        <p:txBody>
          <a:bodyPr wrap="none" lIns="0" tIns="0" rIns="0" bIns="0" anchor="t">
            <a:noAutofit/>
          </a:bodyPr>
          <a:lstStyle/>
          <a:p>
            <a:r>
              <a:rPr lang="en-US" sz="1530" b="0" u="none" strike="noStrike">
                <a:solidFill>
                  <a:srgbClr val="59636E"/>
                </a:solidFill>
                <a:uFillTx/>
                <a:latin typeface="Menlo"/>
                <a:ea typeface="Menlo"/>
              </a:rPr>
              <a:t># </a:t>
            </a:r>
            <a:endParaRPr lang="en-US" sz="1530" b="0" u="none" strike="noStrike">
              <a:solidFill>
                <a:srgbClr val="000000"/>
              </a:solidFill>
              <a:uFillTx/>
              <a:latin typeface="游明朝体"/>
            </a:endParaRPr>
          </a:p>
        </p:txBody>
      </p:sp>
      <p:sp>
        <p:nvSpPr>
          <p:cNvPr id="398" name="テキスト ボックス 397"/>
          <p:cNvSpPr txBox="1"/>
          <p:nvPr/>
        </p:nvSpPr>
        <p:spPr>
          <a:xfrm>
            <a:off x="1186560" y="1958040"/>
            <a:ext cx="156132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良いコメントの例</a:t>
            </a:r>
            <a:endParaRPr lang="en-US" sz="1530" b="0" u="none" strike="noStrike">
              <a:solidFill>
                <a:srgbClr val="000000"/>
              </a:solidFill>
              <a:uFillTx/>
              <a:latin typeface="游明朝体"/>
            </a:endParaRPr>
          </a:p>
        </p:txBody>
      </p:sp>
      <p:sp>
        <p:nvSpPr>
          <p:cNvPr id="399" name="テキスト ボックス 398"/>
          <p:cNvSpPr txBox="1"/>
          <p:nvPr/>
        </p:nvSpPr>
        <p:spPr>
          <a:xfrm>
            <a:off x="952560" y="2162880"/>
            <a:ext cx="7282080" cy="227520"/>
          </a:xfrm>
          <a:prstGeom prst="rect">
            <a:avLst/>
          </a:prstGeom>
          <a:noFill/>
          <a:ln w="0">
            <a:noFill/>
          </a:ln>
        </p:spPr>
        <p:txBody>
          <a:bodyPr wrap="none" lIns="0" tIns="0" rIns="0" bIns="0" anchor="t">
            <a:noAutofit/>
          </a:bodyPr>
          <a:lstStyle/>
          <a:p>
            <a:r>
              <a:rPr lang="en-US" sz="1530" b="0" u="none" strike="noStrike">
                <a:solidFill>
                  <a:srgbClr val="CF222E"/>
                </a:solidFill>
                <a:uFillTx/>
                <a:latin typeface="Menlo"/>
                <a:ea typeface="Menlo"/>
              </a:rPr>
              <a:t>def</a:t>
            </a:r>
            <a:r>
              <a:rPr lang="en-US" sz="1530" b="0" u="none" strike="noStrike">
                <a:solidFill>
                  <a:srgbClr val="1F2328"/>
                </a:solidFill>
                <a:uFillTx/>
                <a:latin typeface="Menlo"/>
                <a:ea typeface="Menlo"/>
              </a:rPr>
              <a:t> </a:t>
            </a:r>
            <a:r>
              <a:rPr lang="en-US" sz="1530" b="0" u="none" strike="noStrike">
                <a:solidFill>
                  <a:srgbClr val="6639BA"/>
                </a:solidFill>
                <a:uFillTx/>
                <a:latin typeface="Menlo"/>
                <a:ea typeface="Menlo"/>
              </a:rPr>
              <a:t>calculate_metrics</a:t>
            </a:r>
            <a:r>
              <a:rPr lang="en-US" sz="1530" b="0" u="none" strike="noStrike">
                <a:solidFill>
                  <a:srgbClr val="1F2328"/>
                </a:solidFill>
                <a:uFillTx/>
                <a:latin typeface="Menlo"/>
                <a:ea typeface="Menlo"/>
              </a:rPr>
              <a:t>(data: pd.DataFrame) -&gt; </a:t>
            </a:r>
            <a:r>
              <a:rPr lang="en-US" sz="1530" b="0" u="none" strike="noStrike">
                <a:solidFill>
                  <a:srgbClr val="CF222E"/>
                </a:solidFill>
                <a:uFillTx/>
                <a:latin typeface="Menlo"/>
                <a:ea typeface="Menlo"/>
              </a:rPr>
              <a:t>Dict</a:t>
            </a:r>
            <a:r>
              <a:rPr lang="en-US" sz="1530" b="0" u="none" strike="noStrike">
                <a:solidFill>
                  <a:srgbClr val="1F2328"/>
                </a:solidFill>
                <a:uFillTx/>
                <a:latin typeface="Menlo"/>
                <a:ea typeface="Menlo"/>
              </a:rPr>
              <a:t>[</a:t>
            </a:r>
            <a:r>
              <a:rPr lang="en-US" sz="1530" b="0" u="none" strike="noStrike">
                <a:solidFill>
                  <a:srgbClr val="953800"/>
                </a:solidFill>
                <a:uFillTx/>
                <a:latin typeface="Menlo"/>
                <a:ea typeface="Menlo"/>
              </a:rPr>
              <a:t>str</a:t>
            </a:r>
            <a:r>
              <a:rPr lang="en-US" sz="1530" b="0" u="none" strike="noStrike">
                <a:solidFill>
                  <a:srgbClr val="1F2328"/>
                </a:solidFill>
                <a:uFillTx/>
                <a:latin typeface="Menlo"/>
                <a:ea typeface="Menlo"/>
              </a:rPr>
              <a:t>, </a:t>
            </a:r>
            <a:r>
              <a:rPr lang="en-US" sz="1530" b="0" u="none" strike="noStrike">
                <a:solidFill>
                  <a:srgbClr val="953800"/>
                </a:solidFill>
                <a:uFillTx/>
                <a:latin typeface="Menlo"/>
                <a:ea typeface="Menlo"/>
              </a:rPr>
              <a:t>float</a:t>
            </a:r>
            <a:r>
              <a:rPr lang="en-US" sz="1530" b="0" u="none" strike="noStrike">
                <a:solidFill>
                  <a:srgbClr val="1F2328"/>
                </a:solidFill>
                <a:uFillTx/>
                <a:latin typeface="Menlo"/>
                <a:ea typeface="Menlo"/>
              </a:rPr>
              <a:t>]:</a:t>
            </a:r>
            <a:endParaRPr lang="en-US" sz="1530" b="0" u="none" strike="noStrike">
              <a:solidFill>
                <a:srgbClr val="000000"/>
              </a:solidFill>
              <a:uFillTx/>
              <a:latin typeface="游明朝体"/>
            </a:endParaRPr>
          </a:p>
        </p:txBody>
      </p:sp>
      <p:sp>
        <p:nvSpPr>
          <p:cNvPr id="400" name="テキスト ボックス 399"/>
          <p:cNvSpPr txBox="1"/>
          <p:nvPr/>
        </p:nvSpPr>
        <p:spPr>
          <a:xfrm>
            <a:off x="952560" y="2391480"/>
            <a:ext cx="82296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0A3069"/>
                </a:solidFill>
                <a:uFillTx/>
                <a:latin typeface="Menlo"/>
                <a:ea typeface="Menlo"/>
              </a:rPr>
              <a:t>"""</a:t>
            </a:r>
            <a:endParaRPr lang="en-US" sz="1530" b="0" u="none" strike="noStrike">
              <a:solidFill>
                <a:srgbClr val="000000"/>
              </a:solidFill>
              <a:uFillTx/>
              <a:latin typeface="游明朝体"/>
            </a:endParaRPr>
          </a:p>
        </p:txBody>
      </p:sp>
      <p:sp>
        <p:nvSpPr>
          <p:cNvPr id="401" name="テキスト ボックス 400"/>
          <p:cNvSpPr txBox="1"/>
          <p:nvPr/>
        </p:nvSpPr>
        <p:spPr>
          <a:xfrm>
            <a:off x="1771560" y="2405520"/>
            <a:ext cx="3706920" cy="195480"/>
          </a:xfrm>
          <a:prstGeom prst="rect">
            <a:avLst/>
          </a:prstGeom>
          <a:noFill/>
          <a:ln w="0">
            <a:noFill/>
          </a:ln>
        </p:spPr>
        <p:txBody>
          <a:bodyPr wrap="none" lIns="0" tIns="0" rIns="0" bIns="0" anchor="t">
            <a:noAutofit/>
          </a:bodyPr>
          <a:lstStyle/>
          <a:p>
            <a:r>
              <a:rPr lang="ja-JP" sz="1530" b="0" u="none" strike="noStrike">
                <a:solidFill>
                  <a:srgbClr val="0A3069"/>
                </a:solidFill>
                <a:uFillTx/>
                <a:latin typeface="Osaka-Mono"/>
                <a:ea typeface="Osaka-Mono"/>
              </a:rPr>
              <a:t>データセットの基本的な統計量を計算する</a:t>
            </a:r>
            <a:endParaRPr lang="en-US" sz="1530" b="0" u="none" strike="noStrike">
              <a:solidFill>
                <a:srgbClr val="000000"/>
              </a:solidFill>
              <a:uFillTx/>
              <a:latin typeface="游明朝体"/>
            </a:endParaRPr>
          </a:p>
        </p:txBody>
      </p:sp>
      <p:sp>
        <p:nvSpPr>
          <p:cNvPr id="402" name="テキスト ボックス 401"/>
          <p:cNvSpPr txBox="1"/>
          <p:nvPr/>
        </p:nvSpPr>
        <p:spPr>
          <a:xfrm>
            <a:off x="952560" y="2838960"/>
            <a:ext cx="1057680" cy="227520"/>
          </a:xfrm>
          <a:prstGeom prst="rect">
            <a:avLst/>
          </a:prstGeom>
          <a:noFill/>
          <a:ln w="0">
            <a:noFill/>
          </a:ln>
        </p:spPr>
        <p:txBody>
          <a:bodyPr wrap="none" lIns="0" tIns="0" rIns="0" bIns="0" anchor="t">
            <a:noAutofit/>
          </a:bodyPr>
          <a:lstStyle/>
          <a:p>
            <a:r>
              <a:rPr lang="en-US" sz="1530" b="0" u="none" strike="noStrike">
                <a:solidFill>
                  <a:srgbClr val="0A3069"/>
                </a:solidFill>
                <a:uFillTx/>
                <a:latin typeface="Menlo"/>
                <a:ea typeface="Menlo"/>
              </a:rPr>
              <a:t>    Args:</a:t>
            </a:r>
            <a:endParaRPr lang="en-US" sz="1530" b="0" u="none" strike="noStrike">
              <a:solidFill>
                <a:srgbClr val="000000"/>
              </a:solidFill>
              <a:uFillTx/>
              <a:latin typeface="游明朝体"/>
            </a:endParaRPr>
          </a:p>
        </p:txBody>
      </p:sp>
      <p:sp>
        <p:nvSpPr>
          <p:cNvPr id="403" name="テキスト ボックス 402"/>
          <p:cNvSpPr txBox="1"/>
          <p:nvPr/>
        </p:nvSpPr>
        <p:spPr>
          <a:xfrm>
            <a:off x="952560" y="3058200"/>
            <a:ext cx="1644840" cy="227520"/>
          </a:xfrm>
          <a:prstGeom prst="rect">
            <a:avLst/>
          </a:prstGeom>
          <a:noFill/>
          <a:ln w="0">
            <a:noFill/>
          </a:ln>
        </p:spPr>
        <p:txBody>
          <a:bodyPr wrap="none" lIns="0" tIns="0" rIns="0" bIns="0" anchor="t">
            <a:noAutofit/>
          </a:bodyPr>
          <a:lstStyle/>
          <a:p>
            <a:r>
              <a:rPr lang="en-US" sz="1530" b="0" u="none" strike="noStrike">
                <a:solidFill>
                  <a:srgbClr val="0A3069"/>
                </a:solidFill>
                <a:uFillTx/>
                <a:latin typeface="Menlo"/>
                <a:ea typeface="Menlo"/>
              </a:rPr>
              <a:t>        data: </a:t>
            </a:r>
            <a:endParaRPr lang="en-US" sz="1530" b="0" u="none" strike="noStrike">
              <a:solidFill>
                <a:srgbClr val="000000"/>
              </a:solidFill>
              <a:uFillTx/>
              <a:latin typeface="游明朝体"/>
            </a:endParaRPr>
          </a:p>
        </p:txBody>
      </p:sp>
      <p:sp>
        <p:nvSpPr>
          <p:cNvPr id="404" name="テキスト ボックス 403"/>
          <p:cNvSpPr txBox="1"/>
          <p:nvPr/>
        </p:nvSpPr>
        <p:spPr>
          <a:xfrm>
            <a:off x="2590200" y="3072240"/>
            <a:ext cx="2341440" cy="195480"/>
          </a:xfrm>
          <a:prstGeom prst="rect">
            <a:avLst/>
          </a:prstGeom>
          <a:noFill/>
          <a:ln w="0">
            <a:noFill/>
          </a:ln>
        </p:spPr>
        <p:txBody>
          <a:bodyPr wrap="none" lIns="0" tIns="0" rIns="0" bIns="0" anchor="t">
            <a:noAutofit/>
          </a:bodyPr>
          <a:lstStyle/>
          <a:p>
            <a:r>
              <a:rPr lang="ja-JP" sz="1530" b="0" u="none" strike="noStrike">
                <a:solidFill>
                  <a:srgbClr val="0A3069"/>
                </a:solidFill>
                <a:uFillTx/>
                <a:latin typeface="Osaka-Mono"/>
                <a:ea typeface="Osaka-Mono"/>
              </a:rPr>
              <a:t>分析対象のデータフレーム</a:t>
            </a:r>
            <a:endParaRPr lang="en-US" sz="1530" b="0" u="none" strike="noStrike">
              <a:solidFill>
                <a:srgbClr val="000000"/>
              </a:solidFill>
              <a:uFillTx/>
              <a:latin typeface="游明朝体"/>
            </a:endParaRPr>
          </a:p>
        </p:txBody>
      </p:sp>
      <p:sp>
        <p:nvSpPr>
          <p:cNvPr id="405" name="テキスト ボックス 404"/>
          <p:cNvSpPr txBox="1"/>
          <p:nvPr/>
        </p:nvSpPr>
        <p:spPr>
          <a:xfrm>
            <a:off x="952560" y="3286800"/>
            <a:ext cx="1410120" cy="227520"/>
          </a:xfrm>
          <a:prstGeom prst="rect">
            <a:avLst/>
          </a:prstGeom>
          <a:noFill/>
          <a:ln w="0">
            <a:noFill/>
          </a:ln>
        </p:spPr>
        <p:txBody>
          <a:bodyPr wrap="none" lIns="0" tIns="0" rIns="0" bIns="0" anchor="t">
            <a:noAutofit/>
          </a:bodyPr>
          <a:lstStyle/>
          <a:p>
            <a:r>
              <a:rPr lang="en-US" sz="1530" b="0" u="none" strike="noStrike">
                <a:solidFill>
                  <a:srgbClr val="0A3069"/>
                </a:solidFill>
                <a:uFillTx/>
                <a:latin typeface="Menlo"/>
                <a:ea typeface="Menlo"/>
              </a:rPr>
              <a:t>    Returns:</a:t>
            </a:r>
            <a:endParaRPr lang="en-US" sz="1530" b="0" u="none" strike="noStrike">
              <a:solidFill>
                <a:srgbClr val="000000"/>
              </a:solidFill>
              <a:uFillTx/>
              <a:latin typeface="游明朝体"/>
            </a:endParaRPr>
          </a:p>
        </p:txBody>
      </p:sp>
      <p:sp>
        <p:nvSpPr>
          <p:cNvPr id="406" name="テキスト ボックス 405"/>
          <p:cNvSpPr txBox="1"/>
          <p:nvPr/>
        </p:nvSpPr>
        <p:spPr>
          <a:xfrm>
            <a:off x="952560" y="3505680"/>
            <a:ext cx="940320" cy="227520"/>
          </a:xfrm>
          <a:prstGeom prst="rect">
            <a:avLst/>
          </a:prstGeom>
          <a:noFill/>
          <a:ln w="0">
            <a:noFill/>
          </a:ln>
        </p:spPr>
        <p:txBody>
          <a:bodyPr wrap="none" lIns="0" tIns="0" rIns="0" bIns="0" anchor="t">
            <a:noAutofit/>
          </a:bodyPr>
          <a:lstStyle/>
          <a:p>
            <a:r>
              <a:rPr lang="en-US" sz="1530" b="0" u="none" strike="noStrike">
                <a:solidFill>
                  <a:srgbClr val="0A3069"/>
                </a:solidFill>
                <a:uFillTx/>
                <a:latin typeface="Menlo"/>
                <a:ea typeface="Menlo"/>
              </a:rPr>
              <a:t>        </a:t>
            </a:r>
            <a:endParaRPr lang="en-US" sz="1530" b="0" u="none" strike="noStrike">
              <a:solidFill>
                <a:srgbClr val="000000"/>
              </a:solidFill>
              <a:uFillTx/>
              <a:latin typeface="游明朝体"/>
            </a:endParaRPr>
          </a:p>
        </p:txBody>
      </p:sp>
      <p:sp>
        <p:nvSpPr>
          <p:cNvPr id="407" name="テキスト ボックス 406"/>
          <p:cNvSpPr txBox="1"/>
          <p:nvPr/>
        </p:nvSpPr>
        <p:spPr>
          <a:xfrm>
            <a:off x="1888200" y="3520080"/>
            <a:ext cx="4097160" cy="195480"/>
          </a:xfrm>
          <a:prstGeom prst="rect">
            <a:avLst/>
          </a:prstGeom>
          <a:noFill/>
          <a:ln w="0">
            <a:noFill/>
          </a:ln>
        </p:spPr>
        <p:txBody>
          <a:bodyPr wrap="none" lIns="0" tIns="0" rIns="0" bIns="0" anchor="t">
            <a:noAutofit/>
          </a:bodyPr>
          <a:lstStyle/>
          <a:p>
            <a:r>
              <a:rPr lang="ja-JP" sz="1530" b="0" u="none" strike="noStrike">
                <a:solidFill>
                  <a:srgbClr val="0A3069"/>
                </a:solidFill>
                <a:uFillTx/>
                <a:latin typeface="Osaka-Mono"/>
                <a:ea typeface="Osaka-Mono"/>
              </a:rPr>
              <a:t>統計量の辞書（平均、中央値、標準偏差など）</a:t>
            </a:r>
            <a:endParaRPr lang="en-US" sz="1530" b="0" u="none" strike="noStrike">
              <a:solidFill>
                <a:srgbClr val="000000"/>
              </a:solidFill>
              <a:uFillTx/>
              <a:latin typeface="游明朝体"/>
            </a:endParaRPr>
          </a:p>
        </p:txBody>
      </p:sp>
      <p:sp>
        <p:nvSpPr>
          <p:cNvPr id="408" name="テキスト ボックス 407"/>
          <p:cNvSpPr txBox="1"/>
          <p:nvPr/>
        </p:nvSpPr>
        <p:spPr>
          <a:xfrm>
            <a:off x="952560" y="3734280"/>
            <a:ext cx="822960" cy="227520"/>
          </a:xfrm>
          <a:prstGeom prst="rect">
            <a:avLst/>
          </a:prstGeom>
          <a:noFill/>
          <a:ln w="0">
            <a:noFill/>
          </a:ln>
        </p:spPr>
        <p:txBody>
          <a:bodyPr wrap="none" lIns="0" tIns="0" rIns="0" bIns="0" anchor="t">
            <a:noAutofit/>
          </a:bodyPr>
          <a:lstStyle/>
          <a:p>
            <a:r>
              <a:rPr lang="en-US" sz="1530" b="0" u="none" strike="noStrike">
                <a:solidFill>
                  <a:srgbClr val="0A3069"/>
                </a:solidFill>
                <a:uFillTx/>
                <a:latin typeface="Menlo"/>
                <a:ea typeface="Menlo"/>
              </a:rPr>
              <a:t>    """</a:t>
            </a:r>
            <a:endParaRPr lang="en-US" sz="1530" b="0" u="none" strike="noStrike">
              <a:solidFill>
                <a:srgbClr val="000000"/>
              </a:solidFill>
              <a:uFillTx/>
              <a:latin typeface="游明朝体"/>
            </a:endParaRPr>
          </a:p>
        </p:txBody>
      </p:sp>
      <p:sp>
        <p:nvSpPr>
          <p:cNvPr id="409" name="テキスト ボックス 408"/>
          <p:cNvSpPr txBox="1"/>
          <p:nvPr/>
        </p:nvSpPr>
        <p:spPr>
          <a:xfrm>
            <a:off x="952560" y="3953520"/>
            <a:ext cx="7052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59636E"/>
                </a:solidFill>
                <a:uFillTx/>
                <a:latin typeface="Menlo"/>
                <a:ea typeface="Menlo"/>
              </a:rPr>
              <a:t># </a:t>
            </a:r>
            <a:endParaRPr lang="en-US" sz="1530" b="0" u="none" strike="noStrike">
              <a:solidFill>
                <a:srgbClr val="000000"/>
              </a:solidFill>
              <a:uFillTx/>
              <a:latin typeface="游明朝体"/>
            </a:endParaRPr>
          </a:p>
        </p:txBody>
      </p:sp>
      <p:sp>
        <p:nvSpPr>
          <p:cNvPr id="410" name="テキスト ボックス 409"/>
          <p:cNvSpPr txBox="1"/>
          <p:nvPr/>
        </p:nvSpPr>
        <p:spPr>
          <a:xfrm>
            <a:off x="1654560" y="3967560"/>
            <a:ext cx="273168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異常値の影響を軽減するため、</a:t>
            </a:r>
            <a:endParaRPr lang="en-US" sz="1530" b="0" u="none" strike="noStrike">
              <a:solidFill>
                <a:srgbClr val="000000"/>
              </a:solidFill>
              <a:uFillTx/>
              <a:latin typeface="游明朝体"/>
            </a:endParaRPr>
          </a:p>
        </p:txBody>
      </p:sp>
      <p:sp>
        <p:nvSpPr>
          <p:cNvPr id="411" name="テキスト ボックス 410"/>
          <p:cNvSpPr txBox="1"/>
          <p:nvPr/>
        </p:nvSpPr>
        <p:spPr>
          <a:xfrm>
            <a:off x="4374720" y="3953520"/>
            <a:ext cx="235440" cy="227520"/>
          </a:xfrm>
          <a:prstGeom prst="rect">
            <a:avLst/>
          </a:prstGeom>
          <a:noFill/>
          <a:ln w="0">
            <a:noFill/>
          </a:ln>
        </p:spPr>
        <p:txBody>
          <a:bodyPr wrap="none" lIns="0" tIns="0" rIns="0" bIns="0" anchor="t">
            <a:noAutofit/>
          </a:bodyPr>
          <a:lstStyle/>
          <a:p>
            <a:r>
              <a:rPr lang="en-US" sz="1530" b="0" u="none" strike="noStrike">
                <a:solidFill>
                  <a:srgbClr val="59636E"/>
                </a:solidFill>
                <a:uFillTx/>
                <a:latin typeface="Menlo"/>
                <a:ea typeface="Menlo"/>
              </a:rPr>
              <a:t>99</a:t>
            </a:r>
            <a:endParaRPr lang="en-US" sz="1530" b="0" u="none" strike="noStrike">
              <a:solidFill>
                <a:srgbClr val="000000"/>
              </a:solidFill>
              <a:uFillTx/>
              <a:latin typeface="游明朝体"/>
            </a:endParaRPr>
          </a:p>
        </p:txBody>
      </p:sp>
      <p:sp>
        <p:nvSpPr>
          <p:cNvPr id="412" name="テキスト ボックス 411"/>
          <p:cNvSpPr txBox="1"/>
          <p:nvPr/>
        </p:nvSpPr>
        <p:spPr>
          <a:xfrm>
            <a:off x="4608720" y="3967560"/>
            <a:ext cx="273168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パーセンタイルでクリッピング</a:t>
            </a:r>
            <a:endParaRPr lang="en-US" sz="1530" b="0" u="none" strike="noStrike">
              <a:solidFill>
                <a:srgbClr val="000000"/>
              </a:solidFill>
              <a:uFillTx/>
              <a:latin typeface="游明朝体"/>
            </a:endParaRPr>
          </a:p>
        </p:txBody>
      </p:sp>
      <p:sp>
        <p:nvSpPr>
          <p:cNvPr id="413" name="テキスト ボックス 412"/>
          <p:cNvSpPr txBox="1"/>
          <p:nvPr/>
        </p:nvSpPr>
        <p:spPr>
          <a:xfrm>
            <a:off x="952560" y="4182120"/>
            <a:ext cx="622512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cleaned_data = clip_outliers(data, percentile=</a:t>
            </a:r>
            <a:r>
              <a:rPr lang="en-US" sz="1530" b="0" u="none" strike="noStrike">
                <a:solidFill>
                  <a:srgbClr val="0550AE"/>
                </a:solidFill>
                <a:uFillTx/>
                <a:latin typeface="Menlo"/>
                <a:ea typeface="Menlo"/>
              </a:rPr>
              <a:t>99</a:t>
            </a:r>
            <a:r>
              <a:rPr lang="en-US" sz="1530" b="0" u="none" strike="noStrike">
                <a:solidFill>
                  <a:srgbClr val="1F2328"/>
                </a:solidFill>
                <a:uFillTx/>
                <a:latin typeface="Menlo"/>
                <a:ea typeface="Menlo"/>
              </a:rPr>
              <a:t>)</a:t>
            </a:r>
            <a:endParaRPr lang="en-US" sz="1530" b="0" u="none" strike="noStrike">
              <a:solidFill>
                <a:srgbClr val="000000"/>
              </a:solidFill>
              <a:uFillTx/>
              <a:latin typeface="游明朝体"/>
            </a:endParaRPr>
          </a:p>
        </p:txBody>
      </p:sp>
      <p:sp>
        <p:nvSpPr>
          <p:cNvPr id="414" name="テキスト ボックス 413"/>
          <p:cNvSpPr txBox="1"/>
          <p:nvPr/>
        </p:nvSpPr>
        <p:spPr>
          <a:xfrm>
            <a:off x="952560" y="4401360"/>
            <a:ext cx="505080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CF222E"/>
                </a:solidFill>
                <a:uFillTx/>
                <a:latin typeface="Menlo"/>
                <a:ea typeface="Menlo"/>
              </a:rPr>
              <a:t>return</a:t>
            </a:r>
            <a:r>
              <a:rPr lang="en-US" sz="1530" b="0" u="none" strike="noStrike">
                <a:solidFill>
                  <a:srgbClr val="1F2328"/>
                </a:solidFill>
                <a:uFillTx/>
                <a:latin typeface="Menlo"/>
                <a:ea typeface="Menlo"/>
              </a:rPr>
              <a:t> compute_statistics(cleaned_data)</a:t>
            </a:r>
            <a:endParaRPr lang="en-US" sz="1530" b="0" u="none" strike="noStrike">
              <a:solidFill>
                <a:srgbClr val="000000"/>
              </a:solidFill>
              <a:uFillTx/>
              <a:latin typeface="游明朝体"/>
            </a:endParaRPr>
          </a:p>
        </p:txBody>
      </p:sp>
      <p:sp>
        <p:nvSpPr>
          <p:cNvPr id="415" name="テキスト ボックス 414"/>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416" name="テキスト ボックス 415"/>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417" name="テキスト ボックス 416"/>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19</a:t>
            </a:r>
            <a:endParaRPr lang="en-US" sz="1800" b="0" u="none" strike="noStrike">
              <a:solidFill>
                <a:srgbClr val="000000"/>
              </a:solidFill>
              <a:uFillTx/>
              <a:latin typeface="游明朝体"/>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747720" y="450000"/>
            <a:ext cx="762840" cy="381240"/>
          </a:xfrm>
          <a:prstGeom prst="rect">
            <a:avLst/>
          </a:prstGeom>
          <a:noFill/>
          <a:ln w="0">
            <a:noFill/>
          </a:ln>
        </p:spPr>
        <p:txBody>
          <a:bodyPr wrap="none" lIns="0" tIns="0" rIns="0" bIns="0" anchor="t">
            <a:noAutofit/>
          </a:bodyPr>
          <a:lstStyle/>
          <a:p>
            <a:r>
              <a:rPr lang="ja-JP" sz="3000" b="1" u="none" strike="noStrike">
                <a:solidFill>
                  <a:srgbClr val="230EE0"/>
                </a:solidFill>
                <a:uFillTx/>
                <a:latin typeface="HiraKakuProN-W6"/>
                <a:ea typeface="HiraKakuProN-W6"/>
              </a:rPr>
              <a:t>⽬次</a:t>
            </a:r>
            <a:endParaRPr lang="en-US" sz="3000" b="0" u="none" strike="noStrike">
              <a:solidFill>
                <a:srgbClr val="000000"/>
              </a:solidFill>
              <a:uFillTx/>
              <a:latin typeface="游明朝体"/>
            </a:endParaRPr>
          </a:p>
        </p:txBody>
      </p:sp>
      <p:sp>
        <p:nvSpPr>
          <p:cNvPr id="19" name="フリーフォーム 18"/>
          <p:cNvSpPr/>
          <p:nvPr/>
        </p:nvSpPr>
        <p:spPr>
          <a:xfrm>
            <a:off x="1771560" y="1623731"/>
            <a:ext cx="57240" cy="57600"/>
          </a:xfrm>
          <a:custGeom>
            <a:avLst/>
            <a:gdLst/>
            <a:ahLst/>
            <a:cxnLst/>
            <a:rect l="0" t="0" r="r" b="b"/>
            <a:pathLst>
              <a:path w="159" h="160">
                <a:moveTo>
                  <a:pt x="159" y="79"/>
                </a:moveTo>
                <a:cubicBezTo>
                  <a:pt x="159" y="90"/>
                  <a:pt x="157" y="100"/>
                  <a:pt x="153" y="111"/>
                </a:cubicBezTo>
                <a:cubicBezTo>
                  <a:pt x="149" y="120"/>
                  <a:pt x="144" y="129"/>
                  <a:pt x="136" y="136"/>
                </a:cubicBezTo>
                <a:cubicBezTo>
                  <a:pt x="129" y="144"/>
                  <a:pt x="120" y="150"/>
                  <a:pt x="110" y="154"/>
                </a:cubicBezTo>
                <a:cubicBezTo>
                  <a:pt x="101" y="158"/>
                  <a:pt x="91" y="160"/>
                  <a:pt x="80" y="160"/>
                </a:cubicBezTo>
                <a:cubicBezTo>
                  <a:pt x="70" y="160"/>
                  <a:pt x="59" y="158"/>
                  <a:pt x="49" y="154"/>
                </a:cubicBezTo>
                <a:cubicBezTo>
                  <a:pt x="39" y="150"/>
                  <a:pt x="30" y="144"/>
                  <a:pt x="23" y="136"/>
                </a:cubicBezTo>
                <a:cubicBezTo>
                  <a:pt x="16" y="129"/>
                  <a:pt x="10" y="120"/>
                  <a:pt x="6" y="111"/>
                </a:cubicBezTo>
                <a:cubicBezTo>
                  <a:pt x="2" y="100"/>
                  <a:pt x="0" y="90"/>
                  <a:pt x="0" y="79"/>
                </a:cubicBezTo>
                <a:cubicBezTo>
                  <a:pt x="0" y="69"/>
                  <a:pt x="2" y="59"/>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59"/>
                  <a:pt x="159" y="69"/>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20" name="テキスト ボックス 19"/>
          <p:cNvSpPr txBox="1"/>
          <p:nvPr/>
        </p:nvSpPr>
        <p:spPr>
          <a:xfrm>
            <a:off x="1118520" y="1104611"/>
            <a:ext cx="2738520" cy="279360"/>
          </a:xfrm>
          <a:prstGeom prst="rect">
            <a:avLst/>
          </a:prstGeom>
          <a:noFill/>
          <a:ln w="0">
            <a:noFill/>
          </a:ln>
        </p:spPr>
        <p:txBody>
          <a:bodyPr wrap="none" lIns="0" tIns="0" rIns="0" bIns="0" anchor="t">
            <a:noAutofit/>
          </a:bodyPr>
          <a:lstStyle/>
          <a:p>
            <a:r>
              <a:rPr lang="en-US" sz="1650" b="0" u="none" strike="noStrike">
                <a:solidFill>
                  <a:srgbClr val="1F2328"/>
                </a:solidFill>
                <a:uFillTx/>
                <a:latin typeface="HiraKakuProN-W3"/>
                <a:ea typeface="HiraKakuProN-W3"/>
              </a:rPr>
              <a:t>1. </a:t>
            </a:r>
            <a:r>
              <a:rPr lang="ja-JP" sz="1650" b="0" u="none" strike="noStrike">
                <a:solidFill>
                  <a:srgbClr val="1F2328"/>
                </a:solidFill>
                <a:uFillTx/>
                <a:latin typeface="HiraKakuProN-W3"/>
                <a:ea typeface="HiraKakuProN-W3"/>
              </a:rPr>
              <a:t>ソフトウェア⼯学の重要性</a:t>
            </a:r>
            <a:endParaRPr lang="en-US" sz="1650" b="0" u="none" strike="noStrike">
              <a:solidFill>
                <a:srgbClr val="000000"/>
              </a:solidFill>
              <a:uFillTx/>
              <a:latin typeface="游明朝体"/>
            </a:endParaRPr>
          </a:p>
        </p:txBody>
      </p:sp>
      <p:sp>
        <p:nvSpPr>
          <p:cNvPr id="21" name="フリーフォーム 20"/>
          <p:cNvSpPr/>
          <p:nvPr/>
        </p:nvSpPr>
        <p:spPr>
          <a:xfrm>
            <a:off x="1771560" y="2023691"/>
            <a:ext cx="57240" cy="57600"/>
          </a:xfrm>
          <a:custGeom>
            <a:avLst/>
            <a:gdLst/>
            <a:ahLst/>
            <a:cxnLst/>
            <a:rect l="0" t="0" r="r" b="b"/>
            <a:pathLst>
              <a:path w="159" h="160">
                <a:moveTo>
                  <a:pt x="159" y="79"/>
                </a:moveTo>
                <a:cubicBezTo>
                  <a:pt x="159" y="90"/>
                  <a:pt x="157" y="100"/>
                  <a:pt x="153" y="111"/>
                </a:cubicBezTo>
                <a:cubicBezTo>
                  <a:pt x="149" y="121"/>
                  <a:pt x="144" y="129"/>
                  <a:pt x="136" y="137"/>
                </a:cubicBezTo>
                <a:cubicBezTo>
                  <a:pt x="129" y="144"/>
                  <a:pt x="120" y="150"/>
                  <a:pt x="110" y="154"/>
                </a:cubicBezTo>
                <a:cubicBezTo>
                  <a:pt x="101" y="158"/>
                  <a:pt x="91" y="160"/>
                  <a:pt x="80" y="160"/>
                </a:cubicBezTo>
                <a:cubicBezTo>
                  <a:pt x="70" y="160"/>
                  <a:pt x="59" y="158"/>
                  <a:pt x="49" y="154"/>
                </a:cubicBezTo>
                <a:cubicBezTo>
                  <a:pt x="39" y="150"/>
                  <a:pt x="30" y="144"/>
                  <a:pt x="23" y="137"/>
                </a:cubicBezTo>
                <a:cubicBezTo>
                  <a:pt x="16" y="129"/>
                  <a:pt x="10" y="121"/>
                  <a:pt x="6" y="111"/>
                </a:cubicBezTo>
                <a:cubicBezTo>
                  <a:pt x="2" y="100"/>
                  <a:pt x="0" y="90"/>
                  <a:pt x="0" y="79"/>
                </a:cubicBezTo>
                <a:cubicBezTo>
                  <a:pt x="0" y="69"/>
                  <a:pt x="2" y="59"/>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59"/>
                  <a:pt x="159" y="69"/>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22" name="テキスト ボックス 21"/>
          <p:cNvSpPr txBox="1"/>
          <p:nvPr/>
        </p:nvSpPr>
        <p:spPr>
          <a:xfrm>
            <a:off x="1947960" y="1506011"/>
            <a:ext cx="285840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なぜソフトウェア⼯学が必要か？</a:t>
            </a:r>
            <a:endParaRPr lang="en-US" sz="1500" b="0" u="none" strike="noStrike">
              <a:solidFill>
                <a:srgbClr val="000000"/>
              </a:solidFill>
              <a:uFillTx/>
              <a:latin typeface="游明朝体"/>
            </a:endParaRPr>
          </a:p>
        </p:txBody>
      </p:sp>
      <p:sp>
        <p:nvSpPr>
          <p:cNvPr id="23" name="フリーフォーム 22"/>
          <p:cNvSpPr/>
          <p:nvPr/>
        </p:nvSpPr>
        <p:spPr>
          <a:xfrm>
            <a:off x="1771560" y="2423651"/>
            <a:ext cx="57240" cy="57600"/>
          </a:xfrm>
          <a:custGeom>
            <a:avLst/>
            <a:gdLst/>
            <a:ahLst/>
            <a:cxnLst/>
            <a:rect l="0" t="0" r="r" b="b"/>
            <a:pathLst>
              <a:path w="159" h="160">
                <a:moveTo>
                  <a:pt x="159" y="80"/>
                </a:moveTo>
                <a:cubicBezTo>
                  <a:pt x="159" y="90"/>
                  <a:pt x="157" y="101"/>
                  <a:pt x="153" y="111"/>
                </a:cubicBezTo>
                <a:cubicBezTo>
                  <a:pt x="149" y="121"/>
                  <a:pt x="144" y="129"/>
                  <a:pt x="136" y="137"/>
                </a:cubicBezTo>
                <a:cubicBezTo>
                  <a:pt x="129" y="144"/>
                  <a:pt x="120" y="150"/>
                  <a:pt x="110" y="154"/>
                </a:cubicBezTo>
                <a:cubicBezTo>
                  <a:pt x="101" y="158"/>
                  <a:pt x="91" y="160"/>
                  <a:pt x="80" y="160"/>
                </a:cubicBezTo>
                <a:cubicBezTo>
                  <a:pt x="70" y="160"/>
                  <a:pt x="59" y="158"/>
                  <a:pt x="49" y="154"/>
                </a:cubicBezTo>
                <a:cubicBezTo>
                  <a:pt x="39" y="150"/>
                  <a:pt x="30" y="144"/>
                  <a:pt x="23" y="137"/>
                </a:cubicBezTo>
                <a:cubicBezTo>
                  <a:pt x="16" y="129"/>
                  <a:pt x="10" y="121"/>
                  <a:pt x="6" y="111"/>
                </a:cubicBezTo>
                <a:cubicBezTo>
                  <a:pt x="2" y="101"/>
                  <a:pt x="0" y="90"/>
                  <a:pt x="0" y="80"/>
                </a:cubicBezTo>
                <a:cubicBezTo>
                  <a:pt x="0" y="69"/>
                  <a:pt x="2" y="59"/>
                  <a:pt x="6" y="49"/>
                </a:cubicBezTo>
                <a:cubicBezTo>
                  <a:pt x="10" y="40"/>
                  <a:pt x="16" y="31"/>
                  <a:pt x="23" y="24"/>
                </a:cubicBezTo>
                <a:cubicBezTo>
                  <a:pt x="30" y="16"/>
                  <a:pt x="39" y="10"/>
                  <a:pt x="49" y="6"/>
                </a:cubicBezTo>
                <a:cubicBezTo>
                  <a:pt x="59" y="2"/>
                  <a:pt x="70" y="0"/>
                  <a:pt x="80" y="0"/>
                </a:cubicBezTo>
                <a:cubicBezTo>
                  <a:pt x="91" y="0"/>
                  <a:pt x="101" y="2"/>
                  <a:pt x="111" y="6"/>
                </a:cubicBezTo>
                <a:cubicBezTo>
                  <a:pt x="120" y="10"/>
                  <a:pt x="129" y="16"/>
                  <a:pt x="136" y="24"/>
                </a:cubicBezTo>
                <a:cubicBezTo>
                  <a:pt x="144" y="31"/>
                  <a:pt x="149" y="40"/>
                  <a:pt x="153" y="49"/>
                </a:cubicBezTo>
                <a:cubicBezTo>
                  <a:pt x="157" y="59"/>
                  <a:pt x="159" y="69"/>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24" name="テキスト ボックス 23"/>
          <p:cNvSpPr txBox="1"/>
          <p:nvPr/>
        </p:nvSpPr>
        <p:spPr>
          <a:xfrm>
            <a:off x="1947960" y="1905971"/>
            <a:ext cx="171540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⾞輪の再発明を防ぐ</a:t>
            </a:r>
            <a:endParaRPr lang="en-US" sz="1500" b="0" u="none" strike="noStrike">
              <a:solidFill>
                <a:srgbClr val="000000"/>
              </a:solidFill>
              <a:uFillTx/>
              <a:latin typeface="游明朝体"/>
            </a:endParaRPr>
          </a:p>
        </p:txBody>
      </p:sp>
      <p:sp>
        <p:nvSpPr>
          <p:cNvPr id="25" name="テキスト ボックス 24"/>
          <p:cNvSpPr txBox="1"/>
          <p:nvPr/>
        </p:nvSpPr>
        <p:spPr>
          <a:xfrm>
            <a:off x="1947960" y="2305931"/>
            <a:ext cx="133416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巨⼈の肩に乗る</a:t>
            </a:r>
            <a:endParaRPr lang="en-US" sz="1500" b="0" u="none" strike="noStrike">
              <a:solidFill>
                <a:srgbClr val="000000"/>
              </a:solidFill>
              <a:uFillTx/>
              <a:latin typeface="游明朝体"/>
            </a:endParaRPr>
          </a:p>
        </p:txBody>
      </p:sp>
      <p:sp>
        <p:nvSpPr>
          <p:cNvPr id="26" name="フリーフォーム 25"/>
          <p:cNvSpPr/>
          <p:nvPr/>
        </p:nvSpPr>
        <p:spPr>
          <a:xfrm>
            <a:off x="1771560" y="3223931"/>
            <a:ext cx="57240" cy="57600"/>
          </a:xfrm>
          <a:custGeom>
            <a:avLst/>
            <a:gdLst/>
            <a:ahLst/>
            <a:cxnLst/>
            <a:rect l="0" t="0" r="r" b="b"/>
            <a:pathLst>
              <a:path w="159" h="160">
                <a:moveTo>
                  <a:pt x="159" y="79"/>
                </a:moveTo>
                <a:cubicBezTo>
                  <a:pt x="159" y="91"/>
                  <a:pt x="157" y="101"/>
                  <a:pt x="153" y="111"/>
                </a:cubicBezTo>
                <a:cubicBezTo>
                  <a:pt x="149" y="120"/>
                  <a:pt x="144" y="129"/>
                  <a:pt x="136" y="136"/>
                </a:cubicBezTo>
                <a:cubicBezTo>
                  <a:pt x="129" y="144"/>
                  <a:pt x="120" y="150"/>
                  <a:pt x="110" y="154"/>
                </a:cubicBezTo>
                <a:cubicBezTo>
                  <a:pt x="101" y="158"/>
                  <a:pt x="91" y="160"/>
                  <a:pt x="80" y="160"/>
                </a:cubicBezTo>
                <a:cubicBezTo>
                  <a:pt x="70" y="160"/>
                  <a:pt x="59" y="158"/>
                  <a:pt x="49" y="154"/>
                </a:cubicBezTo>
                <a:cubicBezTo>
                  <a:pt x="39" y="150"/>
                  <a:pt x="30" y="144"/>
                  <a:pt x="23" y="136"/>
                </a:cubicBezTo>
                <a:cubicBezTo>
                  <a:pt x="16" y="129"/>
                  <a:pt x="10" y="120"/>
                  <a:pt x="6" y="111"/>
                </a:cubicBezTo>
                <a:cubicBezTo>
                  <a:pt x="2" y="101"/>
                  <a:pt x="0" y="91"/>
                  <a:pt x="0" y="79"/>
                </a:cubicBezTo>
                <a:cubicBezTo>
                  <a:pt x="0" y="69"/>
                  <a:pt x="2" y="59"/>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59"/>
                  <a:pt x="159" y="69"/>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27" name="テキスト ボックス 26"/>
          <p:cNvSpPr txBox="1"/>
          <p:nvPr/>
        </p:nvSpPr>
        <p:spPr>
          <a:xfrm>
            <a:off x="1118520" y="2704811"/>
            <a:ext cx="1903320" cy="279360"/>
          </a:xfrm>
          <a:prstGeom prst="rect">
            <a:avLst/>
          </a:prstGeom>
          <a:noFill/>
          <a:ln w="0">
            <a:noFill/>
          </a:ln>
        </p:spPr>
        <p:txBody>
          <a:bodyPr wrap="none" lIns="0" tIns="0" rIns="0" bIns="0" anchor="t">
            <a:noAutofit/>
          </a:bodyPr>
          <a:lstStyle/>
          <a:p>
            <a:r>
              <a:rPr lang="en-US" sz="1650" b="0" u="none" strike="noStrike">
                <a:solidFill>
                  <a:srgbClr val="1F2328"/>
                </a:solidFill>
                <a:uFillTx/>
                <a:latin typeface="HiraKakuProN-W3"/>
                <a:ea typeface="HiraKakuProN-W3"/>
              </a:rPr>
              <a:t>2. </a:t>
            </a:r>
            <a:r>
              <a:rPr lang="ja-JP" sz="1650" b="0" u="none" strike="noStrike">
                <a:solidFill>
                  <a:srgbClr val="1F2328"/>
                </a:solidFill>
                <a:uFillTx/>
                <a:latin typeface="HiraKakuProN-W3"/>
                <a:ea typeface="HiraKakuProN-W3"/>
              </a:rPr>
              <a:t>⽤法⽤量を守って</a:t>
            </a:r>
            <a:endParaRPr lang="en-US" sz="1650" b="0" u="none" strike="noStrike">
              <a:solidFill>
                <a:srgbClr val="000000"/>
              </a:solidFill>
              <a:uFillTx/>
              <a:latin typeface="游明朝体"/>
            </a:endParaRPr>
          </a:p>
        </p:txBody>
      </p:sp>
      <p:sp>
        <p:nvSpPr>
          <p:cNvPr id="28" name="フリーフォーム 27"/>
          <p:cNvSpPr/>
          <p:nvPr/>
        </p:nvSpPr>
        <p:spPr>
          <a:xfrm>
            <a:off x="1771560" y="3623891"/>
            <a:ext cx="57240" cy="57600"/>
          </a:xfrm>
          <a:custGeom>
            <a:avLst/>
            <a:gdLst/>
            <a:ahLst/>
            <a:cxnLst/>
            <a:rect l="0" t="0" r="r" b="b"/>
            <a:pathLst>
              <a:path w="159" h="160">
                <a:moveTo>
                  <a:pt x="159" y="79"/>
                </a:moveTo>
                <a:cubicBezTo>
                  <a:pt x="159" y="91"/>
                  <a:pt x="157" y="101"/>
                  <a:pt x="153" y="111"/>
                </a:cubicBezTo>
                <a:cubicBezTo>
                  <a:pt x="149" y="121"/>
                  <a:pt x="144" y="129"/>
                  <a:pt x="136" y="137"/>
                </a:cubicBezTo>
                <a:cubicBezTo>
                  <a:pt x="129" y="144"/>
                  <a:pt x="120" y="150"/>
                  <a:pt x="110" y="154"/>
                </a:cubicBezTo>
                <a:cubicBezTo>
                  <a:pt x="101" y="158"/>
                  <a:pt x="91" y="160"/>
                  <a:pt x="80" y="160"/>
                </a:cubicBezTo>
                <a:cubicBezTo>
                  <a:pt x="70" y="160"/>
                  <a:pt x="59" y="158"/>
                  <a:pt x="49" y="154"/>
                </a:cubicBezTo>
                <a:cubicBezTo>
                  <a:pt x="39" y="150"/>
                  <a:pt x="30" y="144"/>
                  <a:pt x="23" y="137"/>
                </a:cubicBezTo>
                <a:cubicBezTo>
                  <a:pt x="16" y="129"/>
                  <a:pt x="10" y="121"/>
                  <a:pt x="6" y="111"/>
                </a:cubicBezTo>
                <a:cubicBezTo>
                  <a:pt x="2" y="101"/>
                  <a:pt x="0" y="91"/>
                  <a:pt x="0" y="79"/>
                </a:cubicBezTo>
                <a:cubicBezTo>
                  <a:pt x="0" y="69"/>
                  <a:pt x="2" y="59"/>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59"/>
                  <a:pt x="159" y="69"/>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29" name="テキスト ボックス 28"/>
          <p:cNvSpPr txBox="1"/>
          <p:nvPr/>
        </p:nvSpPr>
        <p:spPr>
          <a:xfrm>
            <a:off x="1947960" y="3106211"/>
            <a:ext cx="247716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⾼度化するソフトウェア開発</a:t>
            </a:r>
            <a:endParaRPr lang="en-US" sz="1500" b="0" u="none" strike="noStrike">
              <a:solidFill>
                <a:srgbClr val="000000"/>
              </a:solidFill>
              <a:uFillTx/>
              <a:latin typeface="游明朝体"/>
            </a:endParaRPr>
          </a:p>
        </p:txBody>
      </p:sp>
      <p:sp>
        <p:nvSpPr>
          <p:cNvPr id="30" name="フリーフォーム 29"/>
          <p:cNvSpPr/>
          <p:nvPr/>
        </p:nvSpPr>
        <p:spPr>
          <a:xfrm>
            <a:off x="1771560" y="4023851"/>
            <a:ext cx="57240" cy="57600"/>
          </a:xfrm>
          <a:custGeom>
            <a:avLst/>
            <a:gdLst/>
            <a:ahLst/>
            <a:cxnLst/>
            <a:rect l="0" t="0" r="r" b="b"/>
            <a:pathLst>
              <a:path w="159" h="160">
                <a:moveTo>
                  <a:pt x="159" y="81"/>
                </a:moveTo>
                <a:cubicBezTo>
                  <a:pt x="159" y="91"/>
                  <a:pt x="157" y="101"/>
                  <a:pt x="153" y="111"/>
                </a:cubicBezTo>
                <a:cubicBezTo>
                  <a:pt x="149" y="121"/>
                  <a:pt x="144" y="129"/>
                  <a:pt x="136" y="137"/>
                </a:cubicBezTo>
                <a:cubicBezTo>
                  <a:pt x="129" y="144"/>
                  <a:pt x="120" y="150"/>
                  <a:pt x="110" y="154"/>
                </a:cubicBezTo>
                <a:cubicBezTo>
                  <a:pt x="101" y="158"/>
                  <a:pt x="91" y="160"/>
                  <a:pt x="80" y="160"/>
                </a:cubicBezTo>
                <a:cubicBezTo>
                  <a:pt x="70" y="160"/>
                  <a:pt x="59" y="158"/>
                  <a:pt x="49" y="154"/>
                </a:cubicBezTo>
                <a:cubicBezTo>
                  <a:pt x="39" y="150"/>
                  <a:pt x="30" y="144"/>
                  <a:pt x="23" y="137"/>
                </a:cubicBezTo>
                <a:cubicBezTo>
                  <a:pt x="16" y="129"/>
                  <a:pt x="10" y="121"/>
                  <a:pt x="6" y="111"/>
                </a:cubicBezTo>
                <a:cubicBezTo>
                  <a:pt x="2" y="101"/>
                  <a:pt x="0" y="91"/>
                  <a:pt x="0" y="81"/>
                </a:cubicBezTo>
                <a:cubicBezTo>
                  <a:pt x="0" y="69"/>
                  <a:pt x="2" y="59"/>
                  <a:pt x="6" y="49"/>
                </a:cubicBezTo>
                <a:cubicBezTo>
                  <a:pt x="10" y="40"/>
                  <a:pt x="16" y="31"/>
                  <a:pt x="23" y="24"/>
                </a:cubicBezTo>
                <a:cubicBezTo>
                  <a:pt x="30" y="16"/>
                  <a:pt x="39" y="10"/>
                  <a:pt x="49" y="6"/>
                </a:cubicBezTo>
                <a:cubicBezTo>
                  <a:pt x="59" y="2"/>
                  <a:pt x="70" y="0"/>
                  <a:pt x="80" y="0"/>
                </a:cubicBezTo>
                <a:cubicBezTo>
                  <a:pt x="91" y="0"/>
                  <a:pt x="101" y="2"/>
                  <a:pt x="111" y="6"/>
                </a:cubicBezTo>
                <a:cubicBezTo>
                  <a:pt x="120" y="10"/>
                  <a:pt x="129" y="16"/>
                  <a:pt x="136" y="24"/>
                </a:cubicBezTo>
                <a:cubicBezTo>
                  <a:pt x="144" y="31"/>
                  <a:pt x="149" y="40"/>
                  <a:pt x="153" y="49"/>
                </a:cubicBezTo>
                <a:cubicBezTo>
                  <a:pt x="157" y="59"/>
                  <a:pt x="159" y="69"/>
                  <a:pt x="159" y="81"/>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31" name="テキスト ボックス 30"/>
          <p:cNvSpPr txBox="1"/>
          <p:nvPr/>
        </p:nvSpPr>
        <p:spPr>
          <a:xfrm>
            <a:off x="1947960" y="3506171"/>
            <a:ext cx="266760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適切なコーディング⼿法の選択</a:t>
            </a:r>
            <a:endParaRPr lang="en-US" sz="1500" b="0" u="none" strike="noStrike">
              <a:solidFill>
                <a:srgbClr val="000000"/>
              </a:solidFill>
              <a:uFillTx/>
              <a:latin typeface="游明朝体"/>
            </a:endParaRPr>
          </a:p>
        </p:txBody>
      </p:sp>
      <p:sp>
        <p:nvSpPr>
          <p:cNvPr id="32" name="フリーフォーム 31"/>
          <p:cNvSpPr/>
          <p:nvPr/>
        </p:nvSpPr>
        <p:spPr>
          <a:xfrm>
            <a:off x="1771560" y="4424171"/>
            <a:ext cx="57240" cy="57240"/>
          </a:xfrm>
          <a:custGeom>
            <a:avLst/>
            <a:gdLst/>
            <a:ahLst/>
            <a:cxnLst/>
            <a:rect l="0" t="0" r="r" b="b"/>
            <a:pathLst>
              <a:path w="159" h="159">
                <a:moveTo>
                  <a:pt x="159" y="80"/>
                </a:moveTo>
                <a:cubicBezTo>
                  <a:pt x="159" y="90"/>
                  <a:pt x="157" y="101"/>
                  <a:pt x="153" y="110"/>
                </a:cubicBezTo>
                <a:cubicBezTo>
                  <a:pt x="149" y="120"/>
                  <a:pt x="144" y="129"/>
                  <a:pt x="136" y="136"/>
                </a:cubicBezTo>
                <a:cubicBezTo>
                  <a:pt x="129" y="144"/>
                  <a:pt x="120" y="149"/>
                  <a:pt x="110" y="153"/>
                </a:cubicBezTo>
                <a:cubicBezTo>
                  <a:pt x="101" y="157"/>
                  <a:pt x="91" y="159"/>
                  <a:pt x="80" y="159"/>
                </a:cubicBezTo>
                <a:cubicBezTo>
                  <a:pt x="70" y="159"/>
                  <a:pt x="59" y="157"/>
                  <a:pt x="49" y="153"/>
                </a:cubicBezTo>
                <a:cubicBezTo>
                  <a:pt x="39" y="149"/>
                  <a:pt x="30" y="144"/>
                  <a:pt x="23" y="136"/>
                </a:cubicBezTo>
                <a:cubicBezTo>
                  <a:pt x="16" y="129"/>
                  <a:pt x="10" y="120"/>
                  <a:pt x="6" y="110"/>
                </a:cubicBezTo>
                <a:cubicBezTo>
                  <a:pt x="2" y="101"/>
                  <a:pt x="0" y="90"/>
                  <a:pt x="0" y="80"/>
                </a:cubicBezTo>
                <a:cubicBezTo>
                  <a:pt x="0" y="68"/>
                  <a:pt x="2" y="58"/>
                  <a:pt x="6" y="49"/>
                </a:cubicBezTo>
                <a:cubicBezTo>
                  <a:pt x="10" y="39"/>
                  <a:pt x="16" y="30"/>
                  <a:pt x="23" y="23"/>
                </a:cubicBezTo>
                <a:cubicBezTo>
                  <a:pt x="30" y="15"/>
                  <a:pt x="39" y="10"/>
                  <a:pt x="49" y="6"/>
                </a:cubicBezTo>
                <a:cubicBezTo>
                  <a:pt x="59" y="2"/>
                  <a:pt x="70" y="0"/>
                  <a:pt x="80" y="0"/>
                </a:cubicBezTo>
                <a:cubicBezTo>
                  <a:pt x="91" y="0"/>
                  <a:pt x="101" y="2"/>
                  <a:pt x="111" y="6"/>
                </a:cubicBezTo>
                <a:cubicBezTo>
                  <a:pt x="120" y="10"/>
                  <a:pt x="129" y="15"/>
                  <a:pt x="136" y="23"/>
                </a:cubicBezTo>
                <a:cubicBezTo>
                  <a:pt x="144" y="30"/>
                  <a:pt x="149" y="39"/>
                  <a:pt x="153" y="49"/>
                </a:cubicBezTo>
                <a:cubicBezTo>
                  <a:pt x="157" y="58"/>
                  <a:pt x="159" y="68"/>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33" name="テキスト ボックス 32"/>
          <p:cNvSpPr txBox="1"/>
          <p:nvPr/>
        </p:nvSpPr>
        <p:spPr>
          <a:xfrm>
            <a:off x="1947960" y="3906131"/>
            <a:ext cx="95328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帰納と演算</a:t>
            </a:r>
            <a:endParaRPr lang="en-US" sz="1500" b="0" u="none" strike="noStrike">
              <a:solidFill>
                <a:srgbClr val="000000"/>
              </a:solidFill>
              <a:uFillTx/>
              <a:latin typeface="游明朝体"/>
            </a:endParaRPr>
          </a:p>
        </p:txBody>
      </p:sp>
      <p:sp>
        <p:nvSpPr>
          <p:cNvPr id="34" name="テキスト ボックス 33"/>
          <p:cNvSpPr txBox="1"/>
          <p:nvPr/>
        </p:nvSpPr>
        <p:spPr>
          <a:xfrm>
            <a:off x="1947960" y="4306451"/>
            <a:ext cx="209628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個⼈とチームと消費期限</a:t>
            </a:r>
            <a:endParaRPr lang="en-US" sz="1500" b="0" u="none" strike="noStrike">
              <a:solidFill>
                <a:srgbClr val="000000"/>
              </a:solidFill>
              <a:uFillTx/>
              <a:latin typeface="游明朝体"/>
            </a:endParaRPr>
          </a:p>
        </p:txBody>
      </p:sp>
      <p:sp>
        <p:nvSpPr>
          <p:cNvPr id="35" name="フリーフォーム 34"/>
          <p:cNvSpPr/>
          <p:nvPr/>
        </p:nvSpPr>
        <p:spPr>
          <a:xfrm>
            <a:off x="1771560" y="5233811"/>
            <a:ext cx="57240" cy="57240"/>
          </a:xfrm>
          <a:custGeom>
            <a:avLst/>
            <a:gdLst/>
            <a:ahLst/>
            <a:cxnLst/>
            <a:rect l="0" t="0" r="r" b="b"/>
            <a:pathLst>
              <a:path w="159" h="159">
                <a:moveTo>
                  <a:pt x="159" y="80"/>
                </a:moveTo>
                <a:cubicBezTo>
                  <a:pt x="159" y="90"/>
                  <a:pt x="157" y="101"/>
                  <a:pt x="153" y="110"/>
                </a:cubicBezTo>
                <a:cubicBezTo>
                  <a:pt x="149" y="120"/>
                  <a:pt x="144" y="129"/>
                  <a:pt x="136" y="136"/>
                </a:cubicBezTo>
                <a:cubicBezTo>
                  <a:pt x="129" y="143"/>
                  <a:pt x="120" y="149"/>
                  <a:pt x="110" y="153"/>
                </a:cubicBezTo>
                <a:cubicBezTo>
                  <a:pt x="101" y="157"/>
                  <a:pt x="91" y="159"/>
                  <a:pt x="80" y="159"/>
                </a:cubicBezTo>
                <a:cubicBezTo>
                  <a:pt x="70" y="159"/>
                  <a:pt x="59" y="157"/>
                  <a:pt x="49" y="153"/>
                </a:cubicBezTo>
                <a:cubicBezTo>
                  <a:pt x="39" y="149"/>
                  <a:pt x="30" y="143"/>
                  <a:pt x="23" y="136"/>
                </a:cubicBezTo>
                <a:cubicBezTo>
                  <a:pt x="16" y="129"/>
                  <a:pt x="10" y="120"/>
                  <a:pt x="6" y="110"/>
                </a:cubicBezTo>
                <a:cubicBezTo>
                  <a:pt x="2" y="101"/>
                  <a:pt x="0" y="90"/>
                  <a:pt x="0" y="80"/>
                </a:cubicBezTo>
                <a:cubicBezTo>
                  <a:pt x="0" y="69"/>
                  <a:pt x="2" y="59"/>
                  <a:pt x="6" y="50"/>
                </a:cubicBezTo>
                <a:cubicBezTo>
                  <a:pt x="10" y="40"/>
                  <a:pt x="16" y="30"/>
                  <a:pt x="23" y="23"/>
                </a:cubicBezTo>
                <a:cubicBezTo>
                  <a:pt x="30" y="15"/>
                  <a:pt x="39" y="10"/>
                  <a:pt x="49" y="6"/>
                </a:cubicBezTo>
                <a:cubicBezTo>
                  <a:pt x="59" y="2"/>
                  <a:pt x="70" y="0"/>
                  <a:pt x="80" y="0"/>
                </a:cubicBezTo>
                <a:cubicBezTo>
                  <a:pt x="91" y="0"/>
                  <a:pt x="101" y="2"/>
                  <a:pt x="111" y="6"/>
                </a:cubicBezTo>
                <a:cubicBezTo>
                  <a:pt x="120" y="10"/>
                  <a:pt x="129" y="15"/>
                  <a:pt x="136" y="23"/>
                </a:cubicBezTo>
                <a:cubicBezTo>
                  <a:pt x="144" y="30"/>
                  <a:pt x="149" y="40"/>
                  <a:pt x="153" y="50"/>
                </a:cubicBezTo>
                <a:cubicBezTo>
                  <a:pt x="157" y="59"/>
                  <a:pt x="159" y="69"/>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36" name="テキスト ボックス 35"/>
          <p:cNvSpPr txBox="1"/>
          <p:nvPr/>
        </p:nvSpPr>
        <p:spPr>
          <a:xfrm>
            <a:off x="1118520" y="4704971"/>
            <a:ext cx="2738520" cy="279360"/>
          </a:xfrm>
          <a:prstGeom prst="rect">
            <a:avLst/>
          </a:prstGeom>
          <a:noFill/>
          <a:ln w="0">
            <a:noFill/>
          </a:ln>
        </p:spPr>
        <p:txBody>
          <a:bodyPr wrap="none" lIns="0" tIns="0" rIns="0" bIns="0" anchor="t">
            <a:noAutofit/>
          </a:bodyPr>
          <a:lstStyle/>
          <a:p>
            <a:r>
              <a:rPr lang="en-US" sz="1650" b="0" u="none" strike="noStrike">
                <a:solidFill>
                  <a:srgbClr val="1F2328"/>
                </a:solidFill>
                <a:uFillTx/>
                <a:latin typeface="HiraKakuProN-W3"/>
                <a:ea typeface="HiraKakuProN-W3"/>
              </a:rPr>
              <a:t>3. </a:t>
            </a:r>
            <a:r>
              <a:rPr lang="ja-JP" sz="1650" b="0" u="none" strike="noStrike">
                <a:solidFill>
                  <a:srgbClr val="1F2328"/>
                </a:solidFill>
                <a:uFillTx/>
                <a:latin typeface="HiraKakuProN-W3"/>
                <a:ea typeface="HiraKakuProN-W3"/>
              </a:rPr>
              <a:t>効果的なコーディング⼿法</a:t>
            </a:r>
            <a:endParaRPr lang="en-US" sz="1650" b="0" u="none" strike="noStrike">
              <a:solidFill>
                <a:srgbClr val="000000"/>
              </a:solidFill>
              <a:uFillTx/>
              <a:latin typeface="游明朝体"/>
            </a:endParaRPr>
          </a:p>
        </p:txBody>
      </p:sp>
      <p:sp>
        <p:nvSpPr>
          <p:cNvPr id="37" name="フリーフォーム 36"/>
          <p:cNvSpPr/>
          <p:nvPr/>
        </p:nvSpPr>
        <p:spPr>
          <a:xfrm>
            <a:off x="1771560" y="5633771"/>
            <a:ext cx="57240" cy="57600"/>
          </a:xfrm>
          <a:custGeom>
            <a:avLst/>
            <a:gdLst/>
            <a:ahLst/>
            <a:cxnLst/>
            <a:rect l="0" t="0" r="r" b="b"/>
            <a:pathLst>
              <a:path w="159" h="160">
                <a:moveTo>
                  <a:pt x="159" y="80"/>
                </a:moveTo>
                <a:cubicBezTo>
                  <a:pt x="159" y="91"/>
                  <a:pt x="157" y="101"/>
                  <a:pt x="153" y="111"/>
                </a:cubicBezTo>
                <a:cubicBezTo>
                  <a:pt x="149" y="120"/>
                  <a:pt x="144" y="129"/>
                  <a:pt x="136" y="136"/>
                </a:cubicBezTo>
                <a:cubicBezTo>
                  <a:pt x="129" y="144"/>
                  <a:pt x="120" y="149"/>
                  <a:pt x="110" y="153"/>
                </a:cubicBezTo>
                <a:cubicBezTo>
                  <a:pt x="101" y="158"/>
                  <a:pt x="91" y="160"/>
                  <a:pt x="80" y="160"/>
                </a:cubicBezTo>
                <a:cubicBezTo>
                  <a:pt x="70" y="160"/>
                  <a:pt x="59" y="158"/>
                  <a:pt x="49" y="153"/>
                </a:cubicBezTo>
                <a:cubicBezTo>
                  <a:pt x="39" y="149"/>
                  <a:pt x="30" y="144"/>
                  <a:pt x="23" y="136"/>
                </a:cubicBezTo>
                <a:cubicBezTo>
                  <a:pt x="16" y="129"/>
                  <a:pt x="10" y="120"/>
                  <a:pt x="6" y="111"/>
                </a:cubicBezTo>
                <a:cubicBezTo>
                  <a:pt x="2" y="101"/>
                  <a:pt x="0" y="91"/>
                  <a:pt x="0" y="80"/>
                </a:cubicBezTo>
                <a:cubicBezTo>
                  <a:pt x="0" y="70"/>
                  <a:pt x="2" y="60"/>
                  <a:pt x="6" y="50"/>
                </a:cubicBezTo>
                <a:cubicBezTo>
                  <a:pt x="10" y="40"/>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40"/>
                  <a:pt x="153" y="50"/>
                </a:cubicBezTo>
                <a:cubicBezTo>
                  <a:pt x="157" y="60"/>
                  <a:pt x="159" y="70"/>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38" name="テキスト ボックス 37"/>
          <p:cNvSpPr txBox="1"/>
          <p:nvPr/>
        </p:nvSpPr>
        <p:spPr>
          <a:xfrm>
            <a:off x="1947960" y="5115731"/>
            <a:ext cx="152460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コメントの重要性</a:t>
            </a:r>
            <a:endParaRPr lang="en-US" sz="1500" b="0" u="none" strike="noStrike">
              <a:solidFill>
                <a:srgbClr val="000000"/>
              </a:solidFill>
              <a:uFillTx/>
              <a:latin typeface="游明朝体"/>
            </a:endParaRPr>
          </a:p>
        </p:txBody>
      </p:sp>
      <p:sp>
        <p:nvSpPr>
          <p:cNvPr id="39" name="フリーフォーム 38"/>
          <p:cNvSpPr/>
          <p:nvPr/>
        </p:nvSpPr>
        <p:spPr>
          <a:xfrm>
            <a:off x="1771560" y="6033731"/>
            <a:ext cx="57240" cy="57600"/>
          </a:xfrm>
          <a:custGeom>
            <a:avLst/>
            <a:gdLst/>
            <a:ahLst/>
            <a:cxnLst/>
            <a:rect l="0" t="0" r="r" b="b"/>
            <a:pathLst>
              <a:path w="159" h="160">
                <a:moveTo>
                  <a:pt x="159" y="80"/>
                </a:moveTo>
                <a:cubicBezTo>
                  <a:pt x="159" y="91"/>
                  <a:pt x="157" y="101"/>
                  <a:pt x="153" y="111"/>
                </a:cubicBezTo>
                <a:cubicBezTo>
                  <a:pt x="149" y="121"/>
                  <a:pt x="144" y="129"/>
                  <a:pt x="136" y="137"/>
                </a:cubicBezTo>
                <a:cubicBezTo>
                  <a:pt x="129" y="144"/>
                  <a:pt x="120" y="150"/>
                  <a:pt x="110" y="154"/>
                </a:cubicBezTo>
                <a:cubicBezTo>
                  <a:pt x="101" y="158"/>
                  <a:pt x="91" y="160"/>
                  <a:pt x="80" y="160"/>
                </a:cubicBezTo>
                <a:cubicBezTo>
                  <a:pt x="70" y="160"/>
                  <a:pt x="59" y="158"/>
                  <a:pt x="49" y="154"/>
                </a:cubicBezTo>
                <a:cubicBezTo>
                  <a:pt x="39" y="150"/>
                  <a:pt x="30" y="144"/>
                  <a:pt x="23" y="137"/>
                </a:cubicBezTo>
                <a:cubicBezTo>
                  <a:pt x="16" y="129"/>
                  <a:pt x="10" y="121"/>
                  <a:pt x="6" y="111"/>
                </a:cubicBezTo>
                <a:cubicBezTo>
                  <a:pt x="2" y="101"/>
                  <a:pt x="0" y="91"/>
                  <a:pt x="0" y="80"/>
                </a:cubicBezTo>
                <a:cubicBezTo>
                  <a:pt x="0" y="70"/>
                  <a:pt x="2" y="60"/>
                  <a:pt x="6" y="50"/>
                </a:cubicBezTo>
                <a:cubicBezTo>
                  <a:pt x="10" y="40"/>
                  <a:pt x="16" y="32"/>
                  <a:pt x="23" y="24"/>
                </a:cubicBezTo>
                <a:cubicBezTo>
                  <a:pt x="30" y="16"/>
                  <a:pt x="39" y="10"/>
                  <a:pt x="49" y="6"/>
                </a:cubicBezTo>
                <a:cubicBezTo>
                  <a:pt x="59" y="2"/>
                  <a:pt x="70" y="0"/>
                  <a:pt x="80" y="0"/>
                </a:cubicBezTo>
                <a:cubicBezTo>
                  <a:pt x="91" y="0"/>
                  <a:pt x="101" y="2"/>
                  <a:pt x="111" y="6"/>
                </a:cubicBezTo>
                <a:cubicBezTo>
                  <a:pt x="120" y="10"/>
                  <a:pt x="129" y="16"/>
                  <a:pt x="136" y="24"/>
                </a:cubicBezTo>
                <a:cubicBezTo>
                  <a:pt x="144" y="32"/>
                  <a:pt x="149" y="40"/>
                  <a:pt x="153" y="50"/>
                </a:cubicBezTo>
                <a:cubicBezTo>
                  <a:pt x="157" y="60"/>
                  <a:pt x="159" y="70"/>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40" name="テキスト ボックス 39"/>
          <p:cNvSpPr txBox="1"/>
          <p:nvPr/>
        </p:nvSpPr>
        <p:spPr>
          <a:xfrm>
            <a:off x="1947960" y="5516051"/>
            <a:ext cx="209628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可読性の⾼いコード作成</a:t>
            </a:r>
            <a:endParaRPr lang="en-US" sz="1500" b="0" u="none" strike="noStrike">
              <a:solidFill>
                <a:srgbClr val="000000"/>
              </a:solidFill>
              <a:uFillTx/>
              <a:latin typeface="游明朝体"/>
            </a:endParaRPr>
          </a:p>
        </p:txBody>
      </p:sp>
      <p:sp>
        <p:nvSpPr>
          <p:cNvPr id="41" name="テキスト ボックス 40"/>
          <p:cNvSpPr txBox="1"/>
          <p:nvPr/>
        </p:nvSpPr>
        <p:spPr>
          <a:xfrm>
            <a:off x="1947960" y="5916011"/>
            <a:ext cx="152460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コーディング規約</a:t>
            </a:r>
            <a:endParaRPr lang="en-US" sz="1500" b="0" u="none" strike="noStrike">
              <a:solidFill>
                <a:srgbClr val="000000"/>
              </a:solidFill>
              <a:uFillTx/>
              <a:latin typeface="游明朝体"/>
            </a:endParaRPr>
          </a:p>
        </p:txBody>
      </p:sp>
      <p:sp>
        <p:nvSpPr>
          <p:cNvPr id="42" name="テキスト ボックス 41"/>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43" name="テキスト ボックス 42"/>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44" name="テキスト ボックス 43"/>
          <p:cNvSpPr txBox="1"/>
          <p:nvPr/>
        </p:nvSpPr>
        <p:spPr>
          <a:xfrm>
            <a:off x="11755800" y="6327720"/>
            <a:ext cx="22824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2</a:t>
            </a:r>
            <a:endParaRPr lang="en-US" sz="1800" b="0" u="none" strike="noStrike">
              <a:solidFill>
                <a:srgbClr val="000000"/>
              </a:solidFill>
              <a:uFillTx/>
              <a:latin typeface="游明朝体"/>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フリーフォーム 41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19" name="フリーフォーム 41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20" name="フリーフォーム 41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21" name="フリーフォーム 420"/>
          <p:cNvSpPr/>
          <p:nvPr/>
        </p:nvSpPr>
        <p:spPr>
          <a:xfrm>
            <a:off x="757080" y="3747960"/>
            <a:ext cx="10687320" cy="1410120"/>
          </a:xfrm>
          <a:custGeom>
            <a:avLst/>
            <a:gdLst/>
            <a:ahLst/>
            <a:cxnLst/>
            <a:rect l="0" t="0" r="r" b="b"/>
            <a:pathLst>
              <a:path w="29687" h="3917">
                <a:moveTo>
                  <a:pt x="0" y="3824"/>
                </a:moveTo>
                <a:lnTo>
                  <a:pt x="0" y="92"/>
                </a:lnTo>
                <a:cubicBezTo>
                  <a:pt x="0" y="80"/>
                  <a:pt x="2" y="68"/>
                  <a:pt x="7" y="57"/>
                </a:cubicBezTo>
                <a:cubicBezTo>
                  <a:pt x="12" y="46"/>
                  <a:pt x="18" y="36"/>
                  <a:pt x="27" y="27"/>
                </a:cubicBezTo>
                <a:cubicBezTo>
                  <a:pt x="36" y="18"/>
                  <a:pt x="46" y="12"/>
                  <a:pt x="57" y="7"/>
                </a:cubicBezTo>
                <a:cubicBezTo>
                  <a:pt x="68" y="2"/>
                  <a:pt x="80" y="0"/>
                  <a:pt x="93" y="0"/>
                </a:cubicBezTo>
                <a:lnTo>
                  <a:pt x="29595" y="0"/>
                </a:lnTo>
                <a:cubicBezTo>
                  <a:pt x="29607" y="0"/>
                  <a:pt x="29619" y="2"/>
                  <a:pt x="29630" y="7"/>
                </a:cubicBezTo>
                <a:cubicBezTo>
                  <a:pt x="29641" y="12"/>
                  <a:pt x="29651" y="18"/>
                  <a:pt x="29660" y="27"/>
                </a:cubicBezTo>
                <a:cubicBezTo>
                  <a:pt x="29669" y="36"/>
                  <a:pt x="29675" y="46"/>
                  <a:pt x="29680" y="57"/>
                </a:cubicBezTo>
                <a:cubicBezTo>
                  <a:pt x="29685" y="68"/>
                  <a:pt x="29687" y="80"/>
                  <a:pt x="29687" y="92"/>
                </a:cubicBezTo>
                <a:lnTo>
                  <a:pt x="29687" y="3824"/>
                </a:lnTo>
                <a:cubicBezTo>
                  <a:pt x="29687" y="3836"/>
                  <a:pt x="29685" y="3848"/>
                  <a:pt x="29680" y="3860"/>
                </a:cubicBezTo>
                <a:cubicBezTo>
                  <a:pt x="29675" y="3871"/>
                  <a:pt x="29669" y="3881"/>
                  <a:pt x="29660" y="3890"/>
                </a:cubicBezTo>
                <a:cubicBezTo>
                  <a:pt x="29651" y="3898"/>
                  <a:pt x="29641" y="3905"/>
                  <a:pt x="29630" y="3910"/>
                </a:cubicBezTo>
                <a:cubicBezTo>
                  <a:pt x="29619" y="3914"/>
                  <a:pt x="29607" y="3917"/>
                  <a:pt x="29595" y="3917"/>
                </a:cubicBezTo>
                <a:lnTo>
                  <a:pt x="93" y="3917"/>
                </a:lnTo>
                <a:cubicBezTo>
                  <a:pt x="80" y="3917"/>
                  <a:pt x="68" y="3914"/>
                  <a:pt x="57" y="3910"/>
                </a:cubicBezTo>
                <a:cubicBezTo>
                  <a:pt x="46" y="3905"/>
                  <a:pt x="36" y="3898"/>
                  <a:pt x="27" y="3890"/>
                </a:cubicBezTo>
                <a:cubicBezTo>
                  <a:pt x="18" y="3881"/>
                  <a:pt x="12" y="3871"/>
                  <a:pt x="7" y="3860"/>
                </a:cubicBezTo>
                <a:cubicBezTo>
                  <a:pt x="2" y="3848"/>
                  <a:pt x="0" y="3836"/>
                  <a:pt x="0" y="3824"/>
                </a:cubicBezTo>
                <a:close/>
              </a:path>
            </a:pathLst>
          </a:custGeom>
          <a:solidFill>
            <a:srgbClr val="F8F9FA"/>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22" name="フリーフォーム 421"/>
          <p:cNvSpPr/>
          <p:nvPr/>
        </p:nvSpPr>
        <p:spPr>
          <a:xfrm>
            <a:off x="757080" y="3747960"/>
            <a:ext cx="10687320" cy="1410120"/>
          </a:xfrm>
          <a:custGeom>
            <a:avLst/>
            <a:gdLst/>
            <a:ahLst/>
            <a:cxnLst/>
            <a:rect l="0" t="0" r="r" b="b"/>
            <a:pathLst>
              <a:path w="29687" h="3917">
                <a:moveTo>
                  <a:pt x="0" y="3824"/>
                </a:moveTo>
                <a:lnTo>
                  <a:pt x="0" y="92"/>
                </a:lnTo>
                <a:cubicBezTo>
                  <a:pt x="0" y="80"/>
                  <a:pt x="2" y="68"/>
                  <a:pt x="7" y="57"/>
                </a:cubicBezTo>
                <a:cubicBezTo>
                  <a:pt x="12" y="46"/>
                  <a:pt x="18" y="36"/>
                  <a:pt x="27" y="27"/>
                </a:cubicBezTo>
                <a:cubicBezTo>
                  <a:pt x="36" y="18"/>
                  <a:pt x="46" y="12"/>
                  <a:pt x="57" y="7"/>
                </a:cubicBezTo>
                <a:cubicBezTo>
                  <a:pt x="68" y="2"/>
                  <a:pt x="80" y="0"/>
                  <a:pt x="93" y="0"/>
                </a:cubicBezTo>
                <a:lnTo>
                  <a:pt x="29595" y="0"/>
                </a:lnTo>
                <a:cubicBezTo>
                  <a:pt x="29607" y="0"/>
                  <a:pt x="29619" y="2"/>
                  <a:pt x="29630" y="7"/>
                </a:cubicBezTo>
                <a:cubicBezTo>
                  <a:pt x="29641" y="12"/>
                  <a:pt x="29651" y="18"/>
                  <a:pt x="29660" y="27"/>
                </a:cubicBezTo>
                <a:cubicBezTo>
                  <a:pt x="29669" y="36"/>
                  <a:pt x="29675" y="46"/>
                  <a:pt x="29680" y="57"/>
                </a:cubicBezTo>
                <a:cubicBezTo>
                  <a:pt x="29685" y="68"/>
                  <a:pt x="29687" y="80"/>
                  <a:pt x="29687" y="92"/>
                </a:cubicBezTo>
                <a:lnTo>
                  <a:pt x="29687" y="3824"/>
                </a:lnTo>
                <a:cubicBezTo>
                  <a:pt x="29687" y="3836"/>
                  <a:pt x="29685" y="3848"/>
                  <a:pt x="29680" y="3860"/>
                </a:cubicBezTo>
                <a:cubicBezTo>
                  <a:pt x="29675" y="3871"/>
                  <a:pt x="29669" y="3881"/>
                  <a:pt x="29660" y="3890"/>
                </a:cubicBezTo>
                <a:cubicBezTo>
                  <a:pt x="29651" y="3898"/>
                  <a:pt x="29641" y="3905"/>
                  <a:pt x="29630" y="3910"/>
                </a:cubicBezTo>
                <a:cubicBezTo>
                  <a:pt x="29619" y="3914"/>
                  <a:pt x="29607" y="3917"/>
                  <a:pt x="29595" y="3917"/>
                </a:cubicBezTo>
                <a:lnTo>
                  <a:pt x="93" y="3917"/>
                </a:lnTo>
                <a:cubicBezTo>
                  <a:pt x="80" y="3917"/>
                  <a:pt x="68" y="3914"/>
                  <a:pt x="57" y="3910"/>
                </a:cubicBezTo>
                <a:cubicBezTo>
                  <a:pt x="46" y="3905"/>
                  <a:pt x="36" y="3898"/>
                  <a:pt x="27" y="3890"/>
                </a:cubicBezTo>
                <a:cubicBezTo>
                  <a:pt x="18" y="3881"/>
                  <a:pt x="12" y="3871"/>
                  <a:pt x="7" y="3860"/>
                </a:cubicBezTo>
                <a:cubicBezTo>
                  <a:pt x="2" y="3848"/>
                  <a:pt x="0" y="3836"/>
                  <a:pt x="0" y="3824"/>
                </a:cubicBezTo>
                <a:close/>
              </a:path>
            </a:pathLst>
          </a:custGeom>
          <a:noFill/>
          <a:ln w="9360">
            <a:solidFill>
              <a:srgbClr val="D1D9E0"/>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423" name="テキスト ボックス 422"/>
          <p:cNvSpPr txBox="1"/>
          <p:nvPr/>
        </p:nvSpPr>
        <p:spPr>
          <a:xfrm>
            <a:off x="747720" y="1398240"/>
            <a:ext cx="396324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3.2 </a:t>
            </a:r>
            <a:r>
              <a:rPr lang="ja-JP" sz="2400" b="1" u="none" strike="noStrike">
                <a:solidFill>
                  <a:srgbClr val="230EE0"/>
                </a:solidFill>
                <a:uFillTx/>
                <a:latin typeface="HiraKakuProN-W6"/>
                <a:ea typeface="HiraKakuProN-W6"/>
              </a:rPr>
              <a:t>可読性の⾼いコード作成</a:t>
            </a:r>
            <a:endParaRPr lang="en-US" sz="2400" b="0" u="none" strike="noStrike">
              <a:solidFill>
                <a:srgbClr val="000000"/>
              </a:solidFill>
              <a:uFillTx/>
              <a:latin typeface="游明朝体"/>
            </a:endParaRPr>
          </a:p>
        </p:txBody>
      </p:sp>
      <p:sp>
        <p:nvSpPr>
          <p:cNvPr id="424" name="テキスト ボックス 423"/>
          <p:cNvSpPr txBox="1"/>
          <p:nvPr/>
        </p:nvSpPr>
        <p:spPr>
          <a:xfrm>
            <a:off x="747720" y="2156040"/>
            <a:ext cx="102877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コードは書く時間よりも読む時間の⽅が圧倒的に多いということを頭に⼊れておくことが重要です。</a:t>
            </a:r>
            <a:endParaRPr lang="en-US" sz="1800" b="0" u="none" strike="noStrike">
              <a:solidFill>
                <a:srgbClr val="000000"/>
              </a:solidFill>
              <a:uFillTx/>
              <a:latin typeface="游明朝体"/>
            </a:endParaRPr>
          </a:p>
        </p:txBody>
      </p:sp>
      <p:sp>
        <p:nvSpPr>
          <p:cNvPr id="425" name="テキスト ボックス 424"/>
          <p:cNvSpPr txBox="1"/>
          <p:nvPr/>
        </p:nvSpPr>
        <p:spPr>
          <a:xfrm>
            <a:off x="747720" y="2498760"/>
            <a:ext cx="10516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また、同じ処理結果でも可読性の⾼いコードにすると実⾏したかった処理のロジックが整理され、結果</a:t>
            </a:r>
            <a:endParaRPr lang="en-US" sz="1800" b="0" u="none" strike="noStrike">
              <a:solidFill>
                <a:srgbClr val="000000"/>
              </a:solidFill>
              <a:uFillTx/>
              <a:latin typeface="游明朝体"/>
            </a:endParaRPr>
          </a:p>
        </p:txBody>
      </p:sp>
      <p:sp>
        <p:nvSpPr>
          <p:cNvPr id="426" name="テキスト ボックス 425"/>
          <p:cNvSpPr txBox="1"/>
          <p:nvPr/>
        </p:nvSpPr>
        <p:spPr>
          <a:xfrm>
            <a:off x="747720" y="2841840"/>
            <a:ext cx="5944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的に開発効率の向上やバグの発⽣を防ぐことができます。</a:t>
            </a:r>
            <a:endParaRPr lang="en-US" sz="1800" b="0" u="none" strike="noStrike">
              <a:solidFill>
                <a:srgbClr val="000000"/>
              </a:solidFill>
              <a:uFillTx/>
              <a:latin typeface="游明朝体"/>
            </a:endParaRPr>
          </a:p>
        </p:txBody>
      </p:sp>
      <p:sp>
        <p:nvSpPr>
          <p:cNvPr id="427" name="テキスト ボックス 426"/>
          <p:cNvSpPr txBox="1"/>
          <p:nvPr/>
        </p:nvSpPr>
        <p:spPr>
          <a:xfrm>
            <a:off x="747720" y="3184560"/>
            <a:ext cx="9373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以下のコードは、データフレームに対して複数の操作を再帰的に適⽤するコードの例です。</a:t>
            </a:r>
            <a:endParaRPr lang="en-US" sz="1800" b="0" u="none" strike="noStrike">
              <a:solidFill>
                <a:srgbClr val="000000"/>
              </a:solidFill>
              <a:uFillTx/>
              <a:latin typeface="游明朝体"/>
            </a:endParaRPr>
          </a:p>
        </p:txBody>
      </p:sp>
      <p:sp>
        <p:nvSpPr>
          <p:cNvPr id="428" name="テキスト ボックス 427"/>
          <p:cNvSpPr txBox="1"/>
          <p:nvPr/>
        </p:nvSpPr>
        <p:spPr>
          <a:xfrm>
            <a:off x="952560" y="3936600"/>
            <a:ext cx="178560" cy="172440"/>
          </a:xfrm>
          <a:prstGeom prst="rect">
            <a:avLst/>
          </a:prstGeom>
          <a:noFill/>
          <a:ln w="0">
            <a:noFill/>
          </a:ln>
        </p:spPr>
        <p:txBody>
          <a:bodyPr wrap="none" lIns="0" tIns="0" rIns="0" bIns="0" anchor="t">
            <a:noAutofit/>
          </a:bodyPr>
          <a:lstStyle/>
          <a:p>
            <a:r>
              <a:rPr lang="en-US" sz="1160" b="0" u="none" strike="noStrike">
                <a:solidFill>
                  <a:srgbClr val="59636E"/>
                </a:solidFill>
                <a:uFillTx/>
                <a:latin typeface="Menlo"/>
                <a:ea typeface="Menlo"/>
              </a:rPr>
              <a:t># </a:t>
            </a:r>
            <a:endParaRPr lang="en-US" sz="1160" b="0" u="none" strike="noStrike">
              <a:solidFill>
                <a:srgbClr val="000000"/>
              </a:solidFill>
              <a:uFillTx/>
              <a:latin typeface="游明朝体"/>
            </a:endParaRPr>
          </a:p>
        </p:txBody>
      </p:sp>
      <p:sp>
        <p:nvSpPr>
          <p:cNvPr id="429" name="テキスト ボックス 428"/>
          <p:cNvSpPr txBox="1"/>
          <p:nvPr/>
        </p:nvSpPr>
        <p:spPr>
          <a:xfrm>
            <a:off x="1129680" y="3947400"/>
            <a:ext cx="1626840" cy="148320"/>
          </a:xfrm>
          <a:prstGeom prst="rect">
            <a:avLst/>
          </a:prstGeom>
          <a:noFill/>
          <a:ln w="0">
            <a:noFill/>
          </a:ln>
        </p:spPr>
        <p:txBody>
          <a:bodyPr wrap="none" lIns="0" tIns="0" rIns="0" bIns="0" anchor="t">
            <a:noAutofit/>
          </a:bodyPr>
          <a:lstStyle/>
          <a:p>
            <a:r>
              <a:rPr lang="ja-JP" sz="1160" b="0" u="none" strike="noStrike">
                <a:solidFill>
                  <a:srgbClr val="59636E"/>
                </a:solidFill>
                <a:uFillTx/>
                <a:latin typeface="Osaka-Mono"/>
                <a:ea typeface="Osaka-Mono"/>
              </a:rPr>
              <a:t>可読性の低いコードの例</a:t>
            </a:r>
            <a:endParaRPr lang="en-US" sz="1160" b="0" u="none" strike="noStrike">
              <a:solidFill>
                <a:srgbClr val="000000"/>
              </a:solidFill>
              <a:uFillTx/>
              <a:latin typeface="游明朝体"/>
            </a:endParaRPr>
          </a:p>
        </p:txBody>
      </p:sp>
      <p:sp>
        <p:nvSpPr>
          <p:cNvPr id="430" name="テキスト ボックス 429"/>
          <p:cNvSpPr txBox="1"/>
          <p:nvPr/>
        </p:nvSpPr>
        <p:spPr>
          <a:xfrm>
            <a:off x="952560" y="4102560"/>
            <a:ext cx="1602720" cy="172440"/>
          </a:xfrm>
          <a:prstGeom prst="rect">
            <a:avLst/>
          </a:prstGeom>
          <a:noFill/>
          <a:ln w="0">
            <a:noFill/>
          </a:ln>
        </p:spPr>
        <p:txBody>
          <a:bodyPr wrap="none" lIns="0" tIns="0" rIns="0" bIns="0" anchor="t">
            <a:noAutofit/>
          </a:bodyPr>
          <a:lstStyle/>
          <a:p>
            <a:r>
              <a:rPr lang="en-US" sz="1160" b="0" u="none" strike="noStrike">
                <a:solidFill>
                  <a:srgbClr val="CF222E"/>
                </a:solidFill>
                <a:uFillTx/>
                <a:latin typeface="Menlo"/>
                <a:ea typeface="Menlo"/>
              </a:rPr>
              <a:t>def</a:t>
            </a:r>
            <a:r>
              <a:rPr lang="en-US" sz="1160" b="0" u="none" strike="noStrike">
                <a:solidFill>
                  <a:srgbClr val="1F2328"/>
                </a:solidFill>
                <a:uFillTx/>
                <a:latin typeface="Menlo"/>
                <a:ea typeface="Menlo"/>
              </a:rPr>
              <a:t> </a:t>
            </a:r>
            <a:r>
              <a:rPr lang="en-US" sz="1160" b="0" u="none" strike="noStrike">
                <a:solidFill>
                  <a:srgbClr val="6639BA"/>
                </a:solidFill>
                <a:uFillTx/>
                <a:latin typeface="Menlo"/>
                <a:ea typeface="Menlo"/>
              </a:rPr>
              <a:t>proc</a:t>
            </a:r>
            <a:r>
              <a:rPr lang="en-US" sz="1160" b="0" u="none" strike="noStrike">
                <a:solidFill>
                  <a:srgbClr val="1F2328"/>
                </a:solidFill>
                <a:uFillTx/>
                <a:latin typeface="Menlo"/>
                <a:ea typeface="Menlo"/>
              </a:rPr>
              <a:t>(d,ops,i):</a:t>
            </a:r>
            <a:endParaRPr lang="en-US" sz="1160" b="0" u="none" strike="noStrike">
              <a:solidFill>
                <a:srgbClr val="000000"/>
              </a:solidFill>
              <a:uFillTx/>
              <a:latin typeface="游明朝体"/>
            </a:endParaRPr>
          </a:p>
        </p:txBody>
      </p:sp>
      <p:sp>
        <p:nvSpPr>
          <p:cNvPr id="431" name="テキスト ボックス 430"/>
          <p:cNvSpPr txBox="1"/>
          <p:nvPr/>
        </p:nvSpPr>
        <p:spPr>
          <a:xfrm>
            <a:off x="952560" y="4276080"/>
            <a:ext cx="2136240" cy="172440"/>
          </a:xfrm>
          <a:prstGeom prst="rect">
            <a:avLst/>
          </a:prstGeom>
          <a:noFill/>
          <a:ln w="0">
            <a:noFill/>
          </a:ln>
        </p:spPr>
        <p:txBody>
          <a:bodyPr wrap="none" lIns="0" tIns="0" rIns="0" bIns="0" anchor="t">
            <a:noAutofit/>
          </a:bodyPr>
          <a:lstStyle/>
          <a:p>
            <a:r>
              <a:rPr lang="en-US" sz="1160" b="0" u="none" strike="noStrike">
                <a:solidFill>
                  <a:srgbClr val="1F2328"/>
                </a:solidFill>
                <a:uFillTx/>
                <a:latin typeface="Menlo"/>
                <a:ea typeface="Menlo"/>
              </a:rPr>
              <a:t> </a:t>
            </a:r>
            <a:r>
              <a:rPr lang="en-US" sz="1160" b="0" u="none" strike="noStrike">
                <a:solidFill>
                  <a:srgbClr val="CF222E"/>
                </a:solidFill>
                <a:uFillTx/>
                <a:latin typeface="Menlo"/>
                <a:ea typeface="Menlo"/>
              </a:rPr>
              <a:t>if</a:t>
            </a:r>
            <a:r>
              <a:rPr lang="en-US" sz="1160" b="0" u="none" strike="noStrike">
                <a:solidFill>
                  <a:srgbClr val="1F2328"/>
                </a:solidFill>
                <a:uFillTx/>
                <a:latin typeface="Menlo"/>
                <a:ea typeface="Menlo"/>
              </a:rPr>
              <a:t> i&gt;=</a:t>
            </a:r>
            <a:r>
              <a:rPr lang="en-US" sz="1160" b="0" u="none" strike="noStrike">
                <a:solidFill>
                  <a:srgbClr val="953800"/>
                </a:solidFill>
                <a:uFillTx/>
                <a:latin typeface="Menlo"/>
                <a:ea typeface="Menlo"/>
              </a:rPr>
              <a:t>len</a:t>
            </a:r>
            <a:r>
              <a:rPr lang="en-US" sz="1160" b="0" u="none" strike="noStrike">
                <a:solidFill>
                  <a:srgbClr val="1F2328"/>
                </a:solidFill>
                <a:uFillTx/>
                <a:latin typeface="Menlo"/>
                <a:ea typeface="Menlo"/>
              </a:rPr>
              <a:t>(ops):</a:t>
            </a:r>
            <a:r>
              <a:rPr lang="en-US" sz="1160" b="0" u="none" strike="noStrike">
                <a:solidFill>
                  <a:srgbClr val="CF222E"/>
                </a:solidFill>
                <a:uFillTx/>
                <a:latin typeface="Menlo"/>
                <a:ea typeface="Menlo"/>
              </a:rPr>
              <a:t>return</a:t>
            </a:r>
            <a:r>
              <a:rPr lang="en-US" sz="1160" b="0" u="none" strike="noStrike">
                <a:solidFill>
                  <a:srgbClr val="1F2328"/>
                </a:solidFill>
                <a:uFillTx/>
                <a:latin typeface="Menlo"/>
                <a:ea typeface="Menlo"/>
              </a:rPr>
              <a:t> d</a:t>
            </a:r>
            <a:endParaRPr lang="en-US" sz="1160" b="0" u="none" strike="noStrike">
              <a:solidFill>
                <a:srgbClr val="000000"/>
              </a:solidFill>
              <a:uFillTx/>
              <a:latin typeface="游明朝体"/>
            </a:endParaRPr>
          </a:p>
        </p:txBody>
      </p:sp>
      <p:sp>
        <p:nvSpPr>
          <p:cNvPr id="432" name="テキスト ボックス 431"/>
          <p:cNvSpPr txBox="1"/>
          <p:nvPr/>
        </p:nvSpPr>
        <p:spPr>
          <a:xfrm>
            <a:off x="952560" y="4442040"/>
            <a:ext cx="2759400" cy="172440"/>
          </a:xfrm>
          <a:prstGeom prst="rect">
            <a:avLst/>
          </a:prstGeom>
          <a:noFill/>
          <a:ln w="0">
            <a:noFill/>
          </a:ln>
        </p:spPr>
        <p:txBody>
          <a:bodyPr wrap="none" lIns="0" tIns="0" rIns="0" bIns="0" anchor="t">
            <a:noAutofit/>
          </a:bodyPr>
          <a:lstStyle/>
          <a:p>
            <a:r>
              <a:rPr lang="en-US" sz="1160" b="0" u="none" strike="noStrike">
                <a:solidFill>
                  <a:srgbClr val="1F2328"/>
                </a:solidFill>
                <a:uFillTx/>
                <a:latin typeface="Menlo"/>
                <a:ea typeface="Menlo"/>
              </a:rPr>
              <a:t> </a:t>
            </a:r>
            <a:r>
              <a:rPr lang="en-US" sz="1160" b="0" u="none" strike="noStrike">
                <a:solidFill>
                  <a:srgbClr val="CF222E"/>
                </a:solidFill>
                <a:uFillTx/>
                <a:latin typeface="Menlo"/>
                <a:ea typeface="Menlo"/>
              </a:rPr>
              <a:t>return</a:t>
            </a:r>
            <a:r>
              <a:rPr lang="en-US" sz="1160" b="0" u="none" strike="noStrike">
                <a:solidFill>
                  <a:srgbClr val="1F2328"/>
                </a:solidFill>
                <a:uFillTx/>
                <a:latin typeface="Menlo"/>
                <a:ea typeface="Menlo"/>
              </a:rPr>
              <a:t> proc(ops[i](d),ops,i+</a:t>
            </a:r>
            <a:r>
              <a:rPr lang="en-US" sz="1160" b="0" u="none" strike="noStrike">
                <a:solidFill>
                  <a:srgbClr val="0550AE"/>
                </a:solidFill>
                <a:uFillTx/>
                <a:latin typeface="Menlo"/>
                <a:ea typeface="Menlo"/>
              </a:rPr>
              <a:t>1</a:t>
            </a:r>
            <a:r>
              <a:rPr lang="en-US" sz="1160" b="0" u="none" strike="noStrike">
                <a:solidFill>
                  <a:srgbClr val="1F2328"/>
                </a:solidFill>
                <a:uFillTx/>
                <a:latin typeface="Menlo"/>
                <a:ea typeface="Menlo"/>
              </a:rPr>
              <a:t>)</a:t>
            </a:r>
            <a:endParaRPr lang="en-US" sz="1160" b="0" u="none" strike="noStrike">
              <a:solidFill>
                <a:srgbClr val="000000"/>
              </a:solidFill>
              <a:uFillTx/>
              <a:latin typeface="游明朝体"/>
            </a:endParaRPr>
          </a:p>
        </p:txBody>
      </p:sp>
      <p:sp>
        <p:nvSpPr>
          <p:cNvPr id="433" name="テキスト ボックス 432"/>
          <p:cNvSpPr txBox="1"/>
          <p:nvPr/>
        </p:nvSpPr>
        <p:spPr>
          <a:xfrm>
            <a:off x="952560" y="4615200"/>
            <a:ext cx="10324440" cy="172440"/>
          </a:xfrm>
          <a:prstGeom prst="rect">
            <a:avLst/>
          </a:prstGeom>
          <a:noFill/>
          <a:ln w="0">
            <a:noFill/>
          </a:ln>
        </p:spPr>
        <p:txBody>
          <a:bodyPr wrap="none" lIns="0" tIns="0" rIns="0" bIns="0" anchor="t">
            <a:noAutofit/>
          </a:bodyPr>
          <a:lstStyle/>
          <a:p>
            <a:r>
              <a:rPr lang="en-US" sz="1160" b="0" u="none" strike="noStrike">
                <a:solidFill>
                  <a:srgbClr val="1F2328"/>
                </a:solidFill>
                <a:uFillTx/>
                <a:latin typeface="Menlo"/>
                <a:ea typeface="Menlo"/>
              </a:rPr>
              <a:t>ops=[</a:t>
            </a:r>
            <a:r>
              <a:rPr lang="en-US" sz="1160" b="0" u="none" strike="noStrike">
                <a:solidFill>
                  <a:srgbClr val="CF222E"/>
                </a:solidFill>
                <a:uFillTx/>
                <a:latin typeface="Menlo"/>
                <a:ea typeface="Menlo"/>
              </a:rPr>
              <a:t>lambda</a:t>
            </a:r>
            <a:r>
              <a:rPr lang="en-US" sz="1160" b="0" u="none" strike="noStrike">
                <a:solidFill>
                  <a:srgbClr val="1F2328"/>
                </a:solidFill>
                <a:uFillTx/>
                <a:latin typeface="Menlo"/>
                <a:ea typeface="Menlo"/>
              </a:rPr>
              <a:t> x:x.assign(sepal_length=</a:t>
            </a:r>
            <a:r>
              <a:rPr lang="en-US" sz="1160" b="0" u="none" strike="noStrike">
                <a:solidFill>
                  <a:srgbClr val="CF222E"/>
                </a:solidFill>
                <a:uFillTx/>
                <a:latin typeface="Menlo"/>
                <a:ea typeface="Menlo"/>
              </a:rPr>
              <a:t>lambda</a:t>
            </a:r>
            <a:r>
              <a:rPr lang="en-US" sz="1160" b="0" u="none" strike="noStrike">
                <a:solidFill>
                  <a:srgbClr val="1F2328"/>
                </a:solidFill>
                <a:uFillTx/>
                <a:latin typeface="Menlo"/>
                <a:ea typeface="Menlo"/>
              </a:rPr>
              <a:t> d:d[</a:t>
            </a:r>
            <a:r>
              <a:rPr lang="en-US" sz="1160" b="0" u="none" strike="noStrike">
                <a:solidFill>
                  <a:srgbClr val="0A3069"/>
                </a:solidFill>
                <a:uFillTx/>
                <a:latin typeface="Menlo"/>
                <a:ea typeface="Menlo"/>
              </a:rPr>
              <a:t>'sepal_length'</a:t>
            </a:r>
            <a:r>
              <a:rPr lang="en-US" sz="1160" b="0" u="none" strike="noStrike">
                <a:solidFill>
                  <a:srgbClr val="1F2328"/>
                </a:solidFill>
                <a:uFillTx/>
                <a:latin typeface="Menlo"/>
                <a:ea typeface="Menlo"/>
              </a:rPr>
              <a:t>]+d[</a:t>
            </a:r>
            <a:r>
              <a:rPr lang="en-US" sz="1160" b="0" u="none" strike="noStrike">
                <a:solidFill>
                  <a:srgbClr val="0A3069"/>
                </a:solidFill>
                <a:uFillTx/>
                <a:latin typeface="Menlo"/>
                <a:ea typeface="Menlo"/>
              </a:rPr>
              <a:t>'sepal_width'</a:t>
            </a:r>
            <a:r>
              <a:rPr lang="en-US" sz="1160" b="0" u="none" strike="noStrike">
                <a:solidFill>
                  <a:srgbClr val="1F2328"/>
                </a:solidFill>
                <a:uFillTx/>
                <a:latin typeface="Menlo"/>
                <a:ea typeface="Menlo"/>
              </a:rPr>
              <a:t>]),</a:t>
            </a:r>
            <a:r>
              <a:rPr lang="en-US" sz="1160" b="0" u="none" strike="noStrike">
                <a:solidFill>
                  <a:srgbClr val="CF222E"/>
                </a:solidFill>
                <a:uFillTx/>
                <a:latin typeface="Menlo"/>
                <a:ea typeface="Menlo"/>
              </a:rPr>
              <a:t>lambda</a:t>
            </a:r>
            <a:r>
              <a:rPr lang="en-US" sz="1160" b="0" u="none" strike="noStrike">
                <a:solidFill>
                  <a:srgbClr val="1F2328"/>
                </a:solidFill>
                <a:uFillTx/>
                <a:latin typeface="Menlo"/>
                <a:ea typeface="Menlo"/>
              </a:rPr>
              <a:t> x:x.query(</a:t>
            </a:r>
            <a:r>
              <a:rPr lang="en-US" sz="1160" b="0" u="none" strike="noStrike">
                <a:solidFill>
                  <a:srgbClr val="0A3069"/>
                </a:solidFill>
                <a:uFillTx/>
                <a:latin typeface="Menlo"/>
                <a:ea typeface="Menlo"/>
              </a:rPr>
              <a:t>"sepal_length&gt;8"</a:t>
            </a:r>
            <a:r>
              <a:rPr lang="en-US" sz="1160" b="0" u="none" strike="noStrike">
                <a:solidFill>
                  <a:srgbClr val="1F2328"/>
                </a:solidFill>
                <a:uFillTx/>
                <a:latin typeface="Menlo"/>
                <a:ea typeface="Menlo"/>
              </a:rPr>
              <a:t>)]</a:t>
            </a:r>
            <a:endParaRPr lang="en-US" sz="1160" b="0" u="none" strike="noStrike">
              <a:solidFill>
                <a:srgbClr val="000000"/>
              </a:solidFill>
              <a:uFillTx/>
              <a:latin typeface="游明朝体"/>
            </a:endParaRPr>
          </a:p>
        </p:txBody>
      </p:sp>
      <p:sp>
        <p:nvSpPr>
          <p:cNvPr id="434" name="テキスト ボックス 433"/>
          <p:cNvSpPr txBox="1"/>
          <p:nvPr/>
        </p:nvSpPr>
        <p:spPr>
          <a:xfrm>
            <a:off x="952560" y="4781160"/>
            <a:ext cx="1869480" cy="172440"/>
          </a:xfrm>
          <a:prstGeom prst="rect">
            <a:avLst/>
          </a:prstGeom>
          <a:noFill/>
          <a:ln w="0">
            <a:noFill/>
          </a:ln>
        </p:spPr>
        <p:txBody>
          <a:bodyPr wrap="none" lIns="0" tIns="0" rIns="0" bIns="0" anchor="t">
            <a:noAutofit/>
          </a:bodyPr>
          <a:lstStyle/>
          <a:p>
            <a:r>
              <a:rPr lang="en-US" sz="1160" b="0" u="none" strike="noStrike">
                <a:solidFill>
                  <a:srgbClr val="1F2328"/>
                </a:solidFill>
                <a:uFillTx/>
                <a:latin typeface="Menlo"/>
                <a:ea typeface="Menlo"/>
              </a:rPr>
              <a:t>df_rev=proc(df,ops,</a:t>
            </a:r>
            <a:r>
              <a:rPr lang="en-US" sz="1160" b="0" u="none" strike="noStrike">
                <a:solidFill>
                  <a:srgbClr val="0550AE"/>
                </a:solidFill>
                <a:uFillTx/>
                <a:latin typeface="Menlo"/>
                <a:ea typeface="Menlo"/>
              </a:rPr>
              <a:t>0</a:t>
            </a:r>
            <a:r>
              <a:rPr lang="en-US" sz="1160" b="0" u="none" strike="noStrike">
                <a:solidFill>
                  <a:srgbClr val="1F2328"/>
                </a:solidFill>
                <a:uFillTx/>
                <a:latin typeface="Menlo"/>
                <a:ea typeface="Menlo"/>
              </a:rPr>
              <a:t>)</a:t>
            </a:r>
            <a:endParaRPr lang="en-US" sz="1160" b="0" u="none" strike="noStrike">
              <a:solidFill>
                <a:srgbClr val="000000"/>
              </a:solidFill>
              <a:uFillTx/>
              <a:latin typeface="游明朝体"/>
            </a:endParaRPr>
          </a:p>
        </p:txBody>
      </p:sp>
      <p:sp>
        <p:nvSpPr>
          <p:cNvPr id="435" name="テキスト ボックス 434"/>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436" name="テキスト ボックス 435"/>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437" name="テキスト ボックス 436"/>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20</a:t>
            </a:r>
            <a:endParaRPr lang="en-US" sz="1800" b="0" u="none" strike="noStrike">
              <a:solidFill>
                <a:srgbClr val="000000"/>
              </a:solidFill>
              <a:uFillTx/>
              <a:latin typeface="游明朝体"/>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フリーフォーム 43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39" name="フリーフォーム 43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40" name="フリーフォーム 43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41" name="フリーフォーム 440"/>
          <p:cNvSpPr/>
          <p:nvPr/>
        </p:nvSpPr>
        <p:spPr>
          <a:xfrm>
            <a:off x="757080" y="2604960"/>
            <a:ext cx="10687320" cy="2638800"/>
          </a:xfrm>
          <a:custGeom>
            <a:avLst/>
            <a:gdLst/>
            <a:ahLst/>
            <a:cxnLst/>
            <a:rect l="0" t="0" r="r" b="b"/>
            <a:pathLst>
              <a:path w="29687" h="7330">
                <a:moveTo>
                  <a:pt x="0" y="7237"/>
                </a:moveTo>
                <a:lnTo>
                  <a:pt x="0" y="92"/>
                </a:lnTo>
                <a:cubicBezTo>
                  <a:pt x="0" y="80"/>
                  <a:pt x="2" y="68"/>
                  <a:pt x="7" y="57"/>
                </a:cubicBezTo>
                <a:cubicBezTo>
                  <a:pt x="12" y="46"/>
                  <a:pt x="18" y="36"/>
                  <a:pt x="27" y="27"/>
                </a:cubicBezTo>
                <a:cubicBezTo>
                  <a:pt x="36" y="18"/>
                  <a:pt x="46" y="12"/>
                  <a:pt x="57" y="7"/>
                </a:cubicBezTo>
                <a:cubicBezTo>
                  <a:pt x="68" y="2"/>
                  <a:pt x="80" y="0"/>
                  <a:pt x="93" y="0"/>
                </a:cubicBezTo>
                <a:lnTo>
                  <a:pt x="29595" y="0"/>
                </a:lnTo>
                <a:cubicBezTo>
                  <a:pt x="29607" y="0"/>
                  <a:pt x="29619" y="2"/>
                  <a:pt x="29630" y="7"/>
                </a:cubicBezTo>
                <a:cubicBezTo>
                  <a:pt x="29641" y="12"/>
                  <a:pt x="29651" y="18"/>
                  <a:pt x="29660" y="27"/>
                </a:cubicBezTo>
                <a:cubicBezTo>
                  <a:pt x="29669" y="36"/>
                  <a:pt x="29675" y="46"/>
                  <a:pt x="29680" y="57"/>
                </a:cubicBezTo>
                <a:cubicBezTo>
                  <a:pt x="29685" y="68"/>
                  <a:pt x="29687" y="80"/>
                  <a:pt x="29687" y="92"/>
                </a:cubicBezTo>
                <a:lnTo>
                  <a:pt x="29687" y="7237"/>
                </a:lnTo>
                <a:cubicBezTo>
                  <a:pt x="29687" y="7249"/>
                  <a:pt x="29685" y="7261"/>
                  <a:pt x="29680" y="7273"/>
                </a:cubicBezTo>
                <a:cubicBezTo>
                  <a:pt x="29675" y="7284"/>
                  <a:pt x="29669" y="7294"/>
                  <a:pt x="29660" y="7303"/>
                </a:cubicBezTo>
                <a:cubicBezTo>
                  <a:pt x="29651" y="7311"/>
                  <a:pt x="29641" y="7318"/>
                  <a:pt x="29630" y="7323"/>
                </a:cubicBezTo>
                <a:cubicBezTo>
                  <a:pt x="29619" y="7327"/>
                  <a:pt x="29607" y="7330"/>
                  <a:pt x="29595" y="7330"/>
                </a:cubicBezTo>
                <a:lnTo>
                  <a:pt x="93" y="7330"/>
                </a:lnTo>
                <a:cubicBezTo>
                  <a:pt x="80" y="7330"/>
                  <a:pt x="68" y="7327"/>
                  <a:pt x="57" y="7323"/>
                </a:cubicBezTo>
                <a:cubicBezTo>
                  <a:pt x="46" y="7318"/>
                  <a:pt x="36" y="7311"/>
                  <a:pt x="27" y="7303"/>
                </a:cubicBezTo>
                <a:cubicBezTo>
                  <a:pt x="18" y="7294"/>
                  <a:pt x="12" y="7284"/>
                  <a:pt x="7" y="7273"/>
                </a:cubicBezTo>
                <a:cubicBezTo>
                  <a:pt x="2" y="7261"/>
                  <a:pt x="0" y="7249"/>
                  <a:pt x="0" y="7237"/>
                </a:cubicBezTo>
                <a:close/>
              </a:path>
            </a:pathLst>
          </a:custGeom>
          <a:solidFill>
            <a:srgbClr val="F8F9FA"/>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42" name="フリーフォーム 441"/>
          <p:cNvSpPr/>
          <p:nvPr/>
        </p:nvSpPr>
        <p:spPr>
          <a:xfrm>
            <a:off x="757080" y="2604960"/>
            <a:ext cx="10687320" cy="2638800"/>
          </a:xfrm>
          <a:custGeom>
            <a:avLst/>
            <a:gdLst/>
            <a:ahLst/>
            <a:cxnLst/>
            <a:rect l="0" t="0" r="r" b="b"/>
            <a:pathLst>
              <a:path w="29687" h="7330">
                <a:moveTo>
                  <a:pt x="0" y="7237"/>
                </a:moveTo>
                <a:lnTo>
                  <a:pt x="0" y="92"/>
                </a:lnTo>
                <a:cubicBezTo>
                  <a:pt x="0" y="80"/>
                  <a:pt x="2" y="68"/>
                  <a:pt x="7" y="57"/>
                </a:cubicBezTo>
                <a:cubicBezTo>
                  <a:pt x="12" y="46"/>
                  <a:pt x="18" y="36"/>
                  <a:pt x="27" y="27"/>
                </a:cubicBezTo>
                <a:cubicBezTo>
                  <a:pt x="36" y="18"/>
                  <a:pt x="46" y="12"/>
                  <a:pt x="57" y="7"/>
                </a:cubicBezTo>
                <a:cubicBezTo>
                  <a:pt x="68" y="2"/>
                  <a:pt x="80" y="0"/>
                  <a:pt x="93" y="0"/>
                </a:cubicBezTo>
                <a:lnTo>
                  <a:pt x="29595" y="0"/>
                </a:lnTo>
                <a:cubicBezTo>
                  <a:pt x="29607" y="0"/>
                  <a:pt x="29619" y="2"/>
                  <a:pt x="29630" y="7"/>
                </a:cubicBezTo>
                <a:cubicBezTo>
                  <a:pt x="29641" y="12"/>
                  <a:pt x="29651" y="18"/>
                  <a:pt x="29660" y="27"/>
                </a:cubicBezTo>
                <a:cubicBezTo>
                  <a:pt x="29669" y="36"/>
                  <a:pt x="29675" y="46"/>
                  <a:pt x="29680" y="57"/>
                </a:cubicBezTo>
                <a:cubicBezTo>
                  <a:pt x="29685" y="68"/>
                  <a:pt x="29687" y="80"/>
                  <a:pt x="29687" y="92"/>
                </a:cubicBezTo>
                <a:lnTo>
                  <a:pt x="29687" y="7237"/>
                </a:lnTo>
                <a:cubicBezTo>
                  <a:pt x="29687" y="7249"/>
                  <a:pt x="29685" y="7261"/>
                  <a:pt x="29680" y="7273"/>
                </a:cubicBezTo>
                <a:cubicBezTo>
                  <a:pt x="29675" y="7284"/>
                  <a:pt x="29669" y="7294"/>
                  <a:pt x="29660" y="7303"/>
                </a:cubicBezTo>
                <a:cubicBezTo>
                  <a:pt x="29651" y="7311"/>
                  <a:pt x="29641" y="7318"/>
                  <a:pt x="29630" y="7323"/>
                </a:cubicBezTo>
                <a:cubicBezTo>
                  <a:pt x="29619" y="7327"/>
                  <a:pt x="29607" y="7330"/>
                  <a:pt x="29595" y="7330"/>
                </a:cubicBezTo>
                <a:lnTo>
                  <a:pt x="93" y="7330"/>
                </a:lnTo>
                <a:cubicBezTo>
                  <a:pt x="80" y="7330"/>
                  <a:pt x="68" y="7327"/>
                  <a:pt x="57" y="7323"/>
                </a:cubicBezTo>
                <a:cubicBezTo>
                  <a:pt x="46" y="7318"/>
                  <a:pt x="36" y="7311"/>
                  <a:pt x="27" y="7303"/>
                </a:cubicBezTo>
                <a:cubicBezTo>
                  <a:pt x="18" y="7294"/>
                  <a:pt x="12" y="7284"/>
                  <a:pt x="7" y="7273"/>
                </a:cubicBezTo>
                <a:cubicBezTo>
                  <a:pt x="2" y="7261"/>
                  <a:pt x="0" y="7249"/>
                  <a:pt x="0" y="7237"/>
                </a:cubicBezTo>
                <a:close/>
              </a:path>
            </a:pathLst>
          </a:custGeom>
          <a:noFill/>
          <a:ln w="9360">
            <a:solidFill>
              <a:srgbClr val="D1D9E0"/>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443" name="テキスト ボックス 442"/>
          <p:cNvSpPr txBox="1"/>
          <p:nvPr/>
        </p:nvSpPr>
        <p:spPr>
          <a:xfrm>
            <a:off x="747720" y="1355760"/>
            <a:ext cx="10516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同じ処理でも可読性の⾼いコードにすると、実⾏したかった処理のロジックが整理され、結果的に開発</a:t>
            </a:r>
            <a:endParaRPr lang="en-US" sz="1800" b="0" u="none" strike="noStrike">
              <a:solidFill>
                <a:srgbClr val="000000"/>
              </a:solidFill>
              <a:uFillTx/>
              <a:latin typeface="游明朝体"/>
            </a:endParaRPr>
          </a:p>
        </p:txBody>
      </p:sp>
      <p:sp>
        <p:nvSpPr>
          <p:cNvPr id="444" name="テキスト ボックス 443"/>
          <p:cNvSpPr txBox="1"/>
          <p:nvPr/>
        </p:nvSpPr>
        <p:spPr>
          <a:xfrm>
            <a:off x="747720" y="1698840"/>
            <a:ext cx="50299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効率の向上やバグの発⽣を防ぐことができます。</a:t>
            </a:r>
            <a:endParaRPr lang="en-US" sz="1800" b="0" u="none" strike="noStrike">
              <a:solidFill>
                <a:srgbClr val="000000"/>
              </a:solidFill>
              <a:uFillTx/>
              <a:latin typeface="游明朝体"/>
            </a:endParaRPr>
          </a:p>
        </p:txBody>
      </p:sp>
      <p:sp>
        <p:nvSpPr>
          <p:cNvPr id="445" name="テキスト ボックス 444"/>
          <p:cNvSpPr txBox="1"/>
          <p:nvPr/>
        </p:nvSpPr>
        <p:spPr>
          <a:xfrm>
            <a:off x="747720" y="2041560"/>
            <a:ext cx="64015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以下の例は同じ処理をメソッドチェーンで実⾏したものです。</a:t>
            </a:r>
            <a:endParaRPr lang="en-US" sz="1800" b="0" u="none" strike="noStrike">
              <a:solidFill>
                <a:srgbClr val="000000"/>
              </a:solidFill>
              <a:uFillTx/>
              <a:latin typeface="游明朝体"/>
            </a:endParaRPr>
          </a:p>
        </p:txBody>
      </p:sp>
      <p:sp>
        <p:nvSpPr>
          <p:cNvPr id="446" name="テキスト ボックス 445"/>
          <p:cNvSpPr txBox="1"/>
          <p:nvPr/>
        </p:nvSpPr>
        <p:spPr>
          <a:xfrm>
            <a:off x="952560" y="2791440"/>
            <a:ext cx="235440" cy="227520"/>
          </a:xfrm>
          <a:prstGeom prst="rect">
            <a:avLst/>
          </a:prstGeom>
          <a:noFill/>
          <a:ln w="0">
            <a:noFill/>
          </a:ln>
        </p:spPr>
        <p:txBody>
          <a:bodyPr wrap="none" lIns="0" tIns="0" rIns="0" bIns="0" anchor="t">
            <a:noAutofit/>
          </a:bodyPr>
          <a:lstStyle/>
          <a:p>
            <a:r>
              <a:rPr lang="en-US" sz="1530" b="0" u="none" strike="noStrike">
                <a:solidFill>
                  <a:srgbClr val="59636E"/>
                </a:solidFill>
                <a:uFillTx/>
                <a:latin typeface="Menlo"/>
                <a:ea typeface="Menlo"/>
              </a:rPr>
              <a:t># </a:t>
            </a:r>
            <a:endParaRPr lang="en-US" sz="1530" b="0" u="none" strike="noStrike">
              <a:solidFill>
                <a:srgbClr val="000000"/>
              </a:solidFill>
              <a:uFillTx/>
              <a:latin typeface="游明朝体"/>
            </a:endParaRPr>
          </a:p>
        </p:txBody>
      </p:sp>
      <p:sp>
        <p:nvSpPr>
          <p:cNvPr id="447" name="テキスト ボックス 446"/>
          <p:cNvSpPr txBox="1"/>
          <p:nvPr/>
        </p:nvSpPr>
        <p:spPr>
          <a:xfrm>
            <a:off x="1186560" y="2805840"/>
            <a:ext cx="214668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可読性の高いコードの例</a:t>
            </a:r>
            <a:endParaRPr lang="en-US" sz="1530" b="0" u="none" strike="noStrike">
              <a:solidFill>
                <a:srgbClr val="000000"/>
              </a:solidFill>
              <a:uFillTx/>
              <a:latin typeface="游明朝体"/>
            </a:endParaRPr>
          </a:p>
        </p:txBody>
      </p:sp>
      <p:sp>
        <p:nvSpPr>
          <p:cNvPr id="448" name="テキスト ボックス 447"/>
          <p:cNvSpPr txBox="1"/>
          <p:nvPr/>
        </p:nvSpPr>
        <p:spPr>
          <a:xfrm>
            <a:off x="952560" y="3010680"/>
            <a:ext cx="187992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df_processed = (</a:t>
            </a:r>
            <a:endParaRPr lang="en-US" sz="1530" b="0" u="none" strike="noStrike">
              <a:solidFill>
                <a:srgbClr val="000000"/>
              </a:solidFill>
              <a:uFillTx/>
              <a:latin typeface="游明朝体"/>
            </a:endParaRPr>
          </a:p>
        </p:txBody>
      </p:sp>
      <p:sp>
        <p:nvSpPr>
          <p:cNvPr id="449" name="テキスト ボックス 448"/>
          <p:cNvSpPr txBox="1"/>
          <p:nvPr/>
        </p:nvSpPr>
        <p:spPr>
          <a:xfrm>
            <a:off x="952560" y="3239280"/>
            <a:ext cx="7052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df</a:t>
            </a:r>
            <a:endParaRPr lang="en-US" sz="1530" b="0" u="none" strike="noStrike">
              <a:solidFill>
                <a:srgbClr val="000000"/>
              </a:solidFill>
              <a:uFillTx/>
              <a:latin typeface="游明朝体"/>
            </a:endParaRPr>
          </a:p>
        </p:txBody>
      </p:sp>
      <p:sp>
        <p:nvSpPr>
          <p:cNvPr id="450" name="テキスト ボックス 449"/>
          <p:cNvSpPr txBox="1"/>
          <p:nvPr/>
        </p:nvSpPr>
        <p:spPr>
          <a:xfrm>
            <a:off x="952560" y="3458160"/>
            <a:ext cx="21146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59636E"/>
                </a:solidFill>
                <a:uFillTx/>
                <a:latin typeface="Menlo"/>
                <a:ea typeface="Menlo"/>
              </a:rPr>
              <a:t># sepal_length</a:t>
            </a:r>
            <a:endParaRPr lang="en-US" sz="1530" b="0" u="none" strike="noStrike">
              <a:solidFill>
                <a:srgbClr val="000000"/>
              </a:solidFill>
              <a:uFillTx/>
              <a:latin typeface="游明朝体"/>
            </a:endParaRPr>
          </a:p>
        </p:txBody>
      </p:sp>
      <p:sp>
        <p:nvSpPr>
          <p:cNvPr id="451" name="テキスト ボックス 450"/>
          <p:cNvSpPr txBox="1"/>
          <p:nvPr/>
        </p:nvSpPr>
        <p:spPr>
          <a:xfrm>
            <a:off x="3058200" y="3472560"/>
            <a:ext cx="19584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と</a:t>
            </a:r>
            <a:endParaRPr lang="en-US" sz="1530" b="0" u="none" strike="noStrike">
              <a:solidFill>
                <a:srgbClr val="000000"/>
              </a:solidFill>
              <a:uFillTx/>
              <a:latin typeface="游明朝体"/>
            </a:endParaRPr>
          </a:p>
        </p:txBody>
      </p:sp>
      <p:sp>
        <p:nvSpPr>
          <p:cNvPr id="452" name="テキスト ボックス 451"/>
          <p:cNvSpPr txBox="1"/>
          <p:nvPr/>
        </p:nvSpPr>
        <p:spPr>
          <a:xfrm>
            <a:off x="3252600" y="3458160"/>
            <a:ext cx="1292760" cy="227520"/>
          </a:xfrm>
          <a:prstGeom prst="rect">
            <a:avLst/>
          </a:prstGeom>
          <a:noFill/>
          <a:ln w="0">
            <a:noFill/>
          </a:ln>
        </p:spPr>
        <p:txBody>
          <a:bodyPr wrap="none" lIns="0" tIns="0" rIns="0" bIns="0" anchor="t">
            <a:noAutofit/>
          </a:bodyPr>
          <a:lstStyle/>
          <a:p>
            <a:r>
              <a:rPr lang="en-US" sz="1530" b="0" u="none" strike="noStrike">
                <a:solidFill>
                  <a:srgbClr val="59636E"/>
                </a:solidFill>
                <a:uFillTx/>
                <a:latin typeface="Menlo"/>
                <a:ea typeface="Menlo"/>
              </a:rPr>
              <a:t>sepal_width</a:t>
            </a:r>
            <a:endParaRPr lang="en-US" sz="1530" b="0" u="none" strike="noStrike">
              <a:solidFill>
                <a:srgbClr val="000000"/>
              </a:solidFill>
              <a:uFillTx/>
              <a:latin typeface="游明朝体"/>
            </a:endParaRPr>
          </a:p>
        </p:txBody>
      </p:sp>
      <p:sp>
        <p:nvSpPr>
          <p:cNvPr id="453" name="テキスト ボックス 452"/>
          <p:cNvSpPr txBox="1"/>
          <p:nvPr/>
        </p:nvSpPr>
        <p:spPr>
          <a:xfrm>
            <a:off x="4539600" y="3472560"/>
            <a:ext cx="214668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を足した新しい列を作成</a:t>
            </a:r>
            <a:endParaRPr lang="en-US" sz="1530" b="0" u="none" strike="noStrike">
              <a:solidFill>
                <a:srgbClr val="000000"/>
              </a:solidFill>
              <a:uFillTx/>
              <a:latin typeface="游明朝体"/>
            </a:endParaRPr>
          </a:p>
        </p:txBody>
      </p:sp>
      <p:sp>
        <p:nvSpPr>
          <p:cNvPr id="454" name="テキスト ボックス 453"/>
          <p:cNvSpPr txBox="1"/>
          <p:nvPr/>
        </p:nvSpPr>
        <p:spPr>
          <a:xfrm>
            <a:off x="952560" y="3686760"/>
            <a:ext cx="141012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.assign(</a:t>
            </a:r>
            <a:endParaRPr lang="en-US" sz="1530" b="0" u="none" strike="noStrike">
              <a:solidFill>
                <a:srgbClr val="000000"/>
              </a:solidFill>
              <a:uFillTx/>
              <a:latin typeface="游明朝体"/>
            </a:endParaRPr>
          </a:p>
        </p:txBody>
      </p:sp>
      <p:sp>
        <p:nvSpPr>
          <p:cNvPr id="455" name="テキスト ボックス 454"/>
          <p:cNvSpPr txBox="1"/>
          <p:nvPr/>
        </p:nvSpPr>
        <p:spPr>
          <a:xfrm>
            <a:off x="952560" y="3906000"/>
            <a:ext cx="786888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sepal_length=</a:t>
            </a:r>
            <a:r>
              <a:rPr lang="en-US" sz="1530" b="0" u="none" strike="noStrike">
                <a:solidFill>
                  <a:srgbClr val="CF222E"/>
                </a:solidFill>
                <a:uFillTx/>
                <a:latin typeface="Menlo"/>
                <a:ea typeface="Menlo"/>
              </a:rPr>
              <a:t>lambda</a:t>
            </a:r>
            <a:r>
              <a:rPr lang="en-US" sz="1530" b="0" u="none" strike="noStrike">
                <a:solidFill>
                  <a:srgbClr val="1F2328"/>
                </a:solidFill>
                <a:uFillTx/>
                <a:latin typeface="Menlo"/>
                <a:ea typeface="Menlo"/>
              </a:rPr>
              <a:t> x: x[</a:t>
            </a:r>
            <a:r>
              <a:rPr lang="en-US" sz="1530" b="0" u="none" strike="noStrike">
                <a:solidFill>
                  <a:srgbClr val="0A3069"/>
                </a:solidFill>
                <a:uFillTx/>
                <a:latin typeface="Menlo"/>
                <a:ea typeface="Menlo"/>
              </a:rPr>
              <a:t>'sepal_length'</a:t>
            </a:r>
            <a:r>
              <a:rPr lang="en-US" sz="1530" b="0" u="none" strike="noStrike">
                <a:solidFill>
                  <a:srgbClr val="1F2328"/>
                </a:solidFill>
                <a:uFillTx/>
                <a:latin typeface="Menlo"/>
                <a:ea typeface="Menlo"/>
              </a:rPr>
              <a:t>] + x[</a:t>
            </a:r>
            <a:r>
              <a:rPr lang="en-US" sz="1530" b="0" u="none" strike="noStrike">
                <a:solidFill>
                  <a:srgbClr val="0A3069"/>
                </a:solidFill>
                <a:uFillTx/>
                <a:latin typeface="Menlo"/>
                <a:ea typeface="Menlo"/>
              </a:rPr>
              <a:t>'sepal_width'</a:t>
            </a:r>
            <a:r>
              <a:rPr lang="en-US" sz="1530" b="0" u="none" strike="noStrike">
                <a:solidFill>
                  <a:srgbClr val="1F2328"/>
                </a:solidFill>
                <a:uFillTx/>
                <a:latin typeface="Menlo"/>
                <a:ea typeface="Menlo"/>
              </a:rPr>
              <a:t>]</a:t>
            </a:r>
            <a:endParaRPr lang="en-US" sz="1530" b="0" u="none" strike="noStrike">
              <a:solidFill>
                <a:srgbClr val="000000"/>
              </a:solidFill>
              <a:uFillTx/>
              <a:latin typeface="游明朝体"/>
            </a:endParaRPr>
          </a:p>
        </p:txBody>
      </p:sp>
      <p:sp>
        <p:nvSpPr>
          <p:cNvPr id="456" name="テキスト ボックス 455"/>
          <p:cNvSpPr txBox="1"/>
          <p:nvPr/>
        </p:nvSpPr>
        <p:spPr>
          <a:xfrm>
            <a:off x="952560" y="4134600"/>
            <a:ext cx="58788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endParaRPr lang="en-US" sz="1530" b="0" u="none" strike="noStrike">
              <a:solidFill>
                <a:srgbClr val="000000"/>
              </a:solidFill>
              <a:uFillTx/>
              <a:latin typeface="游明朝体"/>
            </a:endParaRPr>
          </a:p>
        </p:txBody>
      </p:sp>
      <p:sp>
        <p:nvSpPr>
          <p:cNvPr id="457" name="テキスト ボックス 456"/>
          <p:cNvSpPr txBox="1"/>
          <p:nvPr/>
        </p:nvSpPr>
        <p:spPr>
          <a:xfrm>
            <a:off x="952560" y="4353480"/>
            <a:ext cx="7052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a:t>
            </a:r>
            <a:r>
              <a:rPr lang="en-US" sz="1530" b="0" u="none" strike="noStrike">
                <a:solidFill>
                  <a:srgbClr val="59636E"/>
                </a:solidFill>
                <a:uFillTx/>
                <a:latin typeface="Menlo"/>
                <a:ea typeface="Menlo"/>
              </a:rPr>
              <a:t># </a:t>
            </a:r>
            <a:endParaRPr lang="en-US" sz="1530" b="0" u="none" strike="noStrike">
              <a:solidFill>
                <a:srgbClr val="000000"/>
              </a:solidFill>
              <a:uFillTx/>
              <a:latin typeface="游明朝体"/>
            </a:endParaRPr>
          </a:p>
        </p:txBody>
      </p:sp>
      <p:sp>
        <p:nvSpPr>
          <p:cNvPr id="458" name="テキスト ボックス 457"/>
          <p:cNvSpPr txBox="1"/>
          <p:nvPr/>
        </p:nvSpPr>
        <p:spPr>
          <a:xfrm>
            <a:off x="1654560" y="4367880"/>
            <a:ext cx="2146680" cy="195480"/>
          </a:xfrm>
          <a:prstGeom prst="rect">
            <a:avLst/>
          </a:prstGeom>
          <a:noFill/>
          <a:ln w="0">
            <a:noFill/>
          </a:ln>
        </p:spPr>
        <p:txBody>
          <a:bodyPr wrap="none" lIns="0" tIns="0" rIns="0" bIns="0" anchor="t">
            <a:noAutofit/>
          </a:bodyPr>
          <a:lstStyle/>
          <a:p>
            <a:r>
              <a:rPr lang="ja-JP" sz="1530" b="0" u="none" strike="noStrike">
                <a:solidFill>
                  <a:srgbClr val="59636E"/>
                </a:solidFill>
                <a:uFillTx/>
                <a:latin typeface="Osaka-Mono"/>
                <a:ea typeface="Osaka-Mono"/>
              </a:rPr>
              <a:t>条件に合うデータを抽出</a:t>
            </a:r>
            <a:endParaRPr lang="en-US" sz="1530" b="0" u="none" strike="noStrike">
              <a:solidFill>
                <a:srgbClr val="000000"/>
              </a:solidFill>
              <a:uFillTx/>
              <a:latin typeface="游明朝体"/>
            </a:endParaRPr>
          </a:p>
        </p:txBody>
      </p:sp>
      <p:sp>
        <p:nvSpPr>
          <p:cNvPr id="459" name="テキスト ボックス 458"/>
          <p:cNvSpPr txBox="1"/>
          <p:nvPr/>
        </p:nvSpPr>
        <p:spPr>
          <a:xfrm>
            <a:off x="952560" y="4582080"/>
            <a:ext cx="35240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.query(</a:t>
            </a:r>
            <a:r>
              <a:rPr lang="en-US" sz="1530" b="0" u="none" strike="noStrike">
                <a:solidFill>
                  <a:srgbClr val="0A3069"/>
                </a:solidFill>
                <a:uFillTx/>
                <a:latin typeface="Menlo"/>
                <a:ea typeface="Menlo"/>
              </a:rPr>
              <a:t>"sepal_length &gt; 8"</a:t>
            </a:r>
            <a:r>
              <a:rPr lang="en-US" sz="1530" b="0" u="none" strike="noStrike">
                <a:solidFill>
                  <a:srgbClr val="1F2328"/>
                </a:solidFill>
                <a:uFillTx/>
                <a:latin typeface="Menlo"/>
                <a:ea typeface="Menlo"/>
              </a:rPr>
              <a:t>)</a:t>
            </a:r>
            <a:endParaRPr lang="en-US" sz="1530" b="0" u="none" strike="noStrike">
              <a:solidFill>
                <a:srgbClr val="000000"/>
              </a:solidFill>
              <a:uFillTx/>
              <a:latin typeface="游明朝体"/>
            </a:endParaRPr>
          </a:p>
        </p:txBody>
      </p:sp>
      <p:sp>
        <p:nvSpPr>
          <p:cNvPr id="460" name="テキスト ボックス 459"/>
          <p:cNvSpPr txBox="1"/>
          <p:nvPr/>
        </p:nvSpPr>
        <p:spPr>
          <a:xfrm>
            <a:off x="952560" y="4801320"/>
            <a:ext cx="19404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a:t>
            </a:r>
            <a:endParaRPr lang="en-US" sz="1530" b="0" u="none" strike="noStrike">
              <a:solidFill>
                <a:srgbClr val="000000"/>
              </a:solidFill>
              <a:uFillTx/>
              <a:latin typeface="游明朝体"/>
            </a:endParaRPr>
          </a:p>
        </p:txBody>
      </p:sp>
      <p:sp>
        <p:nvSpPr>
          <p:cNvPr id="461" name="テキスト ボックス 460"/>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462" name="テキスト ボックス 461"/>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463" name="テキスト ボックス 462"/>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21</a:t>
            </a:r>
            <a:endParaRPr lang="en-US" sz="1800" b="0" u="none" strike="noStrike">
              <a:solidFill>
                <a:srgbClr val="000000"/>
              </a:solidFill>
              <a:uFillTx/>
              <a:latin typeface="游明朝体"/>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フリーフォーム 46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65" name="フリーフォーム 46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66" name="フリーフォーム 46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67" name="テキスト ボックス 466"/>
          <p:cNvSpPr txBox="1"/>
          <p:nvPr/>
        </p:nvSpPr>
        <p:spPr>
          <a:xfrm>
            <a:off x="747720" y="455040"/>
            <a:ext cx="3353400" cy="305280"/>
          </a:xfrm>
          <a:prstGeom prst="rect">
            <a:avLst/>
          </a:prstGeom>
          <a:noFill/>
          <a:ln w="0">
            <a:noFill/>
          </a:ln>
        </p:spPr>
        <p:txBody>
          <a:bodyPr wrap="none" lIns="0" tIns="0" rIns="0" bIns="0" anchor="t">
            <a:noAutofit/>
          </a:bodyPr>
          <a:lstStyle/>
          <a:p>
            <a:r>
              <a:rPr lang="ja-JP" sz="2400" b="1" u="none" strike="noStrike">
                <a:solidFill>
                  <a:srgbClr val="230EE0"/>
                </a:solidFill>
                <a:uFillTx/>
                <a:latin typeface="HiraKakuProN-W6"/>
                <a:ea typeface="HiraKakuProN-W6"/>
              </a:rPr>
              <a:t>メソッドチェーンとは？</a:t>
            </a:r>
            <a:endParaRPr lang="en-US" sz="2400" b="0" u="none" strike="noStrike">
              <a:solidFill>
                <a:srgbClr val="000000"/>
              </a:solidFill>
              <a:uFillTx/>
              <a:latin typeface="游明朝体"/>
            </a:endParaRPr>
          </a:p>
        </p:txBody>
      </p:sp>
      <p:sp>
        <p:nvSpPr>
          <p:cNvPr id="468" name="テキスト ボックス 467"/>
          <p:cNvSpPr txBox="1"/>
          <p:nvPr/>
        </p:nvSpPr>
        <p:spPr>
          <a:xfrm>
            <a:off x="747720" y="1203480"/>
            <a:ext cx="10415880" cy="30672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メソッドチェーン（</a:t>
            </a:r>
            <a:r>
              <a:rPr lang="en-US" sz="1800" b="0" u="none" strike="noStrike">
                <a:solidFill>
                  <a:srgbClr val="1F2328"/>
                </a:solidFill>
                <a:uFillTx/>
                <a:latin typeface="HiraKakuProN-W3"/>
                <a:ea typeface="HiraKakuProN-W3"/>
              </a:rPr>
              <a:t>Method Chaining</a:t>
            </a:r>
            <a:r>
              <a:rPr lang="ja-JP" sz="1800" b="0" u="none" strike="noStrike">
                <a:solidFill>
                  <a:srgbClr val="1F2328"/>
                </a:solidFill>
                <a:uFillTx/>
                <a:latin typeface="HiraKakuProN-W3"/>
                <a:ea typeface="HiraKakuProN-W3"/>
              </a:rPr>
              <a:t>）とは、オブジェクト指向プログラミングにおいて、複数のメソ</a:t>
            </a:r>
            <a:endParaRPr lang="en-US" sz="1800" b="0" u="none" strike="noStrike">
              <a:solidFill>
                <a:srgbClr val="000000"/>
              </a:solidFill>
              <a:uFillTx/>
              <a:latin typeface="游明朝体"/>
            </a:endParaRPr>
          </a:p>
        </p:txBody>
      </p:sp>
      <p:sp>
        <p:nvSpPr>
          <p:cNvPr id="469" name="テキスト ボックス 468"/>
          <p:cNvSpPr txBox="1"/>
          <p:nvPr/>
        </p:nvSpPr>
        <p:spPr>
          <a:xfrm>
            <a:off x="747720" y="1546200"/>
            <a:ext cx="89161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ッドを連続して呼び出すことで、⼀連の操作を効率的かつ直感的に記述する⼿法です。</a:t>
            </a:r>
            <a:endParaRPr lang="en-US" sz="1800" b="0" u="none" strike="noStrike">
              <a:solidFill>
                <a:srgbClr val="000000"/>
              </a:solidFill>
              <a:uFillTx/>
              <a:latin typeface="游明朝体"/>
            </a:endParaRPr>
          </a:p>
        </p:txBody>
      </p:sp>
      <p:sp>
        <p:nvSpPr>
          <p:cNvPr id="470" name="テキスト ボックス 469"/>
          <p:cNvSpPr txBox="1"/>
          <p:nvPr/>
        </p:nvSpPr>
        <p:spPr>
          <a:xfrm>
            <a:off x="1118520" y="2147760"/>
            <a:ext cx="232920" cy="279360"/>
          </a:xfrm>
          <a:prstGeom prst="rect">
            <a:avLst/>
          </a:prstGeom>
          <a:noFill/>
          <a:ln w="0">
            <a:noFill/>
          </a:ln>
        </p:spPr>
        <p:txBody>
          <a:bodyPr wrap="none" lIns="0" tIns="0" rIns="0" bIns="0" anchor="t">
            <a:noAutofit/>
          </a:bodyPr>
          <a:lstStyle/>
          <a:p>
            <a:r>
              <a:rPr lang="en-US" sz="1650" b="0" u="none" strike="noStrike">
                <a:solidFill>
                  <a:srgbClr val="1F2328"/>
                </a:solidFill>
                <a:uFillTx/>
                <a:latin typeface="HiraKakuProN-W3"/>
                <a:ea typeface="HiraKakuProN-W3"/>
              </a:rPr>
              <a:t>1. </a:t>
            </a:r>
            <a:endParaRPr lang="en-US" sz="1650" b="0" u="none" strike="noStrike">
              <a:solidFill>
                <a:srgbClr val="000000"/>
              </a:solidFill>
              <a:uFillTx/>
              <a:latin typeface="游明朝体"/>
            </a:endParaRPr>
          </a:p>
        </p:txBody>
      </p:sp>
      <p:sp>
        <p:nvSpPr>
          <p:cNvPr id="471" name="フリーフォーム 470"/>
          <p:cNvSpPr/>
          <p:nvPr/>
        </p:nvSpPr>
        <p:spPr>
          <a:xfrm>
            <a:off x="1771560" y="2847960"/>
            <a:ext cx="57240" cy="57240"/>
          </a:xfrm>
          <a:custGeom>
            <a:avLst/>
            <a:gdLst/>
            <a:ahLst/>
            <a:cxnLst/>
            <a:rect l="0" t="0" r="r" b="b"/>
            <a:pathLst>
              <a:path w="159" h="159">
                <a:moveTo>
                  <a:pt x="159" y="80"/>
                </a:moveTo>
                <a:cubicBezTo>
                  <a:pt x="159" y="90"/>
                  <a:pt x="157" y="101"/>
                  <a:pt x="153" y="110"/>
                </a:cubicBezTo>
                <a:cubicBezTo>
                  <a:pt x="149" y="120"/>
                  <a:pt x="144" y="129"/>
                  <a:pt x="136" y="136"/>
                </a:cubicBezTo>
                <a:cubicBezTo>
                  <a:pt x="129" y="143"/>
                  <a:pt x="120" y="149"/>
                  <a:pt x="110" y="153"/>
                </a:cubicBezTo>
                <a:cubicBezTo>
                  <a:pt x="101" y="157"/>
                  <a:pt x="91" y="159"/>
                  <a:pt x="80" y="159"/>
                </a:cubicBezTo>
                <a:cubicBezTo>
                  <a:pt x="70" y="159"/>
                  <a:pt x="59" y="157"/>
                  <a:pt x="49" y="153"/>
                </a:cubicBezTo>
                <a:cubicBezTo>
                  <a:pt x="39" y="149"/>
                  <a:pt x="30" y="143"/>
                  <a:pt x="23" y="136"/>
                </a:cubicBezTo>
                <a:cubicBezTo>
                  <a:pt x="16" y="129"/>
                  <a:pt x="10" y="120"/>
                  <a:pt x="6" y="110"/>
                </a:cubicBezTo>
                <a:cubicBezTo>
                  <a:pt x="2" y="101"/>
                  <a:pt x="0" y="90"/>
                  <a:pt x="0" y="80"/>
                </a:cubicBezTo>
                <a:cubicBezTo>
                  <a:pt x="0" y="69"/>
                  <a:pt x="2" y="58"/>
                  <a:pt x="6" y="49"/>
                </a:cubicBezTo>
                <a:cubicBezTo>
                  <a:pt x="10" y="39"/>
                  <a:pt x="16" y="30"/>
                  <a:pt x="23" y="23"/>
                </a:cubicBezTo>
                <a:cubicBezTo>
                  <a:pt x="30" y="15"/>
                  <a:pt x="39" y="10"/>
                  <a:pt x="49" y="6"/>
                </a:cubicBezTo>
                <a:cubicBezTo>
                  <a:pt x="59" y="2"/>
                  <a:pt x="70" y="0"/>
                  <a:pt x="80" y="0"/>
                </a:cubicBezTo>
                <a:cubicBezTo>
                  <a:pt x="91" y="0"/>
                  <a:pt x="101" y="2"/>
                  <a:pt x="111" y="6"/>
                </a:cubicBezTo>
                <a:cubicBezTo>
                  <a:pt x="120" y="10"/>
                  <a:pt x="129" y="15"/>
                  <a:pt x="136" y="23"/>
                </a:cubicBezTo>
                <a:cubicBezTo>
                  <a:pt x="144" y="30"/>
                  <a:pt x="149" y="39"/>
                  <a:pt x="153" y="49"/>
                </a:cubicBezTo>
                <a:cubicBezTo>
                  <a:pt x="157" y="58"/>
                  <a:pt x="159" y="69"/>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472" name="テキスト ボックス 471"/>
          <p:cNvSpPr txBox="1"/>
          <p:nvPr/>
        </p:nvSpPr>
        <p:spPr>
          <a:xfrm>
            <a:off x="1376280" y="2127240"/>
            <a:ext cx="1372320" cy="228960"/>
          </a:xfrm>
          <a:prstGeom prst="rect">
            <a:avLst/>
          </a:prstGeom>
          <a:noFill/>
          <a:ln w="0">
            <a:noFill/>
          </a:ln>
        </p:spPr>
        <p:txBody>
          <a:bodyPr wrap="none" lIns="0" tIns="0" rIns="0" bIns="0" anchor="t">
            <a:noAutofit/>
          </a:bodyPr>
          <a:lstStyle/>
          <a:p>
            <a:r>
              <a:rPr lang="ja-JP" sz="1800" b="1" u="none" strike="noStrike">
                <a:solidFill>
                  <a:srgbClr val="1F2328"/>
                </a:solidFill>
                <a:uFillTx/>
                <a:latin typeface="HiraKakuProN-W6"/>
                <a:ea typeface="HiraKakuProN-W6"/>
              </a:rPr>
              <a:t>可読性の向上</a:t>
            </a:r>
            <a:endParaRPr lang="en-US" sz="1800" b="0" u="none" strike="noStrike">
              <a:solidFill>
                <a:srgbClr val="000000"/>
              </a:solidFill>
              <a:uFillTx/>
              <a:latin typeface="游明朝体"/>
            </a:endParaRPr>
          </a:p>
        </p:txBody>
      </p:sp>
      <p:sp>
        <p:nvSpPr>
          <p:cNvPr id="473" name="フリーフォーム 472"/>
          <p:cNvSpPr/>
          <p:nvPr/>
        </p:nvSpPr>
        <p:spPr>
          <a:xfrm>
            <a:off x="1771560" y="3247920"/>
            <a:ext cx="57240" cy="57600"/>
          </a:xfrm>
          <a:custGeom>
            <a:avLst/>
            <a:gdLst/>
            <a:ahLst/>
            <a:cxnLst/>
            <a:rect l="0" t="0" r="r" b="b"/>
            <a:pathLst>
              <a:path w="159" h="160">
                <a:moveTo>
                  <a:pt x="159" y="80"/>
                </a:moveTo>
                <a:cubicBezTo>
                  <a:pt x="159" y="91"/>
                  <a:pt x="157" y="101"/>
                  <a:pt x="153" y="111"/>
                </a:cubicBezTo>
                <a:cubicBezTo>
                  <a:pt x="149" y="120"/>
                  <a:pt x="144" y="129"/>
                  <a:pt x="136" y="136"/>
                </a:cubicBezTo>
                <a:cubicBezTo>
                  <a:pt x="129" y="144"/>
                  <a:pt x="120" y="149"/>
                  <a:pt x="110" y="153"/>
                </a:cubicBezTo>
                <a:cubicBezTo>
                  <a:pt x="101" y="158"/>
                  <a:pt x="91" y="160"/>
                  <a:pt x="80" y="160"/>
                </a:cubicBezTo>
                <a:cubicBezTo>
                  <a:pt x="70" y="160"/>
                  <a:pt x="59" y="158"/>
                  <a:pt x="49" y="153"/>
                </a:cubicBezTo>
                <a:cubicBezTo>
                  <a:pt x="39" y="149"/>
                  <a:pt x="30" y="144"/>
                  <a:pt x="23" y="136"/>
                </a:cubicBezTo>
                <a:cubicBezTo>
                  <a:pt x="16" y="129"/>
                  <a:pt x="10" y="120"/>
                  <a:pt x="6" y="111"/>
                </a:cubicBezTo>
                <a:cubicBezTo>
                  <a:pt x="2" y="101"/>
                  <a:pt x="0" y="91"/>
                  <a:pt x="0" y="80"/>
                </a:cubicBezTo>
                <a:cubicBezTo>
                  <a:pt x="0" y="70"/>
                  <a:pt x="2" y="59"/>
                  <a:pt x="6" y="49"/>
                </a:cubicBezTo>
                <a:cubicBezTo>
                  <a:pt x="10" y="39"/>
                  <a:pt x="16" y="30"/>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0"/>
                  <a:pt x="149" y="39"/>
                  <a:pt x="153" y="49"/>
                </a:cubicBezTo>
                <a:cubicBezTo>
                  <a:pt x="157" y="59"/>
                  <a:pt x="159" y="70"/>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474" name="テキスト ボックス 473"/>
          <p:cNvSpPr txBox="1"/>
          <p:nvPr/>
        </p:nvSpPr>
        <p:spPr>
          <a:xfrm>
            <a:off x="1947960" y="2729880"/>
            <a:ext cx="400140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処理の流れが視覚的に分かりやすくなります。</a:t>
            </a:r>
            <a:endParaRPr lang="en-US" sz="1500" b="0" u="none" strike="noStrike">
              <a:solidFill>
                <a:srgbClr val="000000"/>
              </a:solidFill>
              <a:uFillTx/>
              <a:latin typeface="游明朝体"/>
            </a:endParaRPr>
          </a:p>
        </p:txBody>
      </p:sp>
      <p:sp>
        <p:nvSpPr>
          <p:cNvPr id="475" name="テキスト ボックス 474"/>
          <p:cNvSpPr txBox="1"/>
          <p:nvPr/>
        </p:nvSpPr>
        <p:spPr>
          <a:xfrm>
            <a:off x="1947960" y="3130200"/>
            <a:ext cx="438228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各処理が明確に区切られ、理解しやすくなります。</a:t>
            </a:r>
            <a:endParaRPr lang="en-US" sz="1500" b="0" u="none" strike="noStrike">
              <a:solidFill>
                <a:srgbClr val="000000"/>
              </a:solidFill>
              <a:uFillTx/>
              <a:latin typeface="游明朝体"/>
            </a:endParaRPr>
          </a:p>
        </p:txBody>
      </p:sp>
      <p:sp>
        <p:nvSpPr>
          <p:cNvPr id="476" name="テキスト ボックス 475"/>
          <p:cNvSpPr txBox="1"/>
          <p:nvPr/>
        </p:nvSpPr>
        <p:spPr>
          <a:xfrm>
            <a:off x="1118520" y="3605040"/>
            <a:ext cx="232920" cy="279360"/>
          </a:xfrm>
          <a:prstGeom prst="rect">
            <a:avLst/>
          </a:prstGeom>
          <a:noFill/>
          <a:ln w="0">
            <a:noFill/>
          </a:ln>
        </p:spPr>
        <p:txBody>
          <a:bodyPr wrap="none" lIns="0" tIns="0" rIns="0" bIns="0" anchor="t">
            <a:noAutofit/>
          </a:bodyPr>
          <a:lstStyle/>
          <a:p>
            <a:r>
              <a:rPr lang="en-US" sz="1650" b="0" u="none" strike="noStrike">
                <a:solidFill>
                  <a:srgbClr val="1F2328"/>
                </a:solidFill>
                <a:uFillTx/>
                <a:latin typeface="HiraKakuProN-W3"/>
                <a:ea typeface="HiraKakuProN-W3"/>
              </a:rPr>
              <a:t>2. </a:t>
            </a:r>
            <a:endParaRPr lang="en-US" sz="1650" b="0" u="none" strike="noStrike">
              <a:solidFill>
                <a:srgbClr val="000000"/>
              </a:solidFill>
              <a:uFillTx/>
              <a:latin typeface="游明朝体"/>
            </a:endParaRPr>
          </a:p>
        </p:txBody>
      </p:sp>
      <p:sp>
        <p:nvSpPr>
          <p:cNvPr id="477" name="フリーフォーム 476"/>
          <p:cNvSpPr/>
          <p:nvPr/>
        </p:nvSpPr>
        <p:spPr>
          <a:xfrm>
            <a:off x="1771560" y="4295520"/>
            <a:ext cx="57240" cy="57600"/>
          </a:xfrm>
          <a:custGeom>
            <a:avLst/>
            <a:gdLst/>
            <a:ahLst/>
            <a:cxnLst/>
            <a:rect l="0" t="0" r="r" b="b"/>
            <a:pathLst>
              <a:path w="159" h="160">
                <a:moveTo>
                  <a:pt x="159" y="80"/>
                </a:moveTo>
                <a:cubicBezTo>
                  <a:pt x="159" y="90"/>
                  <a:pt x="157" y="100"/>
                  <a:pt x="153" y="110"/>
                </a:cubicBezTo>
                <a:cubicBezTo>
                  <a:pt x="149" y="120"/>
                  <a:pt x="144" y="128"/>
                  <a:pt x="136" y="136"/>
                </a:cubicBezTo>
                <a:cubicBezTo>
                  <a:pt x="129" y="143"/>
                  <a:pt x="120" y="149"/>
                  <a:pt x="110" y="153"/>
                </a:cubicBezTo>
                <a:cubicBezTo>
                  <a:pt x="101" y="158"/>
                  <a:pt x="91" y="160"/>
                  <a:pt x="80" y="160"/>
                </a:cubicBezTo>
                <a:cubicBezTo>
                  <a:pt x="70" y="160"/>
                  <a:pt x="59" y="158"/>
                  <a:pt x="49" y="153"/>
                </a:cubicBezTo>
                <a:cubicBezTo>
                  <a:pt x="39" y="149"/>
                  <a:pt x="30" y="143"/>
                  <a:pt x="23" y="136"/>
                </a:cubicBezTo>
                <a:cubicBezTo>
                  <a:pt x="16" y="128"/>
                  <a:pt x="10" y="120"/>
                  <a:pt x="6" y="110"/>
                </a:cubicBezTo>
                <a:cubicBezTo>
                  <a:pt x="2" y="100"/>
                  <a:pt x="0" y="90"/>
                  <a:pt x="0" y="80"/>
                </a:cubicBezTo>
                <a:cubicBezTo>
                  <a:pt x="0" y="69"/>
                  <a:pt x="2" y="59"/>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59"/>
                  <a:pt x="159" y="69"/>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478" name="テキスト ボックス 477"/>
          <p:cNvSpPr txBox="1"/>
          <p:nvPr/>
        </p:nvSpPr>
        <p:spPr>
          <a:xfrm>
            <a:off x="1376280" y="3584520"/>
            <a:ext cx="1600920" cy="228960"/>
          </a:xfrm>
          <a:prstGeom prst="rect">
            <a:avLst/>
          </a:prstGeom>
          <a:noFill/>
          <a:ln w="0">
            <a:noFill/>
          </a:ln>
        </p:spPr>
        <p:txBody>
          <a:bodyPr wrap="none" lIns="0" tIns="0" rIns="0" bIns="0" anchor="t">
            <a:noAutofit/>
          </a:bodyPr>
          <a:lstStyle/>
          <a:p>
            <a:r>
              <a:rPr lang="ja-JP" sz="1800" b="1" u="none" strike="noStrike">
                <a:solidFill>
                  <a:srgbClr val="1F2328"/>
                </a:solidFill>
                <a:uFillTx/>
                <a:latin typeface="HiraKakuProN-W6"/>
                <a:ea typeface="HiraKakuProN-W6"/>
              </a:rPr>
              <a:t>コードの簡潔化</a:t>
            </a:r>
            <a:endParaRPr lang="en-US" sz="1800" b="0" u="none" strike="noStrike">
              <a:solidFill>
                <a:srgbClr val="000000"/>
              </a:solidFill>
              <a:uFillTx/>
              <a:latin typeface="游明朝体"/>
            </a:endParaRPr>
          </a:p>
        </p:txBody>
      </p:sp>
      <p:sp>
        <p:nvSpPr>
          <p:cNvPr id="479" name="フリーフォーム 478"/>
          <p:cNvSpPr/>
          <p:nvPr/>
        </p:nvSpPr>
        <p:spPr>
          <a:xfrm>
            <a:off x="1771560" y="4695480"/>
            <a:ext cx="57240" cy="57600"/>
          </a:xfrm>
          <a:custGeom>
            <a:avLst/>
            <a:gdLst/>
            <a:ahLst/>
            <a:cxnLst/>
            <a:rect l="0" t="0" r="r" b="b"/>
            <a:pathLst>
              <a:path w="159" h="160">
                <a:moveTo>
                  <a:pt x="159" y="80"/>
                </a:moveTo>
                <a:cubicBezTo>
                  <a:pt x="159" y="90"/>
                  <a:pt x="157" y="100"/>
                  <a:pt x="153" y="110"/>
                </a:cubicBezTo>
                <a:cubicBezTo>
                  <a:pt x="149" y="120"/>
                  <a:pt x="144" y="129"/>
                  <a:pt x="136" y="136"/>
                </a:cubicBezTo>
                <a:cubicBezTo>
                  <a:pt x="129" y="143"/>
                  <a:pt x="120" y="149"/>
                  <a:pt x="110" y="154"/>
                </a:cubicBezTo>
                <a:cubicBezTo>
                  <a:pt x="101" y="158"/>
                  <a:pt x="91" y="160"/>
                  <a:pt x="80" y="160"/>
                </a:cubicBezTo>
                <a:cubicBezTo>
                  <a:pt x="70" y="160"/>
                  <a:pt x="59" y="158"/>
                  <a:pt x="49" y="154"/>
                </a:cubicBezTo>
                <a:cubicBezTo>
                  <a:pt x="39" y="149"/>
                  <a:pt x="30" y="143"/>
                  <a:pt x="23" y="136"/>
                </a:cubicBezTo>
                <a:cubicBezTo>
                  <a:pt x="16" y="129"/>
                  <a:pt x="10" y="120"/>
                  <a:pt x="6" y="110"/>
                </a:cubicBezTo>
                <a:cubicBezTo>
                  <a:pt x="2" y="100"/>
                  <a:pt x="0" y="90"/>
                  <a:pt x="0" y="80"/>
                </a:cubicBezTo>
                <a:cubicBezTo>
                  <a:pt x="0" y="69"/>
                  <a:pt x="2" y="59"/>
                  <a:pt x="6" y="49"/>
                </a:cubicBezTo>
                <a:cubicBezTo>
                  <a:pt x="10" y="40"/>
                  <a:pt x="16" y="31"/>
                  <a:pt x="23" y="24"/>
                </a:cubicBezTo>
                <a:cubicBezTo>
                  <a:pt x="30" y="16"/>
                  <a:pt x="39" y="11"/>
                  <a:pt x="49" y="6"/>
                </a:cubicBezTo>
                <a:cubicBezTo>
                  <a:pt x="59" y="2"/>
                  <a:pt x="70" y="0"/>
                  <a:pt x="80" y="0"/>
                </a:cubicBezTo>
                <a:cubicBezTo>
                  <a:pt x="91" y="0"/>
                  <a:pt x="101" y="2"/>
                  <a:pt x="111" y="6"/>
                </a:cubicBezTo>
                <a:cubicBezTo>
                  <a:pt x="120" y="11"/>
                  <a:pt x="129" y="16"/>
                  <a:pt x="136" y="24"/>
                </a:cubicBezTo>
                <a:cubicBezTo>
                  <a:pt x="144" y="31"/>
                  <a:pt x="149" y="40"/>
                  <a:pt x="153" y="49"/>
                </a:cubicBezTo>
                <a:cubicBezTo>
                  <a:pt x="157" y="59"/>
                  <a:pt x="159" y="69"/>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480" name="テキスト ボックス 479"/>
          <p:cNvSpPr txBox="1"/>
          <p:nvPr/>
        </p:nvSpPr>
        <p:spPr>
          <a:xfrm>
            <a:off x="1947960" y="4177800"/>
            <a:ext cx="628740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複数の操作を⼀連の流れとして記述できるため、コードが短くなります。</a:t>
            </a:r>
            <a:endParaRPr lang="en-US" sz="1500" b="0" u="none" strike="noStrike">
              <a:solidFill>
                <a:srgbClr val="000000"/>
              </a:solidFill>
              <a:uFillTx/>
              <a:latin typeface="游明朝体"/>
            </a:endParaRPr>
          </a:p>
        </p:txBody>
      </p:sp>
      <p:sp>
        <p:nvSpPr>
          <p:cNvPr id="481" name="テキスト ボックス 480"/>
          <p:cNvSpPr txBox="1"/>
          <p:nvPr/>
        </p:nvSpPr>
        <p:spPr>
          <a:xfrm>
            <a:off x="1947960" y="4577760"/>
            <a:ext cx="362016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不要な中間変数を減らすことができます。</a:t>
            </a:r>
            <a:endParaRPr lang="en-US" sz="1500" b="0" u="none" strike="noStrike">
              <a:solidFill>
                <a:srgbClr val="000000"/>
              </a:solidFill>
              <a:uFillTx/>
              <a:latin typeface="游明朝体"/>
            </a:endParaRPr>
          </a:p>
        </p:txBody>
      </p:sp>
      <p:sp>
        <p:nvSpPr>
          <p:cNvPr id="482" name="テキスト ボックス 481"/>
          <p:cNvSpPr txBox="1"/>
          <p:nvPr/>
        </p:nvSpPr>
        <p:spPr>
          <a:xfrm>
            <a:off x="1118520" y="5052960"/>
            <a:ext cx="232920" cy="279360"/>
          </a:xfrm>
          <a:prstGeom prst="rect">
            <a:avLst/>
          </a:prstGeom>
          <a:noFill/>
          <a:ln w="0">
            <a:noFill/>
          </a:ln>
        </p:spPr>
        <p:txBody>
          <a:bodyPr wrap="none" lIns="0" tIns="0" rIns="0" bIns="0" anchor="t">
            <a:noAutofit/>
          </a:bodyPr>
          <a:lstStyle/>
          <a:p>
            <a:r>
              <a:rPr lang="en-US" sz="1650" b="0" u="none" strike="noStrike">
                <a:solidFill>
                  <a:srgbClr val="1F2328"/>
                </a:solidFill>
                <a:uFillTx/>
                <a:latin typeface="HiraKakuProN-W3"/>
                <a:ea typeface="HiraKakuProN-W3"/>
              </a:rPr>
              <a:t>3. </a:t>
            </a:r>
            <a:endParaRPr lang="en-US" sz="1650" b="0" u="none" strike="noStrike">
              <a:solidFill>
                <a:srgbClr val="000000"/>
              </a:solidFill>
              <a:uFillTx/>
              <a:latin typeface="游明朝体"/>
            </a:endParaRPr>
          </a:p>
        </p:txBody>
      </p:sp>
      <p:sp>
        <p:nvSpPr>
          <p:cNvPr id="483" name="フリーフォーム 482"/>
          <p:cNvSpPr/>
          <p:nvPr/>
        </p:nvSpPr>
        <p:spPr>
          <a:xfrm>
            <a:off x="1771560" y="5743440"/>
            <a:ext cx="57240" cy="57600"/>
          </a:xfrm>
          <a:custGeom>
            <a:avLst/>
            <a:gdLst/>
            <a:ahLst/>
            <a:cxnLst/>
            <a:rect l="0" t="0" r="r" b="b"/>
            <a:pathLst>
              <a:path w="159" h="160">
                <a:moveTo>
                  <a:pt x="159" y="79"/>
                </a:moveTo>
                <a:cubicBezTo>
                  <a:pt x="159" y="91"/>
                  <a:pt x="157" y="101"/>
                  <a:pt x="153" y="111"/>
                </a:cubicBezTo>
                <a:cubicBezTo>
                  <a:pt x="149" y="120"/>
                  <a:pt x="144" y="129"/>
                  <a:pt x="136" y="136"/>
                </a:cubicBezTo>
                <a:cubicBezTo>
                  <a:pt x="129" y="144"/>
                  <a:pt x="120" y="150"/>
                  <a:pt x="110" y="154"/>
                </a:cubicBezTo>
                <a:cubicBezTo>
                  <a:pt x="101" y="158"/>
                  <a:pt x="91" y="160"/>
                  <a:pt x="80" y="160"/>
                </a:cubicBezTo>
                <a:cubicBezTo>
                  <a:pt x="70" y="160"/>
                  <a:pt x="59" y="158"/>
                  <a:pt x="49" y="154"/>
                </a:cubicBezTo>
                <a:cubicBezTo>
                  <a:pt x="39" y="150"/>
                  <a:pt x="30" y="144"/>
                  <a:pt x="23" y="136"/>
                </a:cubicBezTo>
                <a:cubicBezTo>
                  <a:pt x="16" y="129"/>
                  <a:pt x="10" y="120"/>
                  <a:pt x="6" y="111"/>
                </a:cubicBezTo>
                <a:cubicBezTo>
                  <a:pt x="2" y="101"/>
                  <a:pt x="0" y="91"/>
                  <a:pt x="0" y="79"/>
                </a:cubicBezTo>
                <a:cubicBezTo>
                  <a:pt x="0" y="69"/>
                  <a:pt x="2" y="59"/>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59"/>
                  <a:pt x="159" y="69"/>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484" name="テキスト ボックス 483"/>
          <p:cNvSpPr txBox="1"/>
          <p:nvPr/>
        </p:nvSpPr>
        <p:spPr>
          <a:xfrm>
            <a:off x="1376280" y="5032440"/>
            <a:ext cx="2286720" cy="228960"/>
          </a:xfrm>
          <a:prstGeom prst="rect">
            <a:avLst/>
          </a:prstGeom>
          <a:noFill/>
          <a:ln w="0">
            <a:noFill/>
          </a:ln>
        </p:spPr>
        <p:txBody>
          <a:bodyPr wrap="none" lIns="0" tIns="0" rIns="0" bIns="0" anchor="t">
            <a:noAutofit/>
          </a:bodyPr>
          <a:lstStyle/>
          <a:p>
            <a:r>
              <a:rPr lang="ja-JP" sz="1800" b="1" u="none" strike="noStrike">
                <a:solidFill>
                  <a:srgbClr val="1F2328"/>
                </a:solidFill>
                <a:uFillTx/>
                <a:latin typeface="HiraKakuProN-W6"/>
                <a:ea typeface="HiraKakuProN-W6"/>
              </a:rPr>
              <a:t>メンテナンスの容易さ</a:t>
            </a:r>
            <a:endParaRPr lang="en-US" sz="1800" b="0" u="none" strike="noStrike">
              <a:solidFill>
                <a:srgbClr val="000000"/>
              </a:solidFill>
              <a:uFillTx/>
              <a:latin typeface="游明朝体"/>
            </a:endParaRPr>
          </a:p>
        </p:txBody>
      </p:sp>
      <p:sp>
        <p:nvSpPr>
          <p:cNvPr id="485" name="フリーフォーム 484"/>
          <p:cNvSpPr/>
          <p:nvPr/>
        </p:nvSpPr>
        <p:spPr>
          <a:xfrm>
            <a:off x="1771560" y="6143400"/>
            <a:ext cx="57240" cy="57600"/>
          </a:xfrm>
          <a:custGeom>
            <a:avLst/>
            <a:gdLst/>
            <a:ahLst/>
            <a:cxnLst/>
            <a:rect l="0" t="0" r="r" b="b"/>
            <a:pathLst>
              <a:path w="159" h="160">
                <a:moveTo>
                  <a:pt x="159" y="80"/>
                </a:moveTo>
                <a:cubicBezTo>
                  <a:pt x="159" y="91"/>
                  <a:pt x="157" y="101"/>
                  <a:pt x="153" y="111"/>
                </a:cubicBezTo>
                <a:cubicBezTo>
                  <a:pt x="149" y="121"/>
                  <a:pt x="144" y="129"/>
                  <a:pt x="136" y="137"/>
                </a:cubicBezTo>
                <a:cubicBezTo>
                  <a:pt x="129" y="144"/>
                  <a:pt x="120" y="150"/>
                  <a:pt x="110" y="154"/>
                </a:cubicBezTo>
                <a:cubicBezTo>
                  <a:pt x="101" y="158"/>
                  <a:pt x="91" y="160"/>
                  <a:pt x="80" y="160"/>
                </a:cubicBezTo>
                <a:cubicBezTo>
                  <a:pt x="70" y="160"/>
                  <a:pt x="59" y="158"/>
                  <a:pt x="49" y="154"/>
                </a:cubicBezTo>
                <a:cubicBezTo>
                  <a:pt x="39" y="150"/>
                  <a:pt x="30" y="144"/>
                  <a:pt x="23" y="137"/>
                </a:cubicBezTo>
                <a:cubicBezTo>
                  <a:pt x="16" y="129"/>
                  <a:pt x="10" y="121"/>
                  <a:pt x="6" y="111"/>
                </a:cubicBezTo>
                <a:cubicBezTo>
                  <a:pt x="2" y="101"/>
                  <a:pt x="0" y="91"/>
                  <a:pt x="0" y="80"/>
                </a:cubicBezTo>
                <a:cubicBezTo>
                  <a:pt x="0" y="69"/>
                  <a:pt x="2" y="59"/>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59"/>
                  <a:pt x="159" y="69"/>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486" name="テキスト ボックス 485"/>
          <p:cNvSpPr txBox="1"/>
          <p:nvPr/>
        </p:nvSpPr>
        <p:spPr>
          <a:xfrm>
            <a:off x="1947960" y="5625720"/>
            <a:ext cx="495360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各メソッドが独⽴しているため、追加や修正が容易です。</a:t>
            </a:r>
            <a:endParaRPr lang="en-US" sz="1500" b="0" u="none" strike="noStrike">
              <a:solidFill>
                <a:srgbClr val="000000"/>
              </a:solidFill>
              <a:uFillTx/>
              <a:latin typeface="游明朝体"/>
            </a:endParaRPr>
          </a:p>
        </p:txBody>
      </p:sp>
      <p:sp>
        <p:nvSpPr>
          <p:cNvPr id="487" name="テキスト ボックス 486"/>
          <p:cNvSpPr txBox="1"/>
          <p:nvPr/>
        </p:nvSpPr>
        <p:spPr>
          <a:xfrm>
            <a:off x="1947960" y="6025680"/>
            <a:ext cx="304884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処理の順序を簡単に変更できます。</a:t>
            </a:r>
            <a:endParaRPr lang="en-US" sz="1500" b="0" u="none" strike="noStrike">
              <a:solidFill>
                <a:srgbClr val="000000"/>
              </a:solidFill>
              <a:uFillTx/>
              <a:latin typeface="游明朝体"/>
            </a:endParaRPr>
          </a:p>
        </p:txBody>
      </p:sp>
      <p:sp>
        <p:nvSpPr>
          <p:cNvPr id="488" name="テキスト ボックス 487"/>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489" name="テキスト ボックス 488"/>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490" name="テキスト ボックス 489"/>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22</a:t>
            </a:r>
            <a:endParaRPr lang="en-US" sz="1800" b="0" u="none" strike="noStrike">
              <a:solidFill>
                <a:srgbClr val="000000"/>
              </a:solidFill>
              <a:uFillTx/>
              <a:latin typeface="游明朝体"/>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フリーフォーム 490"/>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92" name="フリーフォーム 49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93" name="フリーフォーム 49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94" name="フリーフォーム 493"/>
          <p:cNvSpPr/>
          <p:nvPr/>
        </p:nvSpPr>
        <p:spPr>
          <a:xfrm>
            <a:off x="757080" y="2452680"/>
            <a:ext cx="10687320" cy="3305520"/>
          </a:xfrm>
          <a:custGeom>
            <a:avLst/>
            <a:gdLst/>
            <a:ahLst/>
            <a:cxnLst/>
            <a:rect l="0" t="0" r="r" b="b"/>
            <a:pathLst>
              <a:path w="29687" h="9182">
                <a:moveTo>
                  <a:pt x="0" y="9089"/>
                </a:moveTo>
                <a:lnTo>
                  <a:pt x="0" y="92"/>
                </a:lnTo>
                <a:cubicBezTo>
                  <a:pt x="0" y="80"/>
                  <a:pt x="2" y="68"/>
                  <a:pt x="7" y="57"/>
                </a:cubicBezTo>
                <a:cubicBezTo>
                  <a:pt x="12" y="45"/>
                  <a:pt x="18" y="35"/>
                  <a:pt x="27" y="27"/>
                </a:cubicBezTo>
                <a:cubicBezTo>
                  <a:pt x="36" y="18"/>
                  <a:pt x="46" y="11"/>
                  <a:pt x="57" y="7"/>
                </a:cubicBezTo>
                <a:cubicBezTo>
                  <a:pt x="68" y="2"/>
                  <a:pt x="80" y="0"/>
                  <a:pt x="93" y="0"/>
                </a:cubicBezTo>
                <a:lnTo>
                  <a:pt x="29595" y="0"/>
                </a:lnTo>
                <a:cubicBezTo>
                  <a:pt x="29607" y="0"/>
                  <a:pt x="29619" y="2"/>
                  <a:pt x="29630" y="7"/>
                </a:cubicBezTo>
                <a:cubicBezTo>
                  <a:pt x="29641" y="11"/>
                  <a:pt x="29651" y="18"/>
                  <a:pt x="29660" y="27"/>
                </a:cubicBezTo>
                <a:cubicBezTo>
                  <a:pt x="29669" y="35"/>
                  <a:pt x="29675" y="45"/>
                  <a:pt x="29680" y="57"/>
                </a:cubicBezTo>
                <a:cubicBezTo>
                  <a:pt x="29685" y="68"/>
                  <a:pt x="29687" y="80"/>
                  <a:pt x="29687" y="92"/>
                </a:cubicBezTo>
                <a:lnTo>
                  <a:pt x="29687" y="9089"/>
                </a:lnTo>
                <a:cubicBezTo>
                  <a:pt x="29687" y="9101"/>
                  <a:pt x="29685" y="9113"/>
                  <a:pt x="29680" y="9124"/>
                </a:cubicBezTo>
                <a:cubicBezTo>
                  <a:pt x="29675" y="9136"/>
                  <a:pt x="29669" y="9146"/>
                  <a:pt x="29660" y="9154"/>
                </a:cubicBezTo>
                <a:cubicBezTo>
                  <a:pt x="29651" y="9163"/>
                  <a:pt x="29641" y="9170"/>
                  <a:pt x="29630" y="9175"/>
                </a:cubicBezTo>
                <a:cubicBezTo>
                  <a:pt x="29619" y="9179"/>
                  <a:pt x="29607" y="9182"/>
                  <a:pt x="29595" y="9182"/>
                </a:cubicBezTo>
                <a:lnTo>
                  <a:pt x="93" y="9182"/>
                </a:lnTo>
                <a:cubicBezTo>
                  <a:pt x="80" y="9182"/>
                  <a:pt x="68" y="9179"/>
                  <a:pt x="57" y="9175"/>
                </a:cubicBezTo>
                <a:cubicBezTo>
                  <a:pt x="46" y="9170"/>
                  <a:pt x="36" y="9163"/>
                  <a:pt x="27" y="9154"/>
                </a:cubicBezTo>
                <a:cubicBezTo>
                  <a:pt x="18" y="9146"/>
                  <a:pt x="12" y="9136"/>
                  <a:pt x="7" y="9124"/>
                </a:cubicBezTo>
                <a:cubicBezTo>
                  <a:pt x="2" y="9113"/>
                  <a:pt x="0" y="9101"/>
                  <a:pt x="0" y="9089"/>
                </a:cubicBezTo>
                <a:close/>
              </a:path>
            </a:pathLst>
          </a:custGeom>
          <a:solidFill>
            <a:srgbClr val="F8F9FA"/>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95" name="フリーフォーム 494"/>
          <p:cNvSpPr/>
          <p:nvPr/>
        </p:nvSpPr>
        <p:spPr>
          <a:xfrm>
            <a:off x="757080" y="2452680"/>
            <a:ext cx="10687320" cy="3305520"/>
          </a:xfrm>
          <a:custGeom>
            <a:avLst/>
            <a:gdLst/>
            <a:ahLst/>
            <a:cxnLst/>
            <a:rect l="0" t="0" r="r" b="b"/>
            <a:pathLst>
              <a:path w="29687" h="9182">
                <a:moveTo>
                  <a:pt x="0" y="9089"/>
                </a:moveTo>
                <a:lnTo>
                  <a:pt x="0" y="92"/>
                </a:lnTo>
                <a:cubicBezTo>
                  <a:pt x="0" y="80"/>
                  <a:pt x="2" y="68"/>
                  <a:pt x="7" y="57"/>
                </a:cubicBezTo>
                <a:cubicBezTo>
                  <a:pt x="12" y="45"/>
                  <a:pt x="18" y="35"/>
                  <a:pt x="27" y="27"/>
                </a:cubicBezTo>
                <a:cubicBezTo>
                  <a:pt x="36" y="18"/>
                  <a:pt x="46" y="11"/>
                  <a:pt x="57" y="7"/>
                </a:cubicBezTo>
                <a:cubicBezTo>
                  <a:pt x="68" y="2"/>
                  <a:pt x="80" y="0"/>
                  <a:pt x="93" y="0"/>
                </a:cubicBezTo>
                <a:lnTo>
                  <a:pt x="29595" y="0"/>
                </a:lnTo>
                <a:cubicBezTo>
                  <a:pt x="29607" y="0"/>
                  <a:pt x="29619" y="2"/>
                  <a:pt x="29630" y="7"/>
                </a:cubicBezTo>
                <a:cubicBezTo>
                  <a:pt x="29641" y="11"/>
                  <a:pt x="29651" y="18"/>
                  <a:pt x="29660" y="27"/>
                </a:cubicBezTo>
                <a:cubicBezTo>
                  <a:pt x="29669" y="35"/>
                  <a:pt x="29675" y="45"/>
                  <a:pt x="29680" y="57"/>
                </a:cubicBezTo>
                <a:cubicBezTo>
                  <a:pt x="29685" y="68"/>
                  <a:pt x="29687" y="80"/>
                  <a:pt x="29687" y="92"/>
                </a:cubicBezTo>
                <a:lnTo>
                  <a:pt x="29687" y="9089"/>
                </a:lnTo>
                <a:cubicBezTo>
                  <a:pt x="29687" y="9101"/>
                  <a:pt x="29685" y="9113"/>
                  <a:pt x="29680" y="9124"/>
                </a:cubicBezTo>
                <a:cubicBezTo>
                  <a:pt x="29675" y="9136"/>
                  <a:pt x="29669" y="9146"/>
                  <a:pt x="29660" y="9154"/>
                </a:cubicBezTo>
                <a:cubicBezTo>
                  <a:pt x="29651" y="9163"/>
                  <a:pt x="29641" y="9170"/>
                  <a:pt x="29630" y="9175"/>
                </a:cubicBezTo>
                <a:cubicBezTo>
                  <a:pt x="29619" y="9179"/>
                  <a:pt x="29607" y="9182"/>
                  <a:pt x="29595" y="9182"/>
                </a:cubicBezTo>
                <a:lnTo>
                  <a:pt x="93" y="9182"/>
                </a:lnTo>
                <a:cubicBezTo>
                  <a:pt x="80" y="9182"/>
                  <a:pt x="68" y="9179"/>
                  <a:pt x="57" y="9175"/>
                </a:cubicBezTo>
                <a:cubicBezTo>
                  <a:pt x="46" y="9170"/>
                  <a:pt x="36" y="9163"/>
                  <a:pt x="27" y="9154"/>
                </a:cubicBezTo>
                <a:cubicBezTo>
                  <a:pt x="18" y="9146"/>
                  <a:pt x="12" y="9136"/>
                  <a:pt x="7" y="9124"/>
                </a:cubicBezTo>
                <a:cubicBezTo>
                  <a:pt x="2" y="9113"/>
                  <a:pt x="0" y="9101"/>
                  <a:pt x="0" y="9089"/>
                </a:cubicBezTo>
                <a:close/>
              </a:path>
            </a:pathLst>
          </a:custGeom>
          <a:noFill/>
          <a:ln w="9360">
            <a:solidFill>
              <a:srgbClr val="D1D9E0"/>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496" name="テキスト ボックス 495"/>
          <p:cNvSpPr txBox="1"/>
          <p:nvPr/>
        </p:nvSpPr>
        <p:spPr>
          <a:xfrm>
            <a:off x="747720" y="798120"/>
            <a:ext cx="304884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3.3 </a:t>
            </a:r>
            <a:r>
              <a:rPr lang="ja-JP" sz="2400" b="1" u="none" strike="noStrike">
                <a:solidFill>
                  <a:srgbClr val="230EE0"/>
                </a:solidFill>
                <a:uFillTx/>
                <a:latin typeface="HiraKakuProN-W6"/>
                <a:ea typeface="HiraKakuProN-W6"/>
              </a:rPr>
              <a:t>コーディング規約</a:t>
            </a:r>
            <a:endParaRPr lang="en-US" sz="2400" b="0" u="none" strike="noStrike">
              <a:solidFill>
                <a:srgbClr val="000000"/>
              </a:solidFill>
              <a:uFillTx/>
              <a:latin typeface="游明朝体"/>
            </a:endParaRPr>
          </a:p>
        </p:txBody>
      </p:sp>
      <p:sp>
        <p:nvSpPr>
          <p:cNvPr id="497" name="テキスト ボックス 496"/>
          <p:cNvSpPr txBox="1"/>
          <p:nvPr/>
        </p:nvSpPr>
        <p:spPr>
          <a:xfrm>
            <a:off x="747720" y="1546200"/>
            <a:ext cx="86875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コーディング規約とは、コードの書き⽅についてのルールや標準を定めたものです。</a:t>
            </a:r>
            <a:endParaRPr lang="en-US" sz="1800" b="0" u="none" strike="noStrike">
              <a:solidFill>
                <a:srgbClr val="000000"/>
              </a:solidFill>
              <a:uFillTx/>
              <a:latin typeface="游明朝体"/>
            </a:endParaRPr>
          </a:p>
        </p:txBody>
      </p:sp>
      <p:sp>
        <p:nvSpPr>
          <p:cNvPr id="498" name="テキスト ボックス 497"/>
          <p:cNvSpPr txBox="1"/>
          <p:nvPr/>
        </p:nvSpPr>
        <p:spPr>
          <a:xfrm>
            <a:off x="747720" y="1889280"/>
            <a:ext cx="91447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コーディング規約を遵守することで、コードの可読性や保守性を⾼めることができます。</a:t>
            </a:r>
            <a:endParaRPr lang="en-US" sz="1800" b="0" u="none" strike="noStrike">
              <a:solidFill>
                <a:srgbClr val="000000"/>
              </a:solidFill>
              <a:uFillTx/>
              <a:latin typeface="游明朝体"/>
            </a:endParaRPr>
          </a:p>
        </p:txBody>
      </p:sp>
      <p:sp>
        <p:nvSpPr>
          <p:cNvPr id="499" name="テキスト ボックス 498"/>
          <p:cNvSpPr txBox="1"/>
          <p:nvPr/>
        </p:nvSpPr>
        <p:spPr>
          <a:xfrm>
            <a:off x="952560" y="2648520"/>
            <a:ext cx="235440" cy="227520"/>
          </a:xfrm>
          <a:prstGeom prst="rect">
            <a:avLst/>
          </a:prstGeom>
          <a:noFill/>
          <a:ln w="0">
            <a:noFill/>
          </a:ln>
        </p:spPr>
        <p:txBody>
          <a:bodyPr wrap="none" lIns="0" tIns="0" rIns="0" bIns="0" anchor="t">
            <a:noAutofit/>
          </a:bodyPr>
          <a:lstStyle/>
          <a:p>
            <a:r>
              <a:rPr lang="en-US" sz="1530" b="1" u="none" strike="noStrike">
                <a:solidFill>
                  <a:srgbClr val="0550AE"/>
                </a:solidFill>
                <a:uFillTx/>
                <a:latin typeface="Menlo"/>
                <a:ea typeface="Menlo"/>
              </a:rPr>
              <a:t># </a:t>
            </a:r>
            <a:endParaRPr lang="en-US" sz="1530" b="0" u="none" strike="noStrike">
              <a:solidFill>
                <a:srgbClr val="000000"/>
              </a:solidFill>
              <a:uFillTx/>
              <a:latin typeface="游明朝体"/>
            </a:endParaRPr>
          </a:p>
        </p:txBody>
      </p:sp>
      <p:sp>
        <p:nvSpPr>
          <p:cNvPr id="500" name="テキスト ボックス 499"/>
          <p:cNvSpPr txBox="1"/>
          <p:nvPr/>
        </p:nvSpPr>
        <p:spPr>
          <a:xfrm>
            <a:off x="1186560" y="2662920"/>
            <a:ext cx="1561320" cy="206280"/>
          </a:xfrm>
          <a:prstGeom prst="rect">
            <a:avLst/>
          </a:prstGeom>
          <a:noFill/>
          <a:ln w="0">
            <a:noFill/>
          </a:ln>
        </p:spPr>
        <p:txBody>
          <a:bodyPr wrap="none" lIns="0" tIns="0" rIns="0" bIns="0" anchor="t">
            <a:noAutofit/>
          </a:bodyPr>
          <a:lstStyle/>
          <a:p>
            <a:r>
              <a:rPr lang="ja-JP" sz="1530" b="0" u="none" strike="noStrike">
                <a:solidFill>
                  <a:srgbClr val="0550AE"/>
                </a:solidFill>
                <a:uFillTx/>
                <a:latin typeface="Osaka"/>
                <a:ea typeface="Osaka"/>
              </a:rPr>
              <a:t>コーディング規約</a:t>
            </a:r>
            <a:endParaRPr lang="en-US" sz="1530" b="0" u="none" strike="noStrike">
              <a:solidFill>
                <a:srgbClr val="000000"/>
              </a:solidFill>
              <a:uFillTx/>
              <a:latin typeface="游明朝体"/>
            </a:endParaRPr>
          </a:p>
        </p:txBody>
      </p:sp>
      <p:sp>
        <p:nvSpPr>
          <p:cNvPr id="501" name="テキスト ボックス 500"/>
          <p:cNvSpPr txBox="1"/>
          <p:nvPr/>
        </p:nvSpPr>
        <p:spPr>
          <a:xfrm>
            <a:off x="952560" y="3096360"/>
            <a:ext cx="353160" cy="227520"/>
          </a:xfrm>
          <a:prstGeom prst="rect">
            <a:avLst/>
          </a:prstGeom>
          <a:noFill/>
          <a:ln w="0">
            <a:noFill/>
          </a:ln>
        </p:spPr>
        <p:txBody>
          <a:bodyPr wrap="none" lIns="0" tIns="0" rIns="0" bIns="0" anchor="t">
            <a:noAutofit/>
          </a:bodyPr>
          <a:lstStyle/>
          <a:p>
            <a:r>
              <a:rPr lang="en-US" sz="1530" b="1" u="none" strike="noStrike">
                <a:solidFill>
                  <a:srgbClr val="0550AE"/>
                </a:solidFill>
                <a:uFillTx/>
                <a:latin typeface="Menlo"/>
                <a:ea typeface="Menlo"/>
              </a:rPr>
              <a:t>## </a:t>
            </a:r>
            <a:endParaRPr lang="en-US" sz="1530" b="0" u="none" strike="noStrike">
              <a:solidFill>
                <a:srgbClr val="000000"/>
              </a:solidFill>
              <a:uFillTx/>
              <a:latin typeface="游明朝体"/>
            </a:endParaRPr>
          </a:p>
        </p:txBody>
      </p:sp>
      <p:sp>
        <p:nvSpPr>
          <p:cNvPr id="502" name="テキスト ボックス 501"/>
          <p:cNvSpPr txBox="1"/>
          <p:nvPr/>
        </p:nvSpPr>
        <p:spPr>
          <a:xfrm>
            <a:off x="1303560" y="3110400"/>
            <a:ext cx="780840" cy="206280"/>
          </a:xfrm>
          <a:prstGeom prst="rect">
            <a:avLst/>
          </a:prstGeom>
          <a:noFill/>
          <a:ln w="0">
            <a:noFill/>
          </a:ln>
        </p:spPr>
        <p:txBody>
          <a:bodyPr wrap="none" lIns="0" tIns="0" rIns="0" bIns="0" anchor="t">
            <a:noAutofit/>
          </a:bodyPr>
          <a:lstStyle/>
          <a:p>
            <a:r>
              <a:rPr lang="ja-JP" sz="1530" b="0" u="none" strike="noStrike">
                <a:solidFill>
                  <a:srgbClr val="0550AE"/>
                </a:solidFill>
                <a:uFillTx/>
                <a:latin typeface="Osaka"/>
                <a:ea typeface="Osaka"/>
              </a:rPr>
              <a:t>命名規則</a:t>
            </a:r>
            <a:endParaRPr lang="en-US" sz="1530" b="0" u="none" strike="noStrike">
              <a:solidFill>
                <a:srgbClr val="000000"/>
              </a:solidFill>
              <a:uFillTx/>
              <a:latin typeface="游明朝体"/>
            </a:endParaRPr>
          </a:p>
        </p:txBody>
      </p:sp>
      <p:sp>
        <p:nvSpPr>
          <p:cNvPr id="503" name="テキスト ボックス 502"/>
          <p:cNvSpPr txBox="1"/>
          <p:nvPr/>
        </p:nvSpPr>
        <p:spPr>
          <a:xfrm>
            <a:off x="952560" y="3543840"/>
            <a:ext cx="235440" cy="227520"/>
          </a:xfrm>
          <a:prstGeom prst="rect">
            <a:avLst/>
          </a:prstGeom>
          <a:noFill/>
          <a:ln w="0">
            <a:noFill/>
          </a:ln>
        </p:spPr>
        <p:txBody>
          <a:bodyPr wrap="none" lIns="0" tIns="0" rIns="0" bIns="0" anchor="t">
            <a:noAutofit/>
          </a:bodyPr>
          <a:lstStyle/>
          <a:p>
            <a:r>
              <a:rPr lang="en-US" sz="1530" b="0" u="none" strike="noStrike">
                <a:solidFill>
                  <a:srgbClr val="3B2300"/>
                </a:solidFill>
                <a:uFillTx/>
                <a:latin typeface="Menlo"/>
                <a:ea typeface="Menlo"/>
              </a:rPr>
              <a:t>-</a:t>
            </a:r>
            <a:r>
              <a:rPr lang="en-US" sz="1530" b="0" u="none" strike="noStrike">
                <a:solidFill>
                  <a:srgbClr val="1F2328"/>
                </a:solidFill>
                <a:uFillTx/>
                <a:latin typeface="Menlo"/>
                <a:ea typeface="Menlo"/>
              </a:rPr>
              <a:t> </a:t>
            </a:r>
            <a:endParaRPr lang="en-US" sz="1530" b="0" u="none" strike="noStrike">
              <a:solidFill>
                <a:srgbClr val="000000"/>
              </a:solidFill>
              <a:uFillTx/>
              <a:latin typeface="游明朝体"/>
            </a:endParaRPr>
          </a:p>
        </p:txBody>
      </p:sp>
      <p:sp>
        <p:nvSpPr>
          <p:cNvPr id="504" name="テキスト ボックス 503"/>
          <p:cNvSpPr txBox="1"/>
          <p:nvPr/>
        </p:nvSpPr>
        <p:spPr>
          <a:xfrm>
            <a:off x="1186560" y="3558240"/>
            <a:ext cx="5657760" cy="195480"/>
          </a:xfrm>
          <a:prstGeom prst="rect">
            <a:avLst/>
          </a:prstGeom>
          <a:noFill/>
          <a:ln w="0">
            <a:noFill/>
          </a:ln>
        </p:spPr>
        <p:txBody>
          <a:bodyPr wrap="none" lIns="0" tIns="0" rIns="0" bIns="0" anchor="t">
            <a:noAutofit/>
          </a:bodyPr>
          <a:lstStyle/>
          <a:p>
            <a:r>
              <a:rPr lang="ja-JP" sz="1530" b="0" u="none" strike="noStrike">
                <a:solidFill>
                  <a:srgbClr val="1F2328"/>
                </a:solidFill>
                <a:uFillTx/>
                <a:latin typeface="Osaka-Mono"/>
                <a:ea typeface="Osaka-Mono"/>
              </a:rPr>
              <a:t>変数名は小文字で始まり、単語の区切りはアンダースコアで表す</a:t>
            </a:r>
            <a:endParaRPr lang="en-US" sz="1530" b="0" u="none" strike="noStrike">
              <a:solidFill>
                <a:srgbClr val="000000"/>
              </a:solidFill>
              <a:uFillTx/>
              <a:latin typeface="游明朝体"/>
            </a:endParaRPr>
          </a:p>
        </p:txBody>
      </p:sp>
      <p:sp>
        <p:nvSpPr>
          <p:cNvPr id="505" name="テキスト ボックス 504"/>
          <p:cNvSpPr txBox="1"/>
          <p:nvPr/>
        </p:nvSpPr>
        <p:spPr>
          <a:xfrm>
            <a:off x="952560" y="3763080"/>
            <a:ext cx="235440" cy="227520"/>
          </a:xfrm>
          <a:prstGeom prst="rect">
            <a:avLst/>
          </a:prstGeom>
          <a:noFill/>
          <a:ln w="0">
            <a:noFill/>
          </a:ln>
        </p:spPr>
        <p:txBody>
          <a:bodyPr wrap="none" lIns="0" tIns="0" rIns="0" bIns="0" anchor="t">
            <a:noAutofit/>
          </a:bodyPr>
          <a:lstStyle/>
          <a:p>
            <a:r>
              <a:rPr lang="en-US" sz="1530" b="0" u="none" strike="noStrike">
                <a:solidFill>
                  <a:srgbClr val="3B2300"/>
                </a:solidFill>
                <a:uFillTx/>
                <a:latin typeface="Menlo"/>
                <a:ea typeface="Menlo"/>
              </a:rPr>
              <a:t>-</a:t>
            </a:r>
            <a:r>
              <a:rPr lang="en-US" sz="1530" b="0" u="none" strike="noStrike">
                <a:solidFill>
                  <a:srgbClr val="1F2328"/>
                </a:solidFill>
                <a:uFillTx/>
                <a:latin typeface="Menlo"/>
                <a:ea typeface="Menlo"/>
              </a:rPr>
              <a:t> </a:t>
            </a:r>
            <a:endParaRPr lang="en-US" sz="1530" b="0" u="none" strike="noStrike">
              <a:solidFill>
                <a:srgbClr val="000000"/>
              </a:solidFill>
              <a:uFillTx/>
              <a:latin typeface="游明朝体"/>
            </a:endParaRPr>
          </a:p>
        </p:txBody>
      </p:sp>
      <p:sp>
        <p:nvSpPr>
          <p:cNvPr id="506" name="テキスト ボックス 505"/>
          <p:cNvSpPr txBox="1"/>
          <p:nvPr/>
        </p:nvSpPr>
        <p:spPr>
          <a:xfrm>
            <a:off x="1186560" y="3777120"/>
            <a:ext cx="5852880" cy="195480"/>
          </a:xfrm>
          <a:prstGeom prst="rect">
            <a:avLst/>
          </a:prstGeom>
          <a:noFill/>
          <a:ln w="0">
            <a:noFill/>
          </a:ln>
        </p:spPr>
        <p:txBody>
          <a:bodyPr wrap="none" lIns="0" tIns="0" rIns="0" bIns="0" anchor="t">
            <a:noAutofit/>
          </a:bodyPr>
          <a:lstStyle/>
          <a:p>
            <a:r>
              <a:rPr lang="ja-JP" sz="1530" b="0" u="none" strike="noStrike">
                <a:solidFill>
                  <a:srgbClr val="1F2328"/>
                </a:solidFill>
                <a:uFillTx/>
                <a:latin typeface="Osaka-Mono"/>
                <a:ea typeface="Osaka-Mono"/>
              </a:rPr>
              <a:t>クラス名は大文字で始まり、単語の区切りはアンダースコアで表す</a:t>
            </a:r>
            <a:endParaRPr lang="en-US" sz="1530" b="0" u="none" strike="noStrike">
              <a:solidFill>
                <a:srgbClr val="000000"/>
              </a:solidFill>
              <a:uFillTx/>
              <a:latin typeface="游明朝体"/>
            </a:endParaRPr>
          </a:p>
        </p:txBody>
      </p:sp>
      <p:sp>
        <p:nvSpPr>
          <p:cNvPr id="507" name="テキスト ボックス 506"/>
          <p:cNvSpPr txBox="1"/>
          <p:nvPr/>
        </p:nvSpPr>
        <p:spPr>
          <a:xfrm>
            <a:off x="952560" y="3991680"/>
            <a:ext cx="235440" cy="227520"/>
          </a:xfrm>
          <a:prstGeom prst="rect">
            <a:avLst/>
          </a:prstGeom>
          <a:noFill/>
          <a:ln w="0">
            <a:noFill/>
          </a:ln>
        </p:spPr>
        <p:txBody>
          <a:bodyPr wrap="none" lIns="0" tIns="0" rIns="0" bIns="0" anchor="t">
            <a:noAutofit/>
          </a:bodyPr>
          <a:lstStyle/>
          <a:p>
            <a:r>
              <a:rPr lang="en-US" sz="1530" b="0" u="none" strike="noStrike">
                <a:solidFill>
                  <a:srgbClr val="3B2300"/>
                </a:solidFill>
                <a:uFillTx/>
                <a:latin typeface="Menlo"/>
                <a:ea typeface="Menlo"/>
              </a:rPr>
              <a:t>-</a:t>
            </a:r>
            <a:r>
              <a:rPr lang="en-US" sz="1530" b="0" u="none" strike="noStrike">
                <a:solidFill>
                  <a:srgbClr val="1F2328"/>
                </a:solidFill>
                <a:uFillTx/>
                <a:latin typeface="Menlo"/>
                <a:ea typeface="Menlo"/>
              </a:rPr>
              <a:t> </a:t>
            </a:r>
            <a:endParaRPr lang="en-US" sz="1530" b="0" u="none" strike="noStrike">
              <a:solidFill>
                <a:srgbClr val="000000"/>
              </a:solidFill>
              <a:uFillTx/>
              <a:latin typeface="游明朝体"/>
            </a:endParaRPr>
          </a:p>
        </p:txBody>
      </p:sp>
      <p:sp>
        <p:nvSpPr>
          <p:cNvPr id="508" name="テキスト ボックス 507"/>
          <p:cNvSpPr txBox="1"/>
          <p:nvPr/>
        </p:nvSpPr>
        <p:spPr>
          <a:xfrm>
            <a:off x="1186560" y="4005720"/>
            <a:ext cx="1951560" cy="195480"/>
          </a:xfrm>
          <a:prstGeom prst="rect">
            <a:avLst/>
          </a:prstGeom>
          <a:noFill/>
          <a:ln w="0">
            <a:noFill/>
          </a:ln>
        </p:spPr>
        <p:txBody>
          <a:bodyPr wrap="none" lIns="0" tIns="0" rIns="0" bIns="0" anchor="t">
            <a:noAutofit/>
          </a:bodyPr>
          <a:lstStyle/>
          <a:p>
            <a:r>
              <a:rPr lang="ja-JP" sz="1530" b="0" u="none" strike="noStrike">
                <a:solidFill>
                  <a:srgbClr val="1F2328"/>
                </a:solidFill>
                <a:uFillTx/>
                <a:latin typeface="Osaka-Mono"/>
                <a:ea typeface="Osaka-Mono"/>
              </a:rPr>
              <a:t>定数名は大文字で表す</a:t>
            </a:r>
            <a:endParaRPr lang="en-US" sz="1530" b="0" u="none" strike="noStrike">
              <a:solidFill>
                <a:srgbClr val="000000"/>
              </a:solidFill>
              <a:uFillTx/>
              <a:latin typeface="游明朝体"/>
            </a:endParaRPr>
          </a:p>
        </p:txBody>
      </p:sp>
      <p:sp>
        <p:nvSpPr>
          <p:cNvPr id="509" name="テキスト ボックス 508"/>
          <p:cNvSpPr txBox="1"/>
          <p:nvPr/>
        </p:nvSpPr>
        <p:spPr>
          <a:xfrm>
            <a:off x="952560" y="4439160"/>
            <a:ext cx="353160" cy="227520"/>
          </a:xfrm>
          <a:prstGeom prst="rect">
            <a:avLst/>
          </a:prstGeom>
          <a:noFill/>
          <a:ln w="0">
            <a:noFill/>
          </a:ln>
        </p:spPr>
        <p:txBody>
          <a:bodyPr wrap="none" lIns="0" tIns="0" rIns="0" bIns="0" anchor="t">
            <a:noAutofit/>
          </a:bodyPr>
          <a:lstStyle/>
          <a:p>
            <a:r>
              <a:rPr lang="en-US" sz="1530" b="1" u="none" strike="noStrike">
                <a:solidFill>
                  <a:srgbClr val="0550AE"/>
                </a:solidFill>
                <a:uFillTx/>
                <a:latin typeface="Menlo"/>
                <a:ea typeface="Menlo"/>
              </a:rPr>
              <a:t>## </a:t>
            </a:r>
            <a:endParaRPr lang="en-US" sz="1530" b="0" u="none" strike="noStrike">
              <a:solidFill>
                <a:srgbClr val="000000"/>
              </a:solidFill>
              <a:uFillTx/>
              <a:latin typeface="游明朝体"/>
            </a:endParaRPr>
          </a:p>
        </p:txBody>
      </p:sp>
      <p:sp>
        <p:nvSpPr>
          <p:cNvPr id="510" name="テキスト ボックス 509"/>
          <p:cNvSpPr txBox="1"/>
          <p:nvPr/>
        </p:nvSpPr>
        <p:spPr>
          <a:xfrm>
            <a:off x="1303560" y="4453560"/>
            <a:ext cx="1951560" cy="206280"/>
          </a:xfrm>
          <a:prstGeom prst="rect">
            <a:avLst/>
          </a:prstGeom>
          <a:noFill/>
          <a:ln w="0">
            <a:noFill/>
          </a:ln>
        </p:spPr>
        <p:txBody>
          <a:bodyPr wrap="none" lIns="0" tIns="0" rIns="0" bIns="0" anchor="t">
            <a:noAutofit/>
          </a:bodyPr>
          <a:lstStyle/>
          <a:p>
            <a:r>
              <a:rPr lang="ja-JP" sz="1530" b="0" u="none" strike="noStrike">
                <a:solidFill>
                  <a:srgbClr val="0550AE"/>
                </a:solidFill>
                <a:uFillTx/>
                <a:latin typeface="Osaka"/>
                <a:ea typeface="Osaka"/>
              </a:rPr>
              <a:t>コーディングスタイル</a:t>
            </a:r>
            <a:endParaRPr lang="en-US" sz="1530" b="0" u="none" strike="noStrike">
              <a:solidFill>
                <a:srgbClr val="000000"/>
              </a:solidFill>
              <a:uFillTx/>
              <a:latin typeface="游明朝体"/>
            </a:endParaRPr>
          </a:p>
        </p:txBody>
      </p:sp>
      <p:sp>
        <p:nvSpPr>
          <p:cNvPr id="511" name="テキスト ボックス 510"/>
          <p:cNvSpPr txBox="1"/>
          <p:nvPr/>
        </p:nvSpPr>
        <p:spPr>
          <a:xfrm>
            <a:off x="952560" y="4887000"/>
            <a:ext cx="235440" cy="227520"/>
          </a:xfrm>
          <a:prstGeom prst="rect">
            <a:avLst/>
          </a:prstGeom>
          <a:noFill/>
          <a:ln w="0">
            <a:noFill/>
          </a:ln>
        </p:spPr>
        <p:txBody>
          <a:bodyPr wrap="none" lIns="0" tIns="0" rIns="0" bIns="0" anchor="t">
            <a:noAutofit/>
          </a:bodyPr>
          <a:lstStyle/>
          <a:p>
            <a:r>
              <a:rPr lang="en-US" sz="1530" b="0" u="none" strike="noStrike">
                <a:solidFill>
                  <a:srgbClr val="3B2300"/>
                </a:solidFill>
                <a:uFillTx/>
                <a:latin typeface="Menlo"/>
                <a:ea typeface="Menlo"/>
              </a:rPr>
              <a:t>-</a:t>
            </a:r>
            <a:r>
              <a:rPr lang="en-US" sz="1530" b="0" u="none" strike="noStrike">
                <a:solidFill>
                  <a:srgbClr val="1F2328"/>
                </a:solidFill>
                <a:uFillTx/>
                <a:latin typeface="Menlo"/>
                <a:ea typeface="Menlo"/>
              </a:rPr>
              <a:t> </a:t>
            </a:r>
            <a:endParaRPr lang="en-US" sz="1530" b="0" u="none" strike="noStrike">
              <a:solidFill>
                <a:srgbClr val="000000"/>
              </a:solidFill>
              <a:uFillTx/>
              <a:latin typeface="游明朝体"/>
            </a:endParaRPr>
          </a:p>
        </p:txBody>
      </p:sp>
      <p:sp>
        <p:nvSpPr>
          <p:cNvPr id="512" name="テキスト ボックス 511"/>
          <p:cNvSpPr txBox="1"/>
          <p:nvPr/>
        </p:nvSpPr>
        <p:spPr>
          <a:xfrm>
            <a:off x="1186560" y="4901040"/>
            <a:ext cx="1951560" cy="195480"/>
          </a:xfrm>
          <a:prstGeom prst="rect">
            <a:avLst/>
          </a:prstGeom>
          <a:noFill/>
          <a:ln w="0">
            <a:noFill/>
          </a:ln>
        </p:spPr>
        <p:txBody>
          <a:bodyPr wrap="none" lIns="0" tIns="0" rIns="0" bIns="0" anchor="t">
            <a:noAutofit/>
          </a:bodyPr>
          <a:lstStyle/>
          <a:p>
            <a:r>
              <a:rPr lang="ja-JP" sz="1530" b="0" u="none" strike="noStrike">
                <a:solidFill>
                  <a:srgbClr val="1F2328"/>
                </a:solidFill>
                <a:uFillTx/>
                <a:latin typeface="Osaka-Mono"/>
                <a:ea typeface="Osaka-Mono"/>
              </a:rPr>
              <a:t>インデントはスペース</a:t>
            </a:r>
            <a:endParaRPr lang="en-US" sz="1530" b="0" u="none" strike="noStrike">
              <a:solidFill>
                <a:srgbClr val="000000"/>
              </a:solidFill>
              <a:uFillTx/>
              <a:latin typeface="游明朝体"/>
            </a:endParaRPr>
          </a:p>
        </p:txBody>
      </p:sp>
      <p:sp>
        <p:nvSpPr>
          <p:cNvPr id="513" name="テキスト ボックス 512"/>
          <p:cNvSpPr txBox="1"/>
          <p:nvPr/>
        </p:nvSpPr>
        <p:spPr>
          <a:xfrm>
            <a:off x="3129840" y="4887000"/>
            <a:ext cx="35280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4 </a:t>
            </a:r>
            <a:endParaRPr lang="en-US" sz="1530" b="0" u="none" strike="noStrike">
              <a:solidFill>
                <a:srgbClr val="000000"/>
              </a:solidFill>
              <a:uFillTx/>
              <a:latin typeface="游明朝体"/>
            </a:endParaRPr>
          </a:p>
        </p:txBody>
      </p:sp>
      <p:sp>
        <p:nvSpPr>
          <p:cNvPr id="514" name="テキスト ボックス 513"/>
          <p:cNvSpPr txBox="1"/>
          <p:nvPr/>
        </p:nvSpPr>
        <p:spPr>
          <a:xfrm>
            <a:off x="3480840" y="4901040"/>
            <a:ext cx="195840" cy="195480"/>
          </a:xfrm>
          <a:prstGeom prst="rect">
            <a:avLst/>
          </a:prstGeom>
          <a:noFill/>
          <a:ln w="0">
            <a:noFill/>
          </a:ln>
        </p:spPr>
        <p:txBody>
          <a:bodyPr wrap="none" lIns="0" tIns="0" rIns="0" bIns="0" anchor="t">
            <a:noAutofit/>
          </a:bodyPr>
          <a:lstStyle/>
          <a:p>
            <a:r>
              <a:rPr lang="ja-JP" sz="1530" b="0" u="none" strike="noStrike">
                <a:solidFill>
                  <a:srgbClr val="1F2328"/>
                </a:solidFill>
                <a:uFillTx/>
                <a:latin typeface="Osaka-Mono"/>
                <a:ea typeface="Osaka-Mono"/>
              </a:rPr>
              <a:t>つ</a:t>
            </a:r>
            <a:endParaRPr lang="en-US" sz="1530" b="0" u="none" strike="noStrike">
              <a:solidFill>
                <a:srgbClr val="000000"/>
              </a:solidFill>
              <a:uFillTx/>
              <a:latin typeface="游明朝体"/>
            </a:endParaRPr>
          </a:p>
        </p:txBody>
      </p:sp>
      <p:sp>
        <p:nvSpPr>
          <p:cNvPr id="515" name="テキスト ボックス 514"/>
          <p:cNvSpPr txBox="1"/>
          <p:nvPr/>
        </p:nvSpPr>
        <p:spPr>
          <a:xfrm>
            <a:off x="952560" y="5105880"/>
            <a:ext cx="235440" cy="227520"/>
          </a:xfrm>
          <a:prstGeom prst="rect">
            <a:avLst/>
          </a:prstGeom>
          <a:noFill/>
          <a:ln w="0">
            <a:noFill/>
          </a:ln>
        </p:spPr>
        <p:txBody>
          <a:bodyPr wrap="none" lIns="0" tIns="0" rIns="0" bIns="0" anchor="t">
            <a:noAutofit/>
          </a:bodyPr>
          <a:lstStyle/>
          <a:p>
            <a:r>
              <a:rPr lang="en-US" sz="1530" b="0" u="none" strike="noStrike">
                <a:solidFill>
                  <a:srgbClr val="3B2300"/>
                </a:solidFill>
                <a:uFillTx/>
                <a:latin typeface="Menlo"/>
                <a:ea typeface="Menlo"/>
              </a:rPr>
              <a:t>-</a:t>
            </a:r>
            <a:r>
              <a:rPr lang="en-US" sz="1530" b="0" u="none" strike="noStrike">
                <a:solidFill>
                  <a:srgbClr val="1F2328"/>
                </a:solidFill>
                <a:uFillTx/>
                <a:latin typeface="Menlo"/>
                <a:ea typeface="Menlo"/>
              </a:rPr>
              <a:t> </a:t>
            </a:r>
            <a:endParaRPr lang="en-US" sz="1530" b="0" u="none" strike="noStrike">
              <a:solidFill>
                <a:srgbClr val="000000"/>
              </a:solidFill>
              <a:uFillTx/>
              <a:latin typeface="游明朝体"/>
            </a:endParaRPr>
          </a:p>
        </p:txBody>
      </p:sp>
      <p:sp>
        <p:nvSpPr>
          <p:cNvPr id="516" name="テキスト ボックス 515"/>
          <p:cNvSpPr txBox="1"/>
          <p:nvPr/>
        </p:nvSpPr>
        <p:spPr>
          <a:xfrm>
            <a:off x="1186560" y="5120280"/>
            <a:ext cx="975960" cy="195480"/>
          </a:xfrm>
          <a:prstGeom prst="rect">
            <a:avLst/>
          </a:prstGeom>
          <a:noFill/>
          <a:ln w="0">
            <a:noFill/>
          </a:ln>
        </p:spPr>
        <p:txBody>
          <a:bodyPr wrap="none" lIns="0" tIns="0" rIns="0" bIns="0" anchor="t">
            <a:noAutofit/>
          </a:bodyPr>
          <a:lstStyle/>
          <a:p>
            <a:r>
              <a:rPr lang="ja-JP" sz="1530" b="0" u="none" strike="noStrike">
                <a:solidFill>
                  <a:srgbClr val="1F2328"/>
                </a:solidFill>
                <a:uFillTx/>
                <a:latin typeface="Osaka-Mono"/>
                <a:ea typeface="Osaka-Mono"/>
              </a:rPr>
              <a:t>行の長さは</a:t>
            </a:r>
            <a:endParaRPr lang="en-US" sz="1530" b="0" u="none" strike="noStrike">
              <a:solidFill>
                <a:srgbClr val="000000"/>
              </a:solidFill>
              <a:uFillTx/>
              <a:latin typeface="游明朝体"/>
            </a:endParaRPr>
          </a:p>
        </p:txBody>
      </p:sp>
      <p:sp>
        <p:nvSpPr>
          <p:cNvPr id="517" name="テキスト ボックス 516"/>
          <p:cNvSpPr txBox="1"/>
          <p:nvPr/>
        </p:nvSpPr>
        <p:spPr>
          <a:xfrm>
            <a:off x="2158200" y="5105880"/>
            <a:ext cx="47052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80 </a:t>
            </a:r>
            <a:endParaRPr lang="en-US" sz="1530" b="0" u="none" strike="noStrike">
              <a:solidFill>
                <a:srgbClr val="000000"/>
              </a:solidFill>
              <a:uFillTx/>
              <a:latin typeface="游明朝体"/>
            </a:endParaRPr>
          </a:p>
        </p:txBody>
      </p:sp>
      <p:sp>
        <p:nvSpPr>
          <p:cNvPr id="518" name="テキスト ボックス 517"/>
          <p:cNvSpPr txBox="1"/>
          <p:nvPr/>
        </p:nvSpPr>
        <p:spPr>
          <a:xfrm>
            <a:off x="2626200" y="5120280"/>
            <a:ext cx="780840" cy="195480"/>
          </a:xfrm>
          <a:prstGeom prst="rect">
            <a:avLst/>
          </a:prstGeom>
          <a:noFill/>
          <a:ln w="0">
            <a:noFill/>
          </a:ln>
        </p:spPr>
        <p:txBody>
          <a:bodyPr wrap="none" lIns="0" tIns="0" rIns="0" bIns="0" anchor="t">
            <a:noAutofit/>
          </a:bodyPr>
          <a:lstStyle/>
          <a:p>
            <a:r>
              <a:rPr lang="ja-JP" sz="1530" b="0" u="none" strike="noStrike">
                <a:solidFill>
                  <a:srgbClr val="1F2328"/>
                </a:solidFill>
                <a:uFillTx/>
                <a:latin typeface="Osaka-Mono"/>
                <a:ea typeface="Osaka-Mono"/>
              </a:rPr>
              <a:t>文字以内</a:t>
            </a:r>
            <a:endParaRPr lang="en-US" sz="1530" b="0" u="none" strike="noStrike">
              <a:solidFill>
                <a:srgbClr val="000000"/>
              </a:solidFill>
              <a:uFillTx/>
              <a:latin typeface="游明朝体"/>
            </a:endParaRPr>
          </a:p>
        </p:txBody>
      </p:sp>
      <p:sp>
        <p:nvSpPr>
          <p:cNvPr id="519" name="テキスト ボックス 518"/>
          <p:cNvSpPr txBox="1"/>
          <p:nvPr/>
        </p:nvSpPr>
        <p:spPr>
          <a:xfrm>
            <a:off x="952560" y="5325120"/>
            <a:ext cx="235440" cy="227520"/>
          </a:xfrm>
          <a:prstGeom prst="rect">
            <a:avLst/>
          </a:prstGeom>
          <a:noFill/>
          <a:ln w="0">
            <a:noFill/>
          </a:ln>
        </p:spPr>
        <p:txBody>
          <a:bodyPr wrap="none" lIns="0" tIns="0" rIns="0" bIns="0" anchor="t">
            <a:noAutofit/>
          </a:bodyPr>
          <a:lstStyle/>
          <a:p>
            <a:r>
              <a:rPr lang="en-US" sz="1530" b="0" u="none" strike="noStrike">
                <a:solidFill>
                  <a:srgbClr val="3B2300"/>
                </a:solidFill>
                <a:uFillTx/>
                <a:latin typeface="Menlo"/>
                <a:ea typeface="Menlo"/>
              </a:rPr>
              <a:t>-</a:t>
            </a:r>
            <a:r>
              <a:rPr lang="en-US" sz="1530" b="0" u="none" strike="noStrike">
                <a:solidFill>
                  <a:srgbClr val="1F2328"/>
                </a:solidFill>
                <a:uFillTx/>
                <a:latin typeface="Menlo"/>
                <a:ea typeface="Menlo"/>
              </a:rPr>
              <a:t> </a:t>
            </a:r>
            <a:endParaRPr lang="en-US" sz="1530" b="0" u="none" strike="noStrike">
              <a:solidFill>
                <a:srgbClr val="000000"/>
              </a:solidFill>
              <a:uFillTx/>
              <a:latin typeface="游明朝体"/>
            </a:endParaRPr>
          </a:p>
        </p:txBody>
      </p:sp>
      <p:sp>
        <p:nvSpPr>
          <p:cNvPr id="520" name="テキスト ボックス 519"/>
          <p:cNvSpPr txBox="1"/>
          <p:nvPr/>
        </p:nvSpPr>
        <p:spPr>
          <a:xfrm>
            <a:off x="1186560" y="5339160"/>
            <a:ext cx="1951560" cy="195480"/>
          </a:xfrm>
          <a:prstGeom prst="rect">
            <a:avLst/>
          </a:prstGeom>
          <a:noFill/>
          <a:ln w="0">
            <a:noFill/>
          </a:ln>
        </p:spPr>
        <p:txBody>
          <a:bodyPr wrap="none" lIns="0" tIns="0" rIns="0" bIns="0" anchor="t">
            <a:noAutofit/>
          </a:bodyPr>
          <a:lstStyle/>
          <a:p>
            <a:r>
              <a:rPr lang="ja-JP" sz="1530" b="0" u="none" strike="noStrike">
                <a:solidFill>
                  <a:srgbClr val="1F2328"/>
                </a:solidFill>
                <a:uFillTx/>
                <a:latin typeface="Osaka-Mono"/>
                <a:ea typeface="Osaka-Mono"/>
              </a:rPr>
              <a:t>関数やクラスの定義は</a:t>
            </a:r>
            <a:endParaRPr lang="en-US" sz="1530" b="0" u="none" strike="noStrike">
              <a:solidFill>
                <a:srgbClr val="000000"/>
              </a:solidFill>
              <a:uFillTx/>
              <a:latin typeface="游明朝体"/>
            </a:endParaRPr>
          </a:p>
        </p:txBody>
      </p:sp>
      <p:sp>
        <p:nvSpPr>
          <p:cNvPr id="521" name="テキスト ボックス 520"/>
          <p:cNvSpPr txBox="1"/>
          <p:nvPr/>
        </p:nvSpPr>
        <p:spPr>
          <a:xfrm>
            <a:off x="3129840" y="5325120"/>
            <a:ext cx="352800" cy="227520"/>
          </a:xfrm>
          <a:prstGeom prst="rect">
            <a:avLst/>
          </a:prstGeom>
          <a:noFill/>
          <a:ln w="0">
            <a:noFill/>
          </a:ln>
        </p:spPr>
        <p:txBody>
          <a:bodyPr wrap="none" lIns="0" tIns="0" rIns="0" bIns="0" anchor="t">
            <a:noAutofit/>
          </a:bodyPr>
          <a:lstStyle/>
          <a:p>
            <a:r>
              <a:rPr lang="en-US" sz="1530" b="0" u="none" strike="noStrike">
                <a:solidFill>
                  <a:srgbClr val="1F2328"/>
                </a:solidFill>
                <a:uFillTx/>
                <a:latin typeface="Menlo"/>
                <a:ea typeface="Menlo"/>
              </a:rPr>
              <a:t> 1 </a:t>
            </a:r>
            <a:endParaRPr lang="en-US" sz="1530" b="0" u="none" strike="noStrike">
              <a:solidFill>
                <a:srgbClr val="000000"/>
              </a:solidFill>
              <a:uFillTx/>
              <a:latin typeface="游明朝体"/>
            </a:endParaRPr>
          </a:p>
        </p:txBody>
      </p:sp>
      <p:sp>
        <p:nvSpPr>
          <p:cNvPr id="522" name="テキスト ボックス 521"/>
          <p:cNvSpPr txBox="1"/>
          <p:nvPr/>
        </p:nvSpPr>
        <p:spPr>
          <a:xfrm>
            <a:off x="3480840" y="5339160"/>
            <a:ext cx="2146680" cy="195480"/>
          </a:xfrm>
          <a:prstGeom prst="rect">
            <a:avLst/>
          </a:prstGeom>
          <a:noFill/>
          <a:ln w="0">
            <a:noFill/>
          </a:ln>
        </p:spPr>
        <p:txBody>
          <a:bodyPr wrap="none" lIns="0" tIns="0" rIns="0" bIns="0" anchor="t">
            <a:noAutofit/>
          </a:bodyPr>
          <a:lstStyle/>
          <a:p>
            <a:r>
              <a:rPr lang="ja-JP" sz="1530" b="0" u="none" strike="noStrike">
                <a:solidFill>
                  <a:srgbClr val="1F2328"/>
                </a:solidFill>
                <a:uFillTx/>
                <a:latin typeface="Osaka-Mono"/>
                <a:ea typeface="Osaka-Mono"/>
              </a:rPr>
              <a:t>行で完結するようにする</a:t>
            </a:r>
            <a:endParaRPr lang="en-US" sz="1530" b="0" u="none" strike="noStrike">
              <a:solidFill>
                <a:srgbClr val="000000"/>
              </a:solidFill>
              <a:uFillTx/>
              <a:latin typeface="游明朝体"/>
            </a:endParaRPr>
          </a:p>
        </p:txBody>
      </p:sp>
      <p:sp>
        <p:nvSpPr>
          <p:cNvPr id="523" name="テキスト ボックス 522"/>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524" name="テキスト ボックス 523"/>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525" name="テキスト ボックス 524"/>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23</a:t>
            </a:r>
            <a:endParaRPr lang="en-US" sz="1800" b="0" u="none" strike="noStrike">
              <a:solidFill>
                <a:srgbClr val="000000"/>
              </a:solidFill>
              <a:uFillTx/>
              <a:latin typeface="游明朝体"/>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フリーフォーム 52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27" name="フリーフォーム 52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28" name="フリーフォーム 52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29" name="テキスト ボックス 528"/>
          <p:cNvSpPr txBox="1"/>
          <p:nvPr/>
        </p:nvSpPr>
        <p:spPr>
          <a:xfrm>
            <a:off x="747720" y="2269080"/>
            <a:ext cx="4318560" cy="536760"/>
          </a:xfrm>
          <a:prstGeom prst="rect">
            <a:avLst/>
          </a:prstGeom>
          <a:noFill/>
          <a:ln w="0">
            <a:noFill/>
          </a:ln>
        </p:spPr>
        <p:txBody>
          <a:bodyPr wrap="none" lIns="0" tIns="0" rIns="0" bIns="0" anchor="t">
            <a:noAutofit/>
          </a:bodyPr>
          <a:lstStyle/>
          <a:p>
            <a:r>
              <a:rPr lang="en-US" sz="3000" b="1" u="none" strike="noStrike">
                <a:solidFill>
                  <a:srgbClr val="230EE0"/>
                </a:solidFill>
                <a:uFillTx/>
                <a:latin typeface="HiraKakuProN-W6"/>
                <a:ea typeface="HiraKakuProN-W6"/>
              </a:rPr>
              <a:t>4. </a:t>
            </a:r>
            <a:r>
              <a:rPr lang="ja-JP" sz="3000" b="1" u="none" strike="noStrike">
                <a:solidFill>
                  <a:srgbClr val="230EE0"/>
                </a:solidFill>
                <a:uFillTx/>
                <a:latin typeface="HiraKakuProN-W6"/>
                <a:ea typeface="HiraKakuProN-W6"/>
              </a:rPr>
              <a:t>開発環境の構築と活⽤</a:t>
            </a:r>
            <a:endParaRPr lang="en-US" sz="3000" b="0" u="none" strike="noStrike">
              <a:solidFill>
                <a:srgbClr val="000000"/>
              </a:solidFill>
              <a:uFillTx/>
              <a:latin typeface="游明朝体"/>
            </a:endParaRPr>
          </a:p>
        </p:txBody>
      </p:sp>
      <p:sp>
        <p:nvSpPr>
          <p:cNvPr id="530" name="テキスト ボックス 529"/>
          <p:cNvSpPr txBox="1"/>
          <p:nvPr/>
        </p:nvSpPr>
        <p:spPr>
          <a:xfrm>
            <a:off x="747720" y="3279960"/>
            <a:ext cx="7087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開発効率を⾼めるためには、開発環境の構築と活⽤が肝となります。</a:t>
            </a:r>
            <a:endParaRPr lang="en-US" sz="1800" b="0" u="none" strike="noStrike">
              <a:solidFill>
                <a:srgbClr val="000000"/>
              </a:solidFill>
              <a:uFillTx/>
              <a:latin typeface="游明朝体"/>
            </a:endParaRPr>
          </a:p>
        </p:txBody>
      </p:sp>
      <p:sp>
        <p:nvSpPr>
          <p:cNvPr id="531" name="テキスト ボックス 530"/>
          <p:cNvSpPr txBox="1"/>
          <p:nvPr/>
        </p:nvSpPr>
        <p:spPr>
          <a:xfrm>
            <a:off x="747720" y="3622680"/>
            <a:ext cx="8403840" cy="30672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代表的な </a:t>
            </a:r>
            <a:r>
              <a:rPr lang="en-US" sz="1800" b="0" u="none" strike="noStrike">
                <a:solidFill>
                  <a:srgbClr val="1F2328"/>
                </a:solidFill>
                <a:uFillTx/>
                <a:latin typeface="HiraKakuProN-W3"/>
                <a:ea typeface="HiraKakuProN-W3"/>
              </a:rPr>
              <a:t>Editor </a:t>
            </a:r>
            <a:r>
              <a:rPr lang="ja-JP" sz="1800" b="0" u="none" strike="noStrike">
                <a:solidFill>
                  <a:srgbClr val="1F2328"/>
                </a:solidFill>
                <a:uFillTx/>
                <a:latin typeface="HiraKakuProN-W3"/>
                <a:ea typeface="HiraKakuProN-W3"/>
              </a:rPr>
              <a:t>である </a:t>
            </a:r>
            <a:r>
              <a:rPr lang="en-US" sz="1800" b="0" u="none" strike="noStrike">
                <a:solidFill>
                  <a:srgbClr val="1F2328"/>
                </a:solidFill>
                <a:uFillTx/>
                <a:latin typeface="HiraKakuProN-W3"/>
                <a:ea typeface="HiraKakuProN-W3"/>
              </a:rPr>
              <a:t>VSCode </a:t>
            </a:r>
            <a:r>
              <a:rPr lang="ja-JP" sz="1800" b="0" u="none" strike="noStrike">
                <a:solidFill>
                  <a:srgbClr val="1F2328"/>
                </a:solidFill>
                <a:uFillTx/>
                <a:latin typeface="HiraKakuProN-W3"/>
                <a:ea typeface="HiraKakuProN-W3"/>
              </a:rPr>
              <a:t>と </a:t>
            </a:r>
            <a:r>
              <a:rPr lang="en-US" sz="1800" b="0" u="none" strike="noStrike">
                <a:solidFill>
                  <a:srgbClr val="1F2328"/>
                </a:solidFill>
                <a:uFillTx/>
                <a:latin typeface="HiraKakuProN-W3"/>
                <a:ea typeface="HiraKakuProN-W3"/>
              </a:rPr>
              <a:t>Jupyter Notebook </a:t>
            </a:r>
            <a:r>
              <a:rPr lang="ja-JP" sz="1800" b="0" u="none" strike="noStrike">
                <a:solidFill>
                  <a:srgbClr val="1F2328"/>
                </a:solidFill>
                <a:uFillTx/>
                <a:latin typeface="HiraKakuProN-W3"/>
                <a:ea typeface="HiraKakuProN-W3"/>
              </a:rPr>
              <a:t>の組み合わせを紹介します。</a:t>
            </a:r>
            <a:endParaRPr lang="en-US" sz="1800" b="0" u="none" strike="noStrike">
              <a:solidFill>
                <a:srgbClr val="000000"/>
              </a:solidFill>
              <a:uFillTx/>
              <a:latin typeface="游明朝体"/>
            </a:endParaRPr>
          </a:p>
        </p:txBody>
      </p:sp>
      <p:sp>
        <p:nvSpPr>
          <p:cNvPr id="532" name="テキスト ボックス 531"/>
          <p:cNvSpPr txBox="1"/>
          <p:nvPr/>
        </p:nvSpPr>
        <p:spPr>
          <a:xfrm>
            <a:off x="747720" y="3965760"/>
            <a:ext cx="8516880" cy="30672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また、バージョン管理や環境差分を管理する </a:t>
            </a:r>
            <a:r>
              <a:rPr lang="en-US" sz="1800" b="0" u="none" strike="noStrike">
                <a:solidFill>
                  <a:srgbClr val="1F2328"/>
                </a:solidFill>
                <a:uFillTx/>
                <a:latin typeface="HiraKakuProN-W3"/>
                <a:ea typeface="HiraKakuProN-W3"/>
              </a:rPr>
              <a:t>devcontainer </a:t>
            </a:r>
            <a:r>
              <a:rPr lang="ja-JP" sz="1800" b="0" u="none" strike="noStrike">
                <a:solidFill>
                  <a:srgbClr val="1F2328"/>
                </a:solidFill>
                <a:uFillTx/>
                <a:latin typeface="HiraKakuProN-W3"/>
                <a:ea typeface="HiraKakuProN-W3"/>
              </a:rPr>
              <a:t>についても紹介します。</a:t>
            </a:r>
            <a:endParaRPr lang="en-US" sz="1800" b="0" u="none" strike="noStrike">
              <a:solidFill>
                <a:srgbClr val="000000"/>
              </a:solidFill>
              <a:uFillTx/>
              <a:latin typeface="游明朝体"/>
            </a:endParaRPr>
          </a:p>
        </p:txBody>
      </p:sp>
      <p:sp>
        <p:nvSpPr>
          <p:cNvPr id="533" name="テキスト ボックス 532"/>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534" name="テキスト ボックス 533"/>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535" name="テキスト ボックス 534"/>
          <p:cNvSpPr txBox="1"/>
          <p:nvPr/>
        </p:nvSpPr>
        <p:spPr>
          <a:xfrm>
            <a:off x="1160496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24</a:t>
            </a:r>
            <a:endParaRPr lang="en-US" sz="1800" b="0" u="none" strike="noStrike">
              <a:solidFill>
                <a:srgbClr val="000000"/>
              </a:solidFill>
              <a:uFillTx/>
              <a:latin typeface="游明朝体"/>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フリーフォーム 53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37" name="フリーフォーム 536"/>
          <p:cNvSpPr/>
          <p:nvPr/>
        </p:nvSpPr>
        <p:spPr>
          <a:xfrm>
            <a:off x="0" y="0"/>
            <a:ext cx="12192120" cy="6858360"/>
          </a:xfrm>
          <a:custGeom>
            <a:avLst/>
            <a:gdLst/>
            <a:ahLst/>
            <a:cxn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38" name="フリーフォーム 53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39" name="テキスト ボックス 538"/>
          <p:cNvSpPr txBox="1"/>
          <p:nvPr/>
        </p:nvSpPr>
        <p:spPr>
          <a:xfrm>
            <a:off x="747720" y="455040"/>
            <a:ext cx="540324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4.1 VSCode </a:t>
            </a:r>
            <a:r>
              <a:rPr lang="ja-JP" sz="2400" b="1" u="none" strike="noStrike">
                <a:solidFill>
                  <a:srgbClr val="230EE0"/>
                </a:solidFill>
                <a:uFillTx/>
                <a:latin typeface="HiraKakuProN-W6"/>
                <a:ea typeface="HiraKakuProN-W6"/>
              </a:rPr>
              <a:t>と </a:t>
            </a:r>
            <a:r>
              <a:rPr lang="en-US" sz="2400" b="1" u="none" strike="noStrike">
                <a:solidFill>
                  <a:srgbClr val="230EE0"/>
                </a:solidFill>
                <a:uFillTx/>
                <a:latin typeface="HiraKakuProN-W6"/>
                <a:ea typeface="HiraKakuProN-W6"/>
              </a:rPr>
              <a:t>Jupyter Notebook</a:t>
            </a:r>
            <a:endParaRPr lang="en-US" sz="2400" b="0" u="none" strike="noStrike">
              <a:solidFill>
                <a:srgbClr val="000000"/>
              </a:solidFill>
              <a:uFillTx/>
              <a:latin typeface="游明朝体"/>
            </a:endParaRPr>
          </a:p>
        </p:txBody>
      </p:sp>
      <p:sp>
        <p:nvSpPr>
          <p:cNvPr id="540" name="テキスト ボックス 539"/>
          <p:cNvSpPr txBox="1"/>
          <p:nvPr/>
        </p:nvSpPr>
        <p:spPr>
          <a:xfrm>
            <a:off x="747720" y="1203480"/>
            <a:ext cx="6757920" cy="322200"/>
          </a:xfrm>
          <a:prstGeom prst="rect">
            <a:avLst/>
          </a:prstGeom>
          <a:noFill/>
          <a:ln w="0">
            <a:noFill/>
          </a:ln>
        </p:spPr>
        <p:txBody>
          <a:bodyPr wrap="none" lIns="0" tIns="0" rIns="0" bIns="0" anchor="t">
            <a:noAutofit/>
          </a:bodyPr>
          <a:lstStyle/>
          <a:p>
            <a:r>
              <a:rPr lang="en-US" sz="1800" b="0" u="none" strike="noStrike">
                <a:solidFill>
                  <a:srgbClr val="1F2328"/>
                </a:solidFill>
                <a:uFillTx/>
                <a:latin typeface="HiraKakuProN-W3"/>
                <a:ea typeface="HiraKakuProN-W3"/>
              </a:rPr>
              <a:t>VSCode </a:t>
            </a:r>
            <a:r>
              <a:rPr lang="ja-JP" sz="1800" b="0" u="none" strike="noStrike">
                <a:solidFill>
                  <a:srgbClr val="1F2328"/>
                </a:solidFill>
                <a:uFillTx/>
                <a:latin typeface="HiraKakuProN-W3"/>
                <a:ea typeface="HiraKakuProN-W3"/>
              </a:rPr>
              <a:t>とは、</a:t>
            </a:r>
            <a:r>
              <a:rPr lang="en-US" sz="1800" b="0" u="none" strike="noStrike">
                <a:solidFill>
                  <a:srgbClr val="1F2328"/>
                </a:solidFill>
                <a:uFillTx/>
                <a:latin typeface="HiraKakuProN-W3"/>
                <a:ea typeface="HiraKakuProN-W3"/>
              </a:rPr>
              <a:t>Microsoft </a:t>
            </a:r>
            <a:r>
              <a:rPr lang="ja-JP" sz="1800" b="0" u="none" strike="noStrike">
                <a:solidFill>
                  <a:srgbClr val="1F2328"/>
                </a:solidFill>
                <a:uFillTx/>
                <a:latin typeface="HiraKakuProN-W3"/>
                <a:ea typeface="HiraKakuProN-W3"/>
              </a:rPr>
              <a:t>が開発した</a:t>
            </a:r>
            <a:r>
              <a:rPr lang="ja-JP" sz="1800" b="1" u="none" strike="noStrike">
                <a:solidFill>
                  <a:srgbClr val="1F2328"/>
                </a:solidFill>
                <a:uFillTx/>
                <a:latin typeface="HiraKakuProN-W6"/>
                <a:ea typeface="HiraKakuProN-W6"/>
              </a:rPr>
              <a:t>統合開発環境（</a:t>
            </a:r>
            <a:r>
              <a:rPr lang="en-US" sz="1800" b="1" u="none" strike="noStrike">
                <a:solidFill>
                  <a:srgbClr val="1F2328"/>
                </a:solidFill>
                <a:uFillTx/>
                <a:latin typeface="HiraKakuProN-W6"/>
                <a:ea typeface="HiraKakuProN-W6"/>
              </a:rPr>
              <a:t>IDE</a:t>
            </a:r>
            <a:r>
              <a:rPr lang="ja-JP" sz="1800" b="1" u="none" strike="noStrike">
                <a:solidFill>
                  <a:srgbClr val="1F2328"/>
                </a:solidFill>
                <a:uFillTx/>
                <a:latin typeface="HiraKakuProN-W6"/>
                <a:ea typeface="HiraKakuProN-W6"/>
              </a:rPr>
              <a:t>） </a:t>
            </a:r>
            <a:r>
              <a:rPr lang="ja-JP" sz="1800" b="0" u="none" strike="noStrike">
                <a:solidFill>
                  <a:srgbClr val="1F2328"/>
                </a:solidFill>
                <a:uFillTx/>
                <a:latin typeface="HiraKakuProN-W3"/>
                <a:ea typeface="HiraKakuProN-W3"/>
              </a:rPr>
              <a:t>です。</a:t>
            </a:r>
            <a:endParaRPr lang="en-US" sz="1800" b="0" u="none" strike="noStrike">
              <a:solidFill>
                <a:srgbClr val="000000"/>
              </a:solidFill>
              <a:uFillTx/>
              <a:latin typeface="游明朝体"/>
            </a:endParaRPr>
          </a:p>
        </p:txBody>
      </p:sp>
      <p:sp>
        <p:nvSpPr>
          <p:cNvPr id="541" name="テキスト ボックス 540"/>
          <p:cNvSpPr txBox="1"/>
          <p:nvPr/>
        </p:nvSpPr>
        <p:spPr>
          <a:xfrm>
            <a:off x="747720" y="1546200"/>
            <a:ext cx="9653760" cy="32220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この </a:t>
            </a:r>
            <a:r>
              <a:rPr lang="en-US" sz="1800" b="0" u="none" strike="noStrike">
                <a:solidFill>
                  <a:srgbClr val="1F2328"/>
                </a:solidFill>
                <a:uFillTx/>
                <a:latin typeface="HiraKakuProN-W3"/>
                <a:ea typeface="HiraKakuProN-W3"/>
              </a:rPr>
              <a:t>VSCode </a:t>
            </a:r>
            <a:r>
              <a:rPr lang="ja-JP" sz="1800" b="0" u="none" strike="noStrike">
                <a:solidFill>
                  <a:srgbClr val="1F2328"/>
                </a:solidFill>
                <a:uFillTx/>
                <a:latin typeface="HiraKakuProN-W3"/>
                <a:ea typeface="HiraKakuProN-W3"/>
              </a:rPr>
              <a:t>の拡張機能である </a:t>
            </a:r>
            <a:r>
              <a:rPr lang="en-US" sz="1800" b="1" u="none" strike="noStrike">
                <a:solidFill>
                  <a:srgbClr val="1F2328"/>
                </a:solidFill>
                <a:uFillTx/>
                <a:latin typeface="HiraKakuProN-W6"/>
                <a:ea typeface="HiraKakuProN-W6"/>
              </a:rPr>
              <a:t>Jupyter Notebook </a:t>
            </a:r>
            <a:r>
              <a:rPr lang="ja-JP" sz="1800" b="1" u="none" strike="noStrike">
                <a:solidFill>
                  <a:srgbClr val="1F2328"/>
                </a:solidFill>
                <a:uFillTx/>
                <a:latin typeface="HiraKakuProN-W6"/>
                <a:ea typeface="HiraKakuProN-W6"/>
              </a:rPr>
              <a:t>プラグイン </a:t>
            </a:r>
            <a:r>
              <a:rPr lang="ja-JP" sz="1800" b="0" u="none" strike="noStrike">
                <a:solidFill>
                  <a:srgbClr val="1F2328"/>
                </a:solidFill>
                <a:uFillTx/>
                <a:latin typeface="HiraKakuProN-W3"/>
                <a:ea typeface="HiraKakuProN-W3"/>
              </a:rPr>
              <a:t>を利⽤することで、</a:t>
            </a:r>
            <a:r>
              <a:rPr lang="en-US" sz="1800" b="0" u="none" strike="noStrike">
                <a:solidFill>
                  <a:srgbClr val="1F2328"/>
                </a:solidFill>
                <a:uFillTx/>
                <a:latin typeface="HiraKakuProN-W3"/>
                <a:ea typeface="HiraKakuProN-W3"/>
              </a:rPr>
              <a:t>Jupyter</a:t>
            </a:r>
            <a:endParaRPr lang="en-US" sz="1800" b="0" u="none" strike="noStrike">
              <a:solidFill>
                <a:srgbClr val="000000"/>
              </a:solidFill>
              <a:uFillTx/>
              <a:latin typeface="游明朝体"/>
            </a:endParaRPr>
          </a:p>
        </p:txBody>
      </p:sp>
      <p:sp>
        <p:nvSpPr>
          <p:cNvPr id="542" name="テキスト ボックス 541"/>
          <p:cNvSpPr txBox="1"/>
          <p:nvPr/>
        </p:nvSpPr>
        <p:spPr>
          <a:xfrm>
            <a:off x="747720" y="1889280"/>
            <a:ext cx="5843520" cy="306720"/>
          </a:xfrm>
          <a:prstGeom prst="rect">
            <a:avLst/>
          </a:prstGeom>
          <a:noFill/>
          <a:ln w="0">
            <a:noFill/>
          </a:ln>
        </p:spPr>
        <p:txBody>
          <a:bodyPr wrap="none" lIns="0" tIns="0" rIns="0" bIns="0" anchor="t">
            <a:noAutofit/>
          </a:bodyPr>
          <a:lstStyle/>
          <a:p>
            <a:r>
              <a:rPr lang="en-US" sz="1800" b="0" u="none" strike="noStrike">
                <a:solidFill>
                  <a:srgbClr val="1F2328"/>
                </a:solidFill>
                <a:uFillTx/>
                <a:latin typeface="HiraKakuProN-W3"/>
                <a:ea typeface="HiraKakuProN-W3"/>
              </a:rPr>
              <a:t>Notebook </a:t>
            </a:r>
            <a:r>
              <a:rPr lang="ja-JP" sz="1800" b="0" u="none" strike="noStrike">
                <a:solidFill>
                  <a:srgbClr val="1F2328"/>
                </a:solidFill>
                <a:uFillTx/>
                <a:latin typeface="HiraKakuProN-W3"/>
                <a:ea typeface="HiraKakuProN-W3"/>
              </a:rPr>
              <a:t>のようにコードを実⾏できるようになります。</a:t>
            </a:r>
            <a:endParaRPr lang="en-US" sz="1800" b="0" u="none" strike="noStrike">
              <a:solidFill>
                <a:srgbClr val="000000"/>
              </a:solidFill>
              <a:uFillTx/>
              <a:latin typeface="游明朝体"/>
            </a:endParaRPr>
          </a:p>
        </p:txBody>
      </p:sp>
      <p:sp>
        <p:nvSpPr>
          <p:cNvPr id="543" name="テキスト ボックス 542"/>
          <p:cNvSpPr txBox="1"/>
          <p:nvPr/>
        </p:nvSpPr>
        <p:spPr>
          <a:xfrm>
            <a:off x="747720" y="2232000"/>
            <a:ext cx="10073880" cy="30672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後述する </a:t>
            </a:r>
            <a:r>
              <a:rPr lang="en-US" sz="1800" b="0" u="none" strike="noStrike">
                <a:solidFill>
                  <a:srgbClr val="1F2328"/>
                </a:solidFill>
                <a:uFillTx/>
                <a:latin typeface="HiraKakuProN-W3"/>
                <a:ea typeface="HiraKakuProN-W3"/>
              </a:rPr>
              <a:t>Docker </a:t>
            </a:r>
            <a:r>
              <a:rPr lang="ja-JP" sz="1800" b="0" u="none" strike="noStrike">
                <a:solidFill>
                  <a:srgbClr val="1F2328"/>
                </a:solidFill>
                <a:uFillTx/>
                <a:latin typeface="HiraKakuProN-W3"/>
                <a:ea typeface="HiraKakuProN-W3"/>
              </a:rPr>
              <a:t>コンテナを利⽤して、</a:t>
            </a:r>
            <a:r>
              <a:rPr lang="en-US" sz="1800" b="0" u="none" strike="noStrike">
                <a:solidFill>
                  <a:srgbClr val="1F2328"/>
                </a:solidFill>
                <a:uFillTx/>
                <a:latin typeface="HiraKakuProN-W3"/>
                <a:ea typeface="HiraKakuProN-W3"/>
              </a:rPr>
              <a:t>VSCode </a:t>
            </a:r>
            <a:r>
              <a:rPr lang="ja-JP" sz="1800" b="0" u="none" strike="noStrike">
                <a:solidFill>
                  <a:srgbClr val="1F2328"/>
                </a:solidFill>
                <a:uFillTx/>
                <a:latin typeface="HiraKakuProN-W3"/>
                <a:ea typeface="HiraKakuProN-W3"/>
              </a:rPr>
              <a:t>と </a:t>
            </a:r>
            <a:r>
              <a:rPr lang="en-US" sz="1800" b="0" u="none" strike="noStrike">
                <a:solidFill>
                  <a:srgbClr val="1F2328"/>
                </a:solidFill>
                <a:uFillTx/>
                <a:latin typeface="HiraKakuProN-W3"/>
                <a:ea typeface="HiraKakuProN-W3"/>
              </a:rPr>
              <a:t>Jupyter Notebook </a:t>
            </a:r>
            <a:r>
              <a:rPr lang="ja-JP" sz="1800" b="0" u="none" strike="noStrike">
                <a:solidFill>
                  <a:srgbClr val="1F2328"/>
                </a:solidFill>
                <a:uFillTx/>
                <a:latin typeface="HiraKakuProN-W3"/>
                <a:ea typeface="HiraKakuProN-W3"/>
              </a:rPr>
              <a:t>の環境を統⼀することができ</a:t>
            </a:r>
            <a:endParaRPr lang="en-US" sz="1800" b="0" u="none" strike="noStrike">
              <a:solidFill>
                <a:srgbClr val="000000"/>
              </a:solidFill>
              <a:uFillTx/>
              <a:latin typeface="游明朝体"/>
            </a:endParaRPr>
          </a:p>
        </p:txBody>
      </p:sp>
      <p:pic>
        <p:nvPicPr>
          <p:cNvPr id="544" name="図 543"/>
          <p:cNvPicPr/>
          <p:nvPr/>
        </p:nvPicPr>
        <p:blipFill>
          <a:blip r:embed="rId2"/>
          <a:stretch/>
        </p:blipFill>
        <p:spPr>
          <a:xfrm>
            <a:off x="1975140" y="3563460"/>
            <a:ext cx="3809520" cy="1999800"/>
          </a:xfrm>
          <a:prstGeom prst="rect">
            <a:avLst/>
          </a:prstGeom>
          <a:noFill/>
          <a:ln w="0">
            <a:noFill/>
          </a:ln>
        </p:spPr>
      </p:pic>
      <p:pic>
        <p:nvPicPr>
          <p:cNvPr id="545" name="図 544"/>
          <p:cNvPicPr/>
          <p:nvPr/>
        </p:nvPicPr>
        <p:blipFill>
          <a:blip r:embed="rId3"/>
          <a:stretch/>
        </p:blipFill>
        <p:spPr>
          <a:xfrm>
            <a:off x="6407340" y="3447414"/>
            <a:ext cx="3809520" cy="2142720"/>
          </a:xfrm>
          <a:prstGeom prst="rect">
            <a:avLst/>
          </a:prstGeom>
          <a:noFill/>
          <a:ln w="0">
            <a:noFill/>
          </a:ln>
        </p:spPr>
      </p:pic>
      <p:sp>
        <p:nvSpPr>
          <p:cNvPr id="546" name="テキスト ボックス 545"/>
          <p:cNvSpPr txBox="1"/>
          <p:nvPr/>
        </p:nvSpPr>
        <p:spPr>
          <a:xfrm>
            <a:off x="747720" y="2575080"/>
            <a:ext cx="6630120" cy="23364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るため、チーム開発においても</a:t>
            </a:r>
            <a:r>
              <a:rPr lang="ja-JP" sz="1800" b="1" u="none" strike="noStrike">
                <a:solidFill>
                  <a:srgbClr val="1F2328"/>
                </a:solidFill>
                <a:uFillTx/>
                <a:latin typeface="HiraKakuProN-W6"/>
                <a:ea typeface="HiraKakuProN-W6"/>
              </a:rPr>
              <a:t>効率的な開発</a:t>
            </a:r>
            <a:r>
              <a:rPr lang="ja-JP" sz="1800" b="0" u="none" strike="noStrike">
                <a:solidFill>
                  <a:srgbClr val="1F2328"/>
                </a:solidFill>
                <a:uFillTx/>
                <a:latin typeface="HiraKakuProN-W3"/>
                <a:ea typeface="HiraKakuProN-W3"/>
              </a:rPr>
              <a:t>が可能になります。</a:t>
            </a:r>
            <a:endParaRPr lang="en-US" sz="1800" b="0" u="none" strike="noStrike">
              <a:solidFill>
                <a:srgbClr val="000000"/>
              </a:solidFill>
              <a:uFillTx/>
              <a:latin typeface="游明朝体"/>
            </a:endParaRPr>
          </a:p>
        </p:txBody>
      </p:sp>
      <p:sp>
        <p:nvSpPr>
          <p:cNvPr id="547" name="テキスト ボックス 546"/>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548" name="テキスト ボックス 547"/>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549" name="テキスト ボックス 548"/>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25</a:t>
            </a:r>
            <a:endParaRPr lang="en-US" sz="1800" b="0" u="none" strike="noStrike">
              <a:solidFill>
                <a:srgbClr val="000000"/>
              </a:solidFill>
              <a:uFillTx/>
              <a:latin typeface="游明朝体"/>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フリーフォーム 54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51" name="フリーフォーム 550"/>
          <p:cNvSpPr/>
          <p:nvPr/>
        </p:nvSpPr>
        <p:spPr>
          <a:xfrm>
            <a:off x="0" y="0"/>
            <a:ext cx="12192120" cy="6858360"/>
          </a:xfrm>
          <a:custGeom>
            <a:avLst/>
            <a:gdLst/>
            <a:ahLst/>
            <a:cxn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52" name="フリーフォーム 55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53" name="テキスト ボックス 552"/>
          <p:cNvSpPr txBox="1"/>
          <p:nvPr/>
        </p:nvSpPr>
        <p:spPr>
          <a:xfrm>
            <a:off x="747720" y="455040"/>
            <a:ext cx="503064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4.2 devcontainer </a:t>
            </a:r>
            <a:r>
              <a:rPr lang="ja-JP" sz="2400" b="1" u="none" strike="noStrike">
                <a:solidFill>
                  <a:srgbClr val="230EE0"/>
                </a:solidFill>
                <a:uFillTx/>
                <a:latin typeface="HiraKakuProN-W6"/>
                <a:ea typeface="HiraKakuProN-W6"/>
              </a:rPr>
              <a:t>による環境統⼀</a:t>
            </a:r>
            <a:endParaRPr lang="en-US" sz="2400" b="0" u="none" strike="noStrike">
              <a:solidFill>
                <a:srgbClr val="000000"/>
              </a:solidFill>
              <a:uFillTx/>
              <a:latin typeface="游明朝体"/>
            </a:endParaRPr>
          </a:p>
        </p:txBody>
      </p:sp>
      <p:sp>
        <p:nvSpPr>
          <p:cNvPr id="554" name="テキスト ボックス 553"/>
          <p:cNvSpPr txBox="1"/>
          <p:nvPr/>
        </p:nvSpPr>
        <p:spPr>
          <a:xfrm>
            <a:off x="747720" y="1203480"/>
            <a:ext cx="9933120" cy="306720"/>
          </a:xfrm>
          <a:prstGeom prst="rect">
            <a:avLst/>
          </a:prstGeom>
          <a:noFill/>
          <a:ln w="0">
            <a:noFill/>
          </a:ln>
        </p:spPr>
        <p:txBody>
          <a:bodyPr wrap="none" lIns="0" tIns="0" rIns="0" bIns="0" anchor="t">
            <a:noAutofit/>
          </a:bodyPr>
          <a:lstStyle/>
          <a:p>
            <a:r>
              <a:rPr lang="en-US" sz="1800" b="0" u="none" strike="noStrike">
                <a:solidFill>
                  <a:srgbClr val="1F2328"/>
                </a:solidFill>
                <a:uFillTx/>
                <a:latin typeface="HiraKakuProN-W3"/>
                <a:ea typeface="HiraKakuProN-W3"/>
              </a:rPr>
              <a:t>devcontainer </a:t>
            </a:r>
            <a:r>
              <a:rPr lang="ja-JP" sz="1800" b="0" u="none" strike="noStrike">
                <a:solidFill>
                  <a:srgbClr val="1F2328"/>
                </a:solidFill>
                <a:uFillTx/>
                <a:latin typeface="HiraKakuProN-W3"/>
                <a:ea typeface="HiraKakuProN-W3"/>
              </a:rPr>
              <a:t>とは、</a:t>
            </a:r>
            <a:r>
              <a:rPr lang="en-US" sz="1800" b="0" u="none" strike="noStrike">
                <a:solidFill>
                  <a:srgbClr val="1F2328"/>
                </a:solidFill>
                <a:uFillTx/>
                <a:latin typeface="HiraKakuProN-W3"/>
                <a:ea typeface="HiraKakuProN-W3"/>
              </a:rPr>
              <a:t>Docker </a:t>
            </a:r>
            <a:r>
              <a:rPr lang="ja-JP" sz="1800" b="0" u="none" strike="noStrike">
                <a:solidFill>
                  <a:srgbClr val="1F2328"/>
                </a:solidFill>
                <a:uFillTx/>
                <a:latin typeface="HiraKakuProN-W3"/>
                <a:ea typeface="HiraKakuProN-W3"/>
              </a:rPr>
              <a:t>コンテナを利⽤して、開発環境を統⼀することができるツールです。</a:t>
            </a:r>
            <a:endParaRPr lang="en-US" sz="1800" b="0" u="none" strike="noStrike">
              <a:solidFill>
                <a:srgbClr val="000000"/>
              </a:solidFill>
              <a:uFillTx/>
              <a:latin typeface="游明朝体"/>
            </a:endParaRPr>
          </a:p>
        </p:txBody>
      </p:sp>
      <p:sp>
        <p:nvSpPr>
          <p:cNvPr id="555" name="テキスト ボックス 554"/>
          <p:cNvSpPr txBox="1"/>
          <p:nvPr/>
        </p:nvSpPr>
        <p:spPr>
          <a:xfrm>
            <a:off x="747720" y="1546200"/>
            <a:ext cx="10391400" cy="322200"/>
          </a:xfrm>
          <a:prstGeom prst="rect">
            <a:avLst/>
          </a:prstGeom>
          <a:noFill/>
          <a:ln w="0">
            <a:noFill/>
          </a:ln>
        </p:spPr>
        <p:txBody>
          <a:bodyPr wrap="none" lIns="0" tIns="0" rIns="0" bIns="0" anchor="t">
            <a:noAutofit/>
          </a:bodyPr>
          <a:lstStyle/>
          <a:p>
            <a:r>
              <a:rPr lang="en-US" sz="1800" b="0" u="none" strike="noStrike">
                <a:solidFill>
                  <a:srgbClr val="1F2328"/>
                </a:solidFill>
                <a:uFillTx/>
                <a:latin typeface="HiraKakuProN-W3"/>
                <a:ea typeface="HiraKakuProN-W3"/>
              </a:rPr>
              <a:t>VSCode </a:t>
            </a:r>
            <a:r>
              <a:rPr lang="ja-JP" sz="1800" b="0" u="none" strike="noStrike">
                <a:solidFill>
                  <a:srgbClr val="1F2328"/>
                </a:solidFill>
                <a:uFillTx/>
                <a:latin typeface="HiraKakuProN-W3"/>
                <a:ea typeface="HiraKakuProN-W3"/>
              </a:rPr>
              <a:t>の拡張機能である </a:t>
            </a:r>
            <a:r>
              <a:rPr lang="en-US" sz="1800" b="1" u="none" strike="noStrike">
                <a:solidFill>
                  <a:srgbClr val="1F2328"/>
                </a:solidFill>
                <a:uFillTx/>
                <a:latin typeface="HiraKakuProN-W6"/>
                <a:ea typeface="HiraKakuProN-W6"/>
              </a:rPr>
              <a:t>Remote - Containers </a:t>
            </a:r>
            <a:r>
              <a:rPr lang="ja-JP" sz="1800" b="0" u="none" strike="noStrike">
                <a:solidFill>
                  <a:srgbClr val="1F2328"/>
                </a:solidFill>
                <a:uFillTx/>
                <a:latin typeface="HiraKakuProN-W3"/>
                <a:ea typeface="HiraKakuProN-W3"/>
              </a:rPr>
              <a:t>を利⽤することで、</a:t>
            </a:r>
            <a:r>
              <a:rPr lang="en-US" sz="1800" b="0" u="none" strike="noStrike">
                <a:solidFill>
                  <a:srgbClr val="1F2328"/>
                </a:solidFill>
                <a:uFillTx/>
                <a:latin typeface="HiraKakuProN-W3"/>
                <a:ea typeface="HiraKakuProN-W3"/>
              </a:rPr>
              <a:t>VSCode </a:t>
            </a:r>
            <a:r>
              <a:rPr lang="ja-JP" sz="1800" b="0" u="none" strike="noStrike">
                <a:solidFill>
                  <a:srgbClr val="1F2328"/>
                </a:solidFill>
                <a:uFillTx/>
                <a:latin typeface="HiraKakuProN-W3"/>
                <a:ea typeface="HiraKakuProN-W3"/>
              </a:rPr>
              <a:t>の中で </a:t>
            </a:r>
            <a:r>
              <a:rPr lang="en-US" sz="1800" b="0" u="none" strike="noStrike">
                <a:solidFill>
                  <a:srgbClr val="1F2328"/>
                </a:solidFill>
                <a:uFillTx/>
                <a:latin typeface="HiraKakuProN-W3"/>
                <a:ea typeface="HiraKakuProN-W3"/>
              </a:rPr>
              <a:t>Docker </a:t>
            </a:r>
            <a:r>
              <a:rPr lang="ja-JP" sz="1800" b="0" u="none" strike="noStrike">
                <a:solidFill>
                  <a:srgbClr val="1F2328"/>
                </a:solidFill>
                <a:uFillTx/>
                <a:latin typeface="HiraKakuProN-W3"/>
                <a:ea typeface="HiraKakuProN-W3"/>
              </a:rPr>
              <a:t>コン</a:t>
            </a:r>
            <a:endParaRPr lang="en-US" sz="1800" b="0" u="none" strike="noStrike">
              <a:solidFill>
                <a:srgbClr val="000000"/>
              </a:solidFill>
              <a:uFillTx/>
              <a:latin typeface="游明朝体"/>
            </a:endParaRPr>
          </a:p>
        </p:txBody>
      </p:sp>
      <p:sp>
        <p:nvSpPr>
          <p:cNvPr id="556" name="テキスト ボックス 555"/>
          <p:cNvSpPr txBox="1"/>
          <p:nvPr/>
        </p:nvSpPr>
        <p:spPr>
          <a:xfrm>
            <a:off x="747720" y="1889280"/>
            <a:ext cx="4801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テナを利⽤することができるようになります。</a:t>
            </a:r>
            <a:endParaRPr lang="en-US" sz="1800" b="0" u="none" strike="noStrike">
              <a:solidFill>
                <a:srgbClr val="000000"/>
              </a:solidFill>
              <a:uFillTx/>
              <a:latin typeface="游明朝体"/>
            </a:endParaRPr>
          </a:p>
        </p:txBody>
      </p:sp>
      <p:pic>
        <p:nvPicPr>
          <p:cNvPr id="557" name="図 556"/>
          <p:cNvPicPr/>
          <p:nvPr/>
        </p:nvPicPr>
        <p:blipFill>
          <a:blip r:embed="rId2"/>
          <a:stretch/>
        </p:blipFill>
        <p:spPr>
          <a:xfrm>
            <a:off x="1378469" y="3405112"/>
            <a:ext cx="3809520" cy="1580760"/>
          </a:xfrm>
          <a:prstGeom prst="rect">
            <a:avLst/>
          </a:prstGeom>
          <a:noFill/>
          <a:ln w="0">
            <a:noFill/>
          </a:ln>
        </p:spPr>
      </p:pic>
      <p:pic>
        <p:nvPicPr>
          <p:cNvPr id="558" name="図 557"/>
          <p:cNvPicPr/>
          <p:nvPr/>
        </p:nvPicPr>
        <p:blipFill>
          <a:blip r:embed="rId3"/>
          <a:stretch/>
        </p:blipFill>
        <p:spPr>
          <a:xfrm>
            <a:off x="6566458" y="3168000"/>
            <a:ext cx="3809520" cy="2390400"/>
          </a:xfrm>
          <a:prstGeom prst="rect">
            <a:avLst/>
          </a:prstGeom>
          <a:noFill/>
          <a:ln w="0">
            <a:noFill/>
          </a:ln>
        </p:spPr>
      </p:pic>
      <p:sp>
        <p:nvSpPr>
          <p:cNvPr id="559" name="テキスト ボックス 558"/>
          <p:cNvSpPr txBox="1"/>
          <p:nvPr/>
        </p:nvSpPr>
        <p:spPr>
          <a:xfrm>
            <a:off x="747720" y="2460600"/>
            <a:ext cx="3925800" cy="306720"/>
          </a:xfrm>
          <a:prstGeom prst="rect">
            <a:avLst/>
          </a:prstGeom>
          <a:noFill/>
          <a:ln w="0">
            <a:noFill/>
          </a:ln>
        </p:spPr>
        <p:txBody>
          <a:bodyPr wrap="none" lIns="0" tIns="0" rIns="0" bIns="0" anchor="t">
            <a:noAutofit/>
          </a:bodyPr>
          <a:lstStyle/>
          <a:p>
            <a:r>
              <a:rPr lang="en-US" sz="1800" b="0" u="none" strike="noStrike">
                <a:solidFill>
                  <a:srgbClr val="0969DA"/>
                </a:solidFill>
                <a:uFillTx/>
                <a:latin typeface="HiraKakuProN-W3"/>
                <a:ea typeface="HiraKakuProN-W3"/>
              </a:rPr>
              <a:t>Devcontainer </a:t>
            </a:r>
            <a:r>
              <a:rPr lang="ja-JP" sz="1800" b="0" u="none" strike="noStrike">
                <a:solidFill>
                  <a:srgbClr val="0969DA"/>
                </a:solidFill>
                <a:uFillTx/>
                <a:latin typeface="HiraKakuProN-W3"/>
                <a:ea typeface="HiraKakuProN-W3"/>
              </a:rPr>
              <a:t>を利⽤した⾃動環境構築</a:t>
            </a:r>
            <a:endParaRPr lang="en-US" sz="1800" b="0" u="none" strike="noStrike">
              <a:solidFill>
                <a:srgbClr val="000000"/>
              </a:solidFill>
              <a:uFillTx/>
              <a:latin typeface="游明朝体"/>
            </a:endParaRPr>
          </a:p>
        </p:txBody>
      </p:sp>
      <p:sp>
        <p:nvSpPr>
          <p:cNvPr id="560" name="テキスト ボックス 559"/>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561" name="テキスト ボックス 560"/>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562" name="テキスト ボックス 561"/>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26</a:t>
            </a:r>
            <a:endParaRPr lang="en-US" sz="1800" b="0" u="none" strike="noStrike">
              <a:solidFill>
                <a:srgbClr val="000000"/>
              </a:solidFill>
              <a:uFillTx/>
              <a:latin typeface="游明朝体"/>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フリーフォーム 56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64" name="フリーフォーム 563"/>
          <p:cNvSpPr/>
          <p:nvPr/>
        </p:nvSpPr>
        <p:spPr>
          <a:xfrm>
            <a:off x="0" y="0"/>
            <a:ext cx="12192120" cy="6858360"/>
          </a:xfrm>
          <a:custGeom>
            <a:avLst/>
            <a:gdLst/>
            <a:ahLst/>
            <a:cxn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65" name="フリーフォーム 56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66" name="テキスト ボックス 565"/>
          <p:cNvSpPr txBox="1"/>
          <p:nvPr/>
        </p:nvSpPr>
        <p:spPr>
          <a:xfrm>
            <a:off x="747720" y="1926360"/>
            <a:ext cx="3366360" cy="536760"/>
          </a:xfrm>
          <a:prstGeom prst="rect">
            <a:avLst/>
          </a:prstGeom>
          <a:noFill/>
          <a:ln w="0">
            <a:noFill/>
          </a:ln>
        </p:spPr>
        <p:txBody>
          <a:bodyPr wrap="none" lIns="0" tIns="0" rIns="0" bIns="0" anchor="t">
            <a:noAutofit/>
          </a:bodyPr>
          <a:lstStyle/>
          <a:p>
            <a:r>
              <a:rPr lang="en-US" sz="3000" b="1" u="none" strike="noStrike">
                <a:solidFill>
                  <a:srgbClr val="230EE0"/>
                </a:solidFill>
                <a:uFillTx/>
                <a:latin typeface="HiraKakuProN-W6"/>
                <a:ea typeface="HiraKakuProN-W6"/>
              </a:rPr>
              <a:t>5. AI </a:t>
            </a:r>
            <a:r>
              <a:rPr lang="ja-JP" sz="3000" b="1" u="none" strike="noStrike">
                <a:solidFill>
                  <a:srgbClr val="230EE0"/>
                </a:solidFill>
                <a:uFillTx/>
                <a:latin typeface="HiraKakuProN-W6"/>
                <a:ea typeface="HiraKakuProN-W6"/>
              </a:rPr>
              <a:t>ツールの活⽤</a:t>
            </a:r>
            <a:endParaRPr lang="en-US" sz="3000" b="0" u="none" strike="noStrike">
              <a:solidFill>
                <a:srgbClr val="000000"/>
              </a:solidFill>
              <a:uFillTx/>
              <a:latin typeface="游明朝体"/>
            </a:endParaRPr>
          </a:p>
        </p:txBody>
      </p:sp>
      <p:sp>
        <p:nvSpPr>
          <p:cNvPr id="567" name="テキスト ボックス 566"/>
          <p:cNvSpPr txBox="1"/>
          <p:nvPr/>
        </p:nvSpPr>
        <p:spPr>
          <a:xfrm>
            <a:off x="747720" y="2936880"/>
            <a:ext cx="7138080" cy="30672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現在のソフトウェア開発においては、</a:t>
            </a:r>
            <a:r>
              <a:rPr lang="en-US" sz="1800" b="0" u="none" strike="noStrike">
                <a:solidFill>
                  <a:srgbClr val="1F2328"/>
                </a:solidFill>
                <a:uFillTx/>
                <a:latin typeface="HiraKakuProN-W3"/>
                <a:ea typeface="HiraKakuProN-W3"/>
              </a:rPr>
              <a:t>AI </a:t>
            </a:r>
            <a:r>
              <a:rPr lang="ja-JP" sz="1800" b="0" u="none" strike="noStrike">
                <a:solidFill>
                  <a:srgbClr val="1F2328"/>
                </a:solidFill>
                <a:uFillTx/>
                <a:latin typeface="HiraKakuProN-W3"/>
                <a:ea typeface="HiraKakuProN-W3"/>
              </a:rPr>
              <a:t>ツールの活⽤が不可⽋です。</a:t>
            </a:r>
            <a:endParaRPr lang="en-US" sz="1800" b="0" u="none" strike="noStrike">
              <a:solidFill>
                <a:srgbClr val="000000"/>
              </a:solidFill>
              <a:uFillTx/>
              <a:latin typeface="游明朝体"/>
            </a:endParaRPr>
          </a:p>
        </p:txBody>
      </p:sp>
      <p:sp>
        <p:nvSpPr>
          <p:cNvPr id="568" name="テキスト ボックス 567"/>
          <p:cNvSpPr txBox="1"/>
          <p:nvPr/>
        </p:nvSpPr>
        <p:spPr>
          <a:xfrm>
            <a:off x="747720" y="3279960"/>
            <a:ext cx="8509680" cy="306720"/>
          </a:xfrm>
          <a:prstGeom prst="rect">
            <a:avLst/>
          </a:prstGeom>
          <a:noFill/>
          <a:ln w="0">
            <a:noFill/>
          </a:ln>
        </p:spPr>
        <p:txBody>
          <a:bodyPr wrap="none" lIns="0" tIns="0" rIns="0" bIns="0" anchor="t">
            <a:noAutofit/>
          </a:bodyPr>
          <a:lstStyle/>
          <a:p>
            <a:r>
              <a:rPr lang="en-US" sz="1800" b="0" u="none" strike="noStrike">
                <a:solidFill>
                  <a:srgbClr val="1F2328"/>
                </a:solidFill>
                <a:uFillTx/>
                <a:latin typeface="HiraKakuProN-W3"/>
                <a:ea typeface="HiraKakuProN-W3"/>
              </a:rPr>
              <a:t>AI </a:t>
            </a:r>
            <a:r>
              <a:rPr lang="ja-JP" sz="1800" b="0" u="none" strike="noStrike">
                <a:solidFill>
                  <a:srgbClr val="1F2328"/>
                </a:solidFill>
                <a:uFillTx/>
                <a:latin typeface="HiraKakuProN-W3"/>
                <a:ea typeface="HiraKakuProN-W3"/>
              </a:rPr>
              <a:t>ツールを活⽤することで、開発効率の向上やバグの発⽣を防ぐことができます。</a:t>
            </a:r>
            <a:endParaRPr lang="en-US" sz="1800" b="0" u="none" strike="noStrike">
              <a:solidFill>
                <a:srgbClr val="000000"/>
              </a:solidFill>
              <a:uFillTx/>
              <a:latin typeface="游明朝体"/>
            </a:endParaRPr>
          </a:p>
        </p:txBody>
      </p:sp>
      <p:sp>
        <p:nvSpPr>
          <p:cNvPr id="569" name="テキスト ボックス 568"/>
          <p:cNvSpPr txBox="1"/>
          <p:nvPr/>
        </p:nvSpPr>
        <p:spPr>
          <a:xfrm>
            <a:off x="747720" y="3622680"/>
            <a:ext cx="10491480" cy="30672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データサイエンスにおいては </a:t>
            </a:r>
            <a:r>
              <a:rPr lang="en-US" sz="1800" b="0" u="none" strike="noStrike">
                <a:solidFill>
                  <a:srgbClr val="1F2328"/>
                </a:solidFill>
                <a:uFillTx/>
                <a:latin typeface="HiraKakuProN-W3"/>
                <a:ea typeface="HiraKakuProN-W3"/>
              </a:rPr>
              <a:t>Python </a:t>
            </a:r>
            <a:r>
              <a:rPr lang="ja-JP" sz="1800" b="0" u="none" strike="noStrike">
                <a:solidFill>
                  <a:srgbClr val="1F2328"/>
                </a:solidFill>
                <a:uFillTx/>
                <a:latin typeface="HiraKakuProN-W3"/>
                <a:ea typeface="HiraKakuProN-W3"/>
              </a:rPr>
              <a:t>や </a:t>
            </a:r>
            <a:r>
              <a:rPr lang="en-US" sz="1800" b="0" u="none" strike="noStrike">
                <a:solidFill>
                  <a:srgbClr val="1F2328"/>
                </a:solidFill>
                <a:uFillTx/>
                <a:latin typeface="HiraKakuProN-W3"/>
                <a:ea typeface="HiraKakuProN-W3"/>
              </a:rPr>
              <a:t>R </a:t>
            </a:r>
            <a:r>
              <a:rPr lang="ja-JP" sz="1800" b="0" u="none" strike="noStrike">
                <a:solidFill>
                  <a:srgbClr val="1F2328"/>
                </a:solidFill>
                <a:uFillTx/>
                <a:latin typeface="HiraKakuProN-W3"/>
                <a:ea typeface="HiraKakuProN-W3"/>
              </a:rPr>
              <a:t>を活⽤した成果物が多く、またその規模も数百⾏のコードで</a:t>
            </a:r>
            <a:endParaRPr lang="en-US" sz="1800" b="0" u="none" strike="noStrike">
              <a:solidFill>
                <a:srgbClr val="000000"/>
              </a:solidFill>
              <a:uFillTx/>
              <a:latin typeface="游明朝体"/>
            </a:endParaRPr>
          </a:p>
        </p:txBody>
      </p:sp>
      <p:sp>
        <p:nvSpPr>
          <p:cNvPr id="570" name="テキスト ボックス 569"/>
          <p:cNvSpPr txBox="1"/>
          <p:nvPr/>
        </p:nvSpPr>
        <p:spPr>
          <a:xfrm>
            <a:off x="747720" y="3965760"/>
            <a:ext cx="8109720" cy="30672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構成されるものが多いため、⽣成 </a:t>
            </a:r>
            <a:r>
              <a:rPr lang="en-US" sz="1800" b="0" u="none" strike="noStrike">
                <a:solidFill>
                  <a:srgbClr val="1F2328"/>
                </a:solidFill>
                <a:uFillTx/>
                <a:latin typeface="HiraKakuProN-W3"/>
                <a:ea typeface="HiraKakuProN-W3"/>
              </a:rPr>
              <a:t>AI </a:t>
            </a:r>
            <a:r>
              <a:rPr lang="ja-JP" sz="1800" b="0" u="none" strike="noStrike">
                <a:solidFill>
                  <a:srgbClr val="1F2328"/>
                </a:solidFill>
                <a:uFillTx/>
                <a:latin typeface="HiraKakuProN-W3"/>
                <a:ea typeface="HiraKakuProN-W3"/>
              </a:rPr>
              <a:t>との親和性が⾮常に⾼いものになります。</a:t>
            </a:r>
            <a:endParaRPr lang="en-US" sz="1800" b="0" u="none" strike="noStrike">
              <a:solidFill>
                <a:srgbClr val="000000"/>
              </a:solidFill>
              <a:uFillTx/>
              <a:latin typeface="游明朝体"/>
            </a:endParaRPr>
          </a:p>
        </p:txBody>
      </p:sp>
      <p:sp>
        <p:nvSpPr>
          <p:cNvPr id="571" name="テキスト ボックス 570"/>
          <p:cNvSpPr txBox="1"/>
          <p:nvPr/>
        </p:nvSpPr>
        <p:spPr>
          <a:xfrm>
            <a:off x="747720" y="4308480"/>
            <a:ext cx="8923680" cy="30672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本章では代表的な </a:t>
            </a:r>
            <a:r>
              <a:rPr lang="en-US" sz="1800" b="0" u="none" strike="noStrike">
                <a:solidFill>
                  <a:srgbClr val="1F2328"/>
                </a:solidFill>
                <a:uFillTx/>
                <a:latin typeface="HiraKakuProN-W3"/>
                <a:ea typeface="HiraKakuProN-W3"/>
              </a:rPr>
              <a:t>AI </a:t>
            </a:r>
            <a:r>
              <a:rPr lang="ja-JP" sz="1800" b="0" u="none" strike="noStrike">
                <a:solidFill>
                  <a:srgbClr val="1F2328"/>
                </a:solidFill>
                <a:uFillTx/>
                <a:latin typeface="HiraKakuProN-W3"/>
                <a:ea typeface="HiraKakuProN-W3"/>
              </a:rPr>
              <a:t>ツールである </a:t>
            </a:r>
            <a:r>
              <a:rPr lang="en-US" sz="1800" b="0" u="none" strike="noStrike">
                <a:solidFill>
                  <a:srgbClr val="1F2328"/>
                </a:solidFill>
                <a:uFillTx/>
                <a:latin typeface="HiraKakuProN-W3"/>
                <a:ea typeface="HiraKakuProN-W3"/>
              </a:rPr>
              <a:t>GitHub Copilot </a:t>
            </a:r>
            <a:r>
              <a:rPr lang="ja-JP" sz="1800" b="0" u="none" strike="noStrike">
                <a:solidFill>
                  <a:srgbClr val="1F2328"/>
                </a:solidFill>
                <a:uFillTx/>
                <a:latin typeface="HiraKakuProN-W3"/>
                <a:ea typeface="HiraKakuProN-W3"/>
              </a:rPr>
              <a:t>と </a:t>
            </a:r>
            <a:r>
              <a:rPr lang="en-US" sz="1800" b="0" u="none" strike="noStrike">
                <a:solidFill>
                  <a:srgbClr val="1F2328"/>
                </a:solidFill>
                <a:uFillTx/>
                <a:latin typeface="HiraKakuProN-W3"/>
                <a:ea typeface="HiraKakuProN-W3"/>
              </a:rPr>
              <a:t>Cursor </a:t>
            </a:r>
            <a:r>
              <a:rPr lang="ja-JP" sz="1800" b="0" u="none" strike="noStrike">
                <a:solidFill>
                  <a:srgbClr val="1F2328"/>
                </a:solidFill>
                <a:uFillTx/>
                <a:latin typeface="HiraKakuProN-W3"/>
                <a:ea typeface="HiraKakuProN-W3"/>
              </a:rPr>
              <a:t>の活⽤⽅法を紹介します。</a:t>
            </a:r>
            <a:endParaRPr lang="en-US" sz="1800" b="0" u="none" strike="noStrike">
              <a:solidFill>
                <a:srgbClr val="000000"/>
              </a:solidFill>
              <a:uFillTx/>
              <a:latin typeface="游明朝体"/>
            </a:endParaRPr>
          </a:p>
        </p:txBody>
      </p:sp>
      <p:sp>
        <p:nvSpPr>
          <p:cNvPr id="572" name="テキスト ボックス 571"/>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573" name="テキスト ボックス 572"/>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574" name="テキスト ボックス 573"/>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27</a:t>
            </a:r>
            <a:endParaRPr lang="en-US" sz="1800" b="0" u="none" strike="noStrike">
              <a:solidFill>
                <a:srgbClr val="000000"/>
              </a:solidFill>
              <a:uFillTx/>
              <a:latin typeface="游明朝体"/>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フリーフォーム 57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76" name="フリーフォーム 575"/>
          <p:cNvSpPr/>
          <p:nvPr/>
        </p:nvSpPr>
        <p:spPr>
          <a:xfrm>
            <a:off x="0" y="0"/>
            <a:ext cx="12192120" cy="6858360"/>
          </a:xfrm>
          <a:custGeom>
            <a:avLst/>
            <a:gdLst/>
            <a:ahLst/>
            <a:cxn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77" name="フリーフォーム 57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78" name="テキスト ボックス 577"/>
          <p:cNvSpPr txBox="1"/>
          <p:nvPr/>
        </p:nvSpPr>
        <p:spPr>
          <a:xfrm>
            <a:off x="747720" y="1169640"/>
            <a:ext cx="406476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5.1 GitHub Copilot </a:t>
            </a:r>
            <a:r>
              <a:rPr lang="ja-JP" sz="2400" b="1" u="none" strike="noStrike">
                <a:solidFill>
                  <a:srgbClr val="230EE0"/>
                </a:solidFill>
                <a:uFillTx/>
                <a:latin typeface="HiraKakuProN-W6"/>
                <a:ea typeface="HiraKakuProN-W6"/>
              </a:rPr>
              <a:t>の活⽤</a:t>
            </a:r>
            <a:endParaRPr lang="en-US" sz="2400" b="0" u="none" strike="noStrike">
              <a:solidFill>
                <a:srgbClr val="000000"/>
              </a:solidFill>
              <a:uFillTx/>
              <a:latin typeface="游明朝体"/>
            </a:endParaRPr>
          </a:p>
        </p:txBody>
      </p:sp>
      <p:sp>
        <p:nvSpPr>
          <p:cNvPr id="579" name="テキスト ボックス 578"/>
          <p:cNvSpPr txBox="1"/>
          <p:nvPr/>
        </p:nvSpPr>
        <p:spPr>
          <a:xfrm>
            <a:off x="747720" y="1917720"/>
            <a:ext cx="5634360" cy="306720"/>
          </a:xfrm>
          <a:prstGeom prst="rect">
            <a:avLst/>
          </a:prstGeom>
          <a:noFill/>
          <a:ln w="0">
            <a:noFill/>
          </a:ln>
        </p:spPr>
        <p:txBody>
          <a:bodyPr wrap="none" lIns="0" tIns="0" rIns="0" bIns="0" anchor="t">
            <a:noAutofit/>
          </a:bodyPr>
          <a:lstStyle/>
          <a:p>
            <a:r>
              <a:rPr lang="en-US" sz="1800" b="0" u="none" strike="noStrike">
                <a:solidFill>
                  <a:srgbClr val="1F2328"/>
                </a:solidFill>
                <a:uFillTx/>
                <a:latin typeface="HiraKakuProN-W3"/>
                <a:ea typeface="HiraKakuProN-W3"/>
              </a:rPr>
              <a:t>GitHub Copilot </a:t>
            </a:r>
            <a:r>
              <a:rPr lang="ja-JP" sz="1800" b="0" u="none" strike="noStrike">
                <a:solidFill>
                  <a:srgbClr val="1F2328"/>
                </a:solidFill>
                <a:uFillTx/>
                <a:latin typeface="HiraKakuProN-W3"/>
                <a:ea typeface="HiraKakuProN-W3"/>
              </a:rPr>
              <a:t>は、</a:t>
            </a:r>
            <a:r>
              <a:rPr lang="en-US" sz="1800" b="0" u="none" strike="noStrike">
                <a:solidFill>
                  <a:srgbClr val="1F2328"/>
                </a:solidFill>
                <a:uFillTx/>
                <a:latin typeface="HiraKakuProN-W3"/>
                <a:ea typeface="HiraKakuProN-W3"/>
              </a:rPr>
              <a:t>GitHub </a:t>
            </a:r>
            <a:r>
              <a:rPr lang="ja-JP" sz="1800" b="0" u="none" strike="noStrike">
                <a:solidFill>
                  <a:srgbClr val="1F2328"/>
                </a:solidFill>
                <a:uFillTx/>
                <a:latin typeface="HiraKakuProN-W3"/>
                <a:ea typeface="HiraKakuProN-W3"/>
              </a:rPr>
              <a:t>が提供する </a:t>
            </a:r>
            <a:r>
              <a:rPr lang="en-US" sz="1800" b="0" u="none" strike="noStrike">
                <a:solidFill>
                  <a:srgbClr val="1F2328"/>
                </a:solidFill>
                <a:uFillTx/>
                <a:latin typeface="HiraKakuProN-W3"/>
                <a:ea typeface="HiraKakuProN-W3"/>
              </a:rPr>
              <a:t>AI </a:t>
            </a:r>
            <a:r>
              <a:rPr lang="ja-JP" sz="1800" b="0" u="none" strike="noStrike">
                <a:solidFill>
                  <a:srgbClr val="1F2328"/>
                </a:solidFill>
                <a:uFillTx/>
                <a:latin typeface="HiraKakuProN-W3"/>
                <a:ea typeface="HiraKakuProN-W3"/>
              </a:rPr>
              <a:t>ツールです。</a:t>
            </a:r>
            <a:endParaRPr lang="en-US" sz="1800" b="0" u="none" strike="noStrike">
              <a:solidFill>
                <a:srgbClr val="000000"/>
              </a:solidFill>
              <a:uFillTx/>
              <a:latin typeface="游明朝体"/>
            </a:endParaRPr>
          </a:p>
        </p:txBody>
      </p:sp>
      <p:sp>
        <p:nvSpPr>
          <p:cNvPr id="580" name="テキスト ボックス 579"/>
          <p:cNvSpPr txBox="1"/>
          <p:nvPr/>
        </p:nvSpPr>
        <p:spPr>
          <a:xfrm>
            <a:off x="747720" y="2260800"/>
            <a:ext cx="10009080" cy="306720"/>
          </a:xfrm>
          <a:prstGeom prst="rect">
            <a:avLst/>
          </a:prstGeom>
          <a:noFill/>
          <a:ln w="0">
            <a:noFill/>
          </a:ln>
        </p:spPr>
        <p:txBody>
          <a:bodyPr wrap="none" lIns="0" tIns="0" rIns="0" bIns="0" anchor="t">
            <a:noAutofit/>
          </a:bodyPr>
          <a:lstStyle/>
          <a:p>
            <a:r>
              <a:rPr lang="en-US" sz="1800" b="0" u="none" strike="noStrike">
                <a:solidFill>
                  <a:srgbClr val="1F2328"/>
                </a:solidFill>
                <a:uFillTx/>
                <a:latin typeface="HiraKakuProN-W3"/>
                <a:ea typeface="HiraKakuProN-W3"/>
              </a:rPr>
              <a:t>GitHub Copilot </a:t>
            </a:r>
            <a:r>
              <a:rPr lang="ja-JP" sz="1800" b="0" u="none" strike="noStrike">
                <a:solidFill>
                  <a:srgbClr val="1F2328"/>
                </a:solidFill>
                <a:uFillTx/>
                <a:latin typeface="HiraKakuProN-W3"/>
                <a:ea typeface="HiraKakuProN-W3"/>
              </a:rPr>
              <a:t>は、コードの補完やリファクタリング、エラー検出などの機能を提供しています。</a:t>
            </a:r>
            <a:endParaRPr lang="en-US" sz="1800" b="0" u="none" strike="noStrike">
              <a:solidFill>
                <a:srgbClr val="000000"/>
              </a:solidFill>
              <a:uFillTx/>
              <a:latin typeface="游明朝体"/>
            </a:endParaRPr>
          </a:p>
        </p:txBody>
      </p:sp>
      <p:pic>
        <p:nvPicPr>
          <p:cNvPr id="581" name="図 580"/>
          <p:cNvPicPr/>
          <p:nvPr/>
        </p:nvPicPr>
        <p:blipFill>
          <a:blip r:embed="rId2"/>
          <a:stretch/>
        </p:blipFill>
        <p:spPr>
          <a:xfrm>
            <a:off x="4191120" y="3390840"/>
            <a:ext cx="3809520" cy="1999800"/>
          </a:xfrm>
          <a:prstGeom prst="rect">
            <a:avLst/>
          </a:prstGeom>
          <a:noFill/>
          <a:ln w="0">
            <a:noFill/>
          </a:ln>
        </p:spPr>
      </p:pic>
      <p:sp>
        <p:nvSpPr>
          <p:cNvPr id="582" name="テキスト ボックス 581"/>
          <p:cNvSpPr txBox="1"/>
          <p:nvPr/>
        </p:nvSpPr>
        <p:spPr>
          <a:xfrm>
            <a:off x="747720" y="2832120"/>
            <a:ext cx="2922480" cy="306720"/>
          </a:xfrm>
          <a:prstGeom prst="rect">
            <a:avLst/>
          </a:prstGeom>
          <a:noFill/>
          <a:ln w="0">
            <a:noFill/>
          </a:ln>
        </p:spPr>
        <p:txBody>
          <a:bodyPr wrap="none" lIns="0" tIns="0" rIns="0" bIns="0" anchor="t">
            <a:noAutofit/>
          </a:bodyPr>
          <a:lstStyle/>
          <a:p>
            <a:r>
              <a:rPr lang="en-US" sz="1800" b="0" u="none" strike="noStrike">
                <a:solidFill>
                  <a:srgbClr val="0969DA"/>
                </a:solidFill>
                <a:uFillTx/>
                <a:latin typeface="HiraKakuProN-W3"/>
                <a:ea typeface="HiraKakuProN-W3"/>
              </a:rPr>
              <a:t>GitHub Copilot </a:t>
            </a:r>
            <a:r>
              <a:rPr lang="ja-JP" sz="1800" b="0" u="none" strike="noStrike">
                <a:solidFill>
                  <a:srgbClr val="0969DA"/>
                </a:solidFill>
                <a:uFillTx/>
                <a:latin typeface="HiraKakuProN-W3"/>
                <a:ea typeface="HiraKakuProN-W3"/>
              </a:rPr>
              <a:t>の公式サイト</a:t>
            </a:r>
            <a:endParaRPr lang="en-US" sz="1800" b="0" u="none" strike="noStrike">
              <a:solidFill>
                <a:srgbClr val="000000"/>
              </a:solidFill>
              <a:uFillTx/>
              <a:latin typeface="游明朝体"/>
            </a:endParaRPr>
          </a:p>
        </p:txBody>
      </p:sp>
      <p:sp>
        <p:nvSpPr>
          <p:cNvPr id="583" name="テキスト ボックス 582"/>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584" name="テキスト ボックス 583"/>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585" name="テキスト ボックス 584"/>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28</a:t>
            </a:r>
            <a:endParaRPr lang="en-US" sz="1800" b="0" u="none" strike="noStrike">
              <a:solidFill>
                <a:srgbClr val="000000"/>
              </a:solidFill>
              <a:uFillTx/>
              <a:latin typeface="游明朝体"/>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フリーフォーム 58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87" name="フリーフォーム 586"/>
          <p:cNvSpPr/>
          <p:nvPr/>
        </p:nvSpPr>
        <p:spPr>
          <a:xfrm>
            <a:off x="0" y="0"/>
            <a:ext cx="12192120" cy="6858360"/>
          </a:xfrm>
          <a:custGeom>
            <a:avLst/>
            <a:gdLst/>
            <a:ahLst/>
            <a:cxn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88" name="フリーフォーム 58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589" name="テキスト ボックス 588"/>
          <p:cNvSpPr txBox="1"/>
          <p:nvPr/>
        </p:nvSpPr>
        <p:spPr>
          <a:xfrm>
            <a:off x="747720" y="655200"/>
            <a:ext cx="272700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5.2 Cursor </a:t>
            </a:r>
            <a:r>
              <a:rPr lang="ja-JP" sz="2400" b="1" u="none" strike="noStrike">
                <a:solidFill>
                  <a:srgbClr val="230EE0"/>
                </a:solidFill>
                <a:uFillTx/>
                <a:latin typeface="HiraKakuProN-W6"/>
                <a:ea typeface="HiraKakuProN-W6"/>
              </a:rPr>
              <a:t>の活⽤</a:t>
            </a:r>
            <a:endParaRPr lang="en-US" sz="2400" b="0" u="none" strike="noStrike">
              <a:solidFill>
                <a:srgbClr val="000000"/>
              </a:solidFill>
              <a:uFillTx/>
              <a:latin typeface="游明朝体"/>
            </a:endParaRPr>
          </a:p>
        </p:txBody>
      </p:sp>
      <p:sp>
        <p:nvSpPr>
          <p:cNvPr id="590" name="テキスト ボックス 589"/>
          <p:cNvSpPr txBox="1"/>
          <p:nvPr/>
        </p:nvSpPr>
        <p:spPr>
          <a:xfrm>
            <a:off x="747720" y="1413000"/>
            <a:ext cx="6815160" cy="306720"/>
          </a:xfrm>
          <a:prstGeom prst="rect">
            <a:avLst/>
          </a:prstGeom>
          <a:noFill/>
          <a:ln w="0">
            <a:noFill/>
          </a:ln>
        </p:spPr>
        <p:txBody>
          <a:bodyPr wrap="none" lIns="0" tIns="0" rIns="0" bIns="0" anchor="t">
            <a:noAutofit/>
          </a:bodyPr>
          <a:lstStyle/>
          <a:p>
            <a:r>
              <a:rPr lang="en-US" sz="1800" b="0" u="none" strike="noStrike">
                <a:solidFill>
                  <a:srgbClr val="1F2328"/>
                </a:solidFill>
                <a:uFillTx/>
                <a:latin typeface="HiraKakuProN-W3"/>
                <a:ea typeface="HiraKakuProN-W3"/>
              </a:rPr>
              <a:t>Cursor </a:t>
            </a:r>
            <a:r>
              <a:rPr lang="ja-JP" sz="1800" b="0" u="none" strike="noStrike">
                <a:solidFill>
                  <a:srgbClr val="1F2328"/>
                </a:solidFill>
                <a:uFillTx/>
                <a:latin typeface="HiraKakuProN-W3"/>
                <a:ea typeface="HiraKakuProN-W3"/>
              </a:rPr>
              <a:t>は、</a:t>
            </a:r>
            <a:r>
              <a:rPr lang="en-US" sz="1800" b="0" u="none" strike="noStrike">
                <a:solidFill>
                  <a:srgbClr val="1F2328"/>
                </a:solidFill>
                <a:uFillTx/>
                <a:latin typeface="HiraKakuProN-W3"/>
                <a:ea typeface="HiraKakuProN-W3"/>
              </a:rPr>
              <a:t>Anysphere </a:t>
            </a:r>
            <a:r>
              <a:rPr lang="ja-JP" sz="1800" b="0" u="none" strike="noStrike">
                <a:solidFill>
                  <a:srgbClr val="1F2328"/>
                </a:solidFill>
                <a:uFillTx/>
                <a:latin typeface="HiraKakuProN-W3"/>
                <a:ea typeface="HiraKakuProN-W3"/>
              </a:rPr>
              <a:t>が提供する </a:t>
            </a:r>
            <a:r>
              <a:rPr lang="en-US" sz="1800" b="0" u="none" strike="noStrike">
                <a:solidFill>
                  <a:srgbClr val="1F2328"/>
                </a:solidFill>
                <a:uFillTx/>
                <a:latin typeface="HiraKakuProN-W3"/>
                <a:ea typeface="HiraKakuProN-W3"/>
              </a:rPr>
              <a:t>AI </a:t>
            </a:r>
            <a:r>
              <a:rPr lang="ja-JP" sz="1800" b="0" u="none" strike="noStrike">
                <a:solidFill>
                  <a:srgbClr val="1F2328"/>
                </a:solidFill>
                <a:uFillTx/>
                <a:latin typeface="HiraKakuProN-W3"/>
                <a:ea typeface="HiraKakuProN-W3"/>
              </a:rPr>
              <a:t>ファーストのエディタです。</a:t>
            </a:r>
            <a:endParaRPr lang="en-US" sz="1800" b="0" u="none" strike="noStrike">
              <a:solidFill>
                <a:srgbClr val="000000"/>
              </a:solidFill>
              <a:uFillTx/>
              <a:latin typeface="游明朝体"/>
            </a:endParaRPr>
          </a:p>
        </p:txBody>
      </p:sp>
      <p:sp>
        <p:nvSpPr>
          <p:cNvPr id="591" name="テキスト ボックス 590"/>
          <p:cNvSpPr txBox="1"/>
          <p:nvPr/>
        </p:nvSpPr>
        <p:spPr>
          <a:xfrm>
            <a:off x="747720" y="1755720"/>
            <a:ext cx="10435320" cy="306720"/>
          </a:xfrm>
          <a:prstGeom prst="rect">
            <a:avLst/>
          </a:prstGeom>
          <a:noFill/>
          <a:ln w="0">
            <a:noFill/>
          </a:ln>
        </p:spPr>
        <p:txBody>
          <a:bodyPr wrap="none" lIns="0" tIns="0" rIns="0" bIns="0" anchor="t">
            <a:noAutofit/>
          </a:bodyPr>
          <a:lstStyle/>
          <a:p>
            <a:r>
              <a:rPr lang="en-US" sz="1800" b="0" u="none" strike="noStrike">
                <a:solidFill>
                  <a:srgbClr val="1F2328"/>
                </a:solidFill>
                <a:uFillTx/>
                <a:latin typeface="HiraKakuProN-W3"/>
                <a:ea typeface="HiraKakuProN-W3"/>
              </a:rPr>
              <a:t>OSS </a:t>
            </a:r>
            <a:r>
              <a:rPr lang="ja-JP" sz="1800" b="0" u="none" strike="noStrike">
                <a:solidFill>
                  <a:srgbClr val="1F2328"/>
                </a:solidFill>
                <a:uFillTx/>
                <a:latin typeface="HiraKakuProN-W3"/>
                <a:ea typeface="HiraKakuProN-W3"/>
              </a:rPr>
              <a:t>である </a:t>
            </a:r>
            <a:r>
              <a:rPr lang="en-US" sz="1800" b="0" u="none" strike="noStrike">
                <a:solidFill>
                  <a:srgbClr val="1F2328"/>
                </a:solidFill>
                <a:uFillTx/>
                <a:latin typeface="HiraKakuProN-W3"/>
                <a:ea typeface="HiraKakuProN-W3"/>
              </a:rPr>
              <a:t>VSCode </a:t>
            </a:r>
            <a:r>
              <a:rPr lang="ja-JP" sz="1800" b="0" u="none" strike="noStrike">
                <a:solidFill>
                  <a:srgbClr val="1F2328"/>
                </a:solidFill>
                <a:uFillTx/>
                <a:latin typeface="HiraKakuProN-W3"/>
                <a:ea typeface="HiraKakuProN-W3"/>
              </a:rPr>
              <a:t>をフォークして開発されているため、</a:t>
            </a:r>
            <a:r>
              <a:rPr lang="en-US" sz="1800" b="0" u="none" strike="noStrike">
                <a:solidFill>
                  <a:srgbClr val="1F2328"/>
                </a:solidFill>
                <a:uFillTx/>
                <a:latin typeface="HiraKakuProN-W3"/>
                <a:ea typeface="HiraKakuProN-W3"/>
              </a:rPr>
              <a:t>VSCode </a:t>
            </a:r>
            <a:r>
              <a:rPr lang="ja-JP" sz="1800" b="0" u="none" strike="noStrike">
                <a:solidFill>
                  <a:srgbClr val="1F2328"/>
                </a:solidFill>
                <a:uFillTx/>
                <a:latin typeface="HiraKakuProN-W3"/>
                <a:ea typeface="HiraKakuProN-W3"/>
              </a:rPr>
              <a:t>の殆どの機能、拡張プラグインが</a:t>
            </a:r>
            <a:endParaRPr lang="en-US" sz="1800" b="0" u="none" strike="noStrike">
              <a:solidFill>
                <a:srgbClr val="000000"/>
              </a:solidFill>
              <a:uFillTx/>
              <a:latin typeface="游明朝体"/>
            </a:endParaRPr>
          </a:p>
        </p:txBody>
      </p:sp>
      <p:sp>
        <p:nvSpPr>
          <p:cNvPr id="592" name="テキスト ボックス 591"/>
          <p:cNvSpPr txBox="1"/>
          <p:nvPr/>
        </p:nvSpPr>
        <p:spPr>
          <a:xfrm>
            <a:off x="747720" y="2098800"/>
            <a:ext cx="16009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利⽤できます。</a:t>
            </a:r>
            <a:endParaRPr lang="en-US" sz="1800" b="0" u="none" strike="noStrike">
              <a:solidFill>
                <a:srgbClr val="000000"/>
              </a:solidFill>
              <a:uFillTx/>
              <a:latin typeface="游明朝体"/>
            </a:endParaRPr>
          </a:p>
        </p:txBody>
      </p:sp>
      <p:sp>
        <p:nvSpPr>
          <p:cNvPr id="593" name="テキスト ボックス 592"/>
          <p:cNvSpPr txBox="1"/>
          <p:nvPr/>
        </p:nvSpPr>
        <p:spPr>
          <a:xfrm>
            <a:off x="747720" y="2441520"/>
            <a:ext cx="9196200" cy="306720"/>
          </a:xfrm>
          <a:prstGeom prst="rect">
            <a:avLst/>
          </a:prstGeom>
          <a:noFill/>
          <a:ln w="0">
            <a:noFill/>
          </a:ln>
        </p:spPr>
        <p:txBody>
          <a:bodyPr wrap="none" lIns="0" tIns="0" rIns="0" bIns="0" anchor="t">
            <a:noAutofit/>
          </a:bodyPr>
          <a:lstStyle/>
          <a:p>
            <a:r>
              <a:rPr lang="en-US" sz="1800" b="0" u="none" strike="noStrike">
                <a:solidFill>
                  <a:srgbClr val="1F2328"/>
                </a:solidFill>
                <a:uFillTx/>
                <a:latin typeface="HiraKakuProN-W3"/>
                <a:ea typeface="HiraKakuProN-W3"/>
              </a:rPr>
              <a:t>VSCode </a:t>
            </a:r>
            <a:r>
              <a:rPr lang="ja-JP" sz="1800" b="0" u="none" strike="noStrike">
                <a:solidFill>
                  <a:srgbClr val="1F2328"/>
                </a:solidFill>
                <a:uFillTx/>
                <a:latin typeface="HiraKakuProN-W3"/>
                <a:ea typeface="HiraKakuProN-W3"/>
              </a:rPr>
              <a:t>を独⾃に拡張開発しているため、</a:t>
            </a:r>
            <a:r>
              <a:rPr lang="en-US" sz="1800" b="0" u="none" strike="noStrike">
                <a:solidFill>
                  <a:srgbClr val="1F2328"/>
                </a:solidFill>
                <a:uFillTx/>
                <a:latin typeface="HiraKakuProN-W3"/>
                <a:ea typeface="HiraKakuProN-W3"/>
              </a:rPr>
              <a:t>AI </a:t>
            </a:r>
            <a:r>
              <a:rPr lang="ja-JP" sz="1800" b="0" u="none" strike="noStrike">
                <a:solidFill>
                  <a:srgbClr val="1F2328"/>
                </a:solidFill>
                <a:uFillTx/>
                <a:latin typeface="HiraKakuProN-W3"/>
                <a:ea typeface="HiraKakuProN-W3"/>
              </a:rPr>
              <a:t>の利⽤を前提とした機能が多数存在します。</a:t>
            </a:r>
            <a:endParaRPr lang="en-US" sz="1800" b="0" u="none" strike="noStrike">
              <a:solidFill>
                <a:srgbClr val="000000"/>
              </a:solidFill>
              <a:uFillTx/>
              <a:latin typeface="游明朝体"/>
            </a:endParaRPr>
          </a:p>
        </p:txBody>
      </p:sp>
      <p:sp>
        <p:nvSpPr>
          <p:cNvPr id="594" name="テキスト ボックス 593"/>
          <p:cNvSpPr txBox="1"/>
          <p:nvPr/>
        </p:nvSpPr>
        <p:spPr>
          <a:xfrm>
            <a:off x="747720" y="3013200"/>
            <a:ext cx="2121840" cy="306720"/>
          </a:xfrm>
          <a:prstGeom prst="rect">
            <a:avLst/>
          </a:prstGeom>
          <a:noFill/>
          <a:ln w="0">
            <a:noFill/>
          </a:ln>
        </p:spPr>
        <p:txBody>
          <a:bodyPr wrap="none" lIns="0" tIns="0" rIns="0" bIns="0" anchor="t">
            <a:noAutofit/>
          </a:bodyPr>
          <a:lstStyle/>
          <a:p>
            <a:r>
              <a:rPr lang="en-US" sz="1800" b="0" u="none" strike="noStrike">
                <a:solidFill>
                  <a:srgbClr val="0969DA"/>
                </a:solidFill>
                <a:uFillTx/>
                <a:latin typeface="HiraKakuProN-W3"/>
                <a:ea typeface="HiraKakuProN-W3"/>
              </a:rPr>
              <a:t>Cursor </a:t>
            </a:r>
            <a:r>
              <a:rPr lang="ja-JP" sz="1800" b="0" u="none" strike="noStrike">
                <a:solidFill>
                  <a:srgbClr val="0969DA"/>
                </a:solidFill>
                <a:uFillTx/>
                <a:latin typeface="HiraKakuProN-W3"/>
                <a:ea typeface="HiraKakuProN-W3"/>
              </a:rPr>
              <a:t>の公式サイト</a:t>
            </a:r>
            <a:endParaRPr lang="en-US" sz="1800" b="0" u="none" strike="noStrike">
              <a:solidFill>
                <a:srgbClr val="000000"/>
              </a:solidFill>
              <a:uFillTx/>
              <a:latin typeface="游明朝体"/>
            </a:endParaRPr>
          </a:p>
        </p:txBody>
      </p:sp>
      <p:pic>
        <p:nvPicPr>
          <p:cNvPr id="595" name="図 594"/>
          <p:cNvPicPr/>
          <p:nvPr/>
        </p:nvPicPr>
        <p:blipFill>
          <a:blip r:embed="rId2"/>
          <a:stretch/>
        </p:blipFill>
        <p:spPr>
          <a:xfrm>
            <a:off x="4191120" y="3914640"/>
            <a:ext cx="3809520" cy="1990440"/>
          </a:xfrm>
          <a:prstGeom prst="rect">
            <a:avLst/>
          </a:prstGeom>
          <a:noFill/>
          <a:ln w="0">
            <a:noFill/>
          </a:ln>
        </p:spPr>
      </p:pic>
      <p:sp>
        <p:nvSpPr>
          <p:cNvPr id="596" name="テキスト ボックス 595"/>
          <p:cNvSpPr txBox="1"/>
          <p:nvPr/>
        </p:nvSpPr>
        <p:spPr>
          <a:xfrm>
            <a:off x="747720" y="3355920"/>
            <a:ext cx="6801840" cy="306720"/>
          </a:xfrm>
          <a:prstGeom prst="rect">
            <a:avLst/>
          </a:prstGeom>
          <a:noFill/>
          <a:ln w="0">
            <a:noFill/>
          </a:ln>
        </p:spPr>
        <p:txBody>
          <a:bodyPr wrap="none" lIns="0" tIns="0" rIns="0" bIns="0" anchor="t">
            <a:noAutofit/>
          </a:bodyPr>
          <a:lstStyle/>
          <a:p>
            <a:r>
              <a:rPr lang="en-US" sz="1800" b="0" u="none" strike="noStrike">
                <a:solidFill>
                  <a:srgbClr val="0969DA"/>
                </a:solidFill>
                <a:uFillTx/>
                <a:latin typeface="HiraKakuProN-W3"/>
                <a:ea typeface="HiraKakuProN-W3"/>
              </a:rPr>
              <a:t>AI </a:t>
            </a:r>
            <a:r>
              <a:rPr lang="ja-JP" sz="1800" b="0" u="none" strike="noStrike">
                <a:solidFill>
                  <a:srgbClr val="0969DA"/>
                </a:solidFill>
                <a:uFillTx/>
                <a:latin typeface="HiraKakuProN-W3"/>
                <a:ea typeface="HiraKakuProN-W3"/>
              </a:rPr>
              <a:t>搭載エディタ </a:t>
            </a:r>
            <a:r>
              <a:rPr lang="en-US" sz="1800" b="0" u="none" strike="noStrike">
                <a:solidFill>
                  <a:srgbClr val="0969DA"/>
                </a:solidFill>
                <a:uFillTx/>
                <a:latin typeface="HiraKakuProN-W3"/>
                <a:ea typeface="HiraKakuProN-W3"/>
              </a:rPr>
              <a:t>Cursor </a:t>
            </a:r>
            <a:r>
              <a:rPr lang="ja-JP" sz="1800" b="0" u="none" strike="noStrike">
                <a:solidFill>
                  <a:srgbClr val="0969DA"/>
                </a:solidFill>
                <a:uFillTx/>
                <a:latin typeface="HiraKakuProN-W3"/>
                <a:ea typeface="HiraKakuProN-W3"/>
              </a:rPr>
              <a:t>の紹介と機械学習コンペでの使⽤レビュー</a:t>
            </a:r>
            <a:endParaRPr lang="en-US" sz="1800" b="0" u="none" strike="noStrike">
              <a:solidFill>
                <a:srgbClr val="000000"/>
              </a:solidFill>
              <a:uFillTx/>
              <a:latin typeface="游明朝体"/>
            </a:endParaRPr>
          </a:p>
        </p:txBody>
      </p:sp>
      <p:sp>
        <p:nvSpPr>
          <p:cNvPr id="597" name="テキスト ボックス 596"/>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598" name="テキスト ボックス 597"/>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599" name="テキスト ボックス 598"/>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29</a:t>
            </a:r>
            <a:endParaRPr lang="en-US" sz="1800" b="0" u="none" strike="noStrike">
              <a:solidFill>
                <a:srgbClr val="000000"/>
              </a:solidFill>
              <a:uFillTx/>
              <a:latin typeface="游明朝体"/>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フリーフォーム 4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6" name="フリーフォーム 4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7" name="フリーフォーム 4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48" name="フリーフォーム 47"/>
          <p:cNvSpPr/>
          <p:nvPr/>
        </p:nvSpPr>
        <p:spPr>
          <a:xfrm>
            <a:off x="1771560" y="1628640"/>
            <a:ext cx="57240" cy="57600"/>
          </a:xfrm>
          <a:custGeom>
            <a:avLst/>
            <a:gdLst/>
            <a:ahLst/>
            <a:cxnLst/>
            <a:rect l="0" t="0" r="r" b="b"/>
            <a:pathLst>
              <a:path w="159" h="160">
                <a:moveTo>
                  <a:pt x="159" y="79"/>
                </a:moveTo>
                <a:cubicBezTo>
                  <a:pt x="159" y="90"/>
                  <a:pt x="157" y="100"/>
                  <a:pt x="153" y="110"/>
                </a:cubicBezTo>
                <a:cubicBezTo>
                  <a:pt x="149" y="119"/>
                  <a:pt x="144" y="128"/>
                  <a:pt x="136" y="135"/>
                </a:cubicBezTo>
                <a:cubicBezTo>
                  <a:pt x="129" y="144"/>
                  <a:pt x="120" y="150"/>
                  <a:pt x="110" y="154"/>
                </a:cubicBezTo>
                <a:cubicBezTo>
                  <a:pt x="101" y="158"/>
                  <a:pt x="91" y="160"/>
                  <a:pt x="80" y="160"/>
                </a:cubicBezTo>
                <a:cubicBezTo>
                  <a:pt x="70" y="160"/>
                  <a:pt x="59" y="158"/>
                  <a:pt x="49" y="154"/>
                </a:cubicBezTo>
                <a:cubicBezTo>
                  <a:pt x="39" y="150"/>
                  <a:pt x="30" y="144"/>
                  <a:pt x="23" y="135"/>
                </a:cubicBezTo>
                <a:cubicBezTo>
                  <a:pt x="16" y="128"/>
                  <a:pt x="10" y="119"/>
                  <a:pt x="6" y="110"/>
                </a:cubicBezTo>
                <a:cubicBezTo>
                  <a:pt x="2" y="100"/>
                  <a:pt x="0" y="90"/>
                  <a:pt x="0" y="79"/>
                </a:cubicBezTo>
                <a:cubicBezTo>
                  <a:pt x="0" y="69"/>
                  <a:pt x="2" y="59"/>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59"/>
                  <a:pt x="159" y="69"/>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49" name="テキスト ボックス 48"/>
          <p:cNvSpPr txBox="1"/>
          <p:nvPr/>
        </p:nvSpPr>
        <p:spPr>
          <a:xfrm>
            <a:off x="1117800" y="1099800"/>
            <a:ext cx="2320920" cy="279360"/>
          </a:xfrm>
          <a:prstGeom prst="rect">
            <a:avLst/>
          </a:prstGeom>
          <a:noFill/>
          <a:ln w="0">
            <a:noFill/>
          </a:ln>
        </p:spPr>
        <p:txBody>
          <a:bodyPr wrap="none" lIns="0" tIns="0" rIns="0" bIns="0" anchor="t">
            <a:noAutofit/>
          </a:bodyPr>
          <a:lstStyle/>
          <a:p>
            <a:r>
              <a:rPr lang="en-US" sz="1650" b="0" u="none" strike="noStrike">
                <a:solidFill>
                  <a:srgbClr val="1F2328"/>
                </a:solidFill>
                <a:uFillTx/>
                <a:latin typeface="HiraKakuProN-W3"/>
                <a:ea typeface="HiraKakuProN-W3"/>
              </a:rPr>
              <a:t>4. </a:t>
            </a:r>
            <a:r>
              <a:rPr lang="ja-JP" sz="1650" b="0" u="none" strike="noStrike">
                <a:solidFill>
                  <a:srgbClr val="1F2328"/>
                </a:solidFill>
                <a:uFillTx/>
                <a:latin typeface="HiraKakuProN-W3"/>
                <a:ea typeface="HiraKakuProN-W3"/>
              </a:rPr>
              <a:t>開発環境の構築と活⽤</a:t>
            </a:r>
            <a:endParaRPr lang="en-US" sz="1650" b="0" u="none" strike="noStrike">
              <a:solidFill>
                <a:srgbClr val="000000"/>
              </a:solidFill>
              <a:uFillTx/>
              <a:latin typeface="游明朝体"/>
            </a:endParaRPr>
          </a:p>
        </p:txBody>
      </p:sp>
      <p:sp>
        <p:nvSpPr>
          <p:cNvPr id="50" name="フリーフォーム 49"/>
          <p:cNvSpPr/>
          <p:nvPr/>
        </p:nvSpPr>
        <p:spPr>
          <a:xfrm>
            <a:off x="1771560" y="2028600"/>
            <a:ext cx="57240" cy="57600"/>
          </a:xfrm>
          <a:custGeom>
            <a:avLst/>
            <a:gdLst/>
            <a:ahLst/>
            <a:cxnLst/>
            <a:rect l="0" t="0" r="r" b="b"/>
            <a:pathLst>
              <a:path w="159" h="160">
                <a:moveTo>
                  <a:pt x="159" y="79"/>
                </a:moveTo>
                <a:cubicBezTo>
                  <a:pt x="159" y="90"/>
                  <a:pt x="157" y="100"/>
                  <a:pt x="153" y="110"/>
                </a:cubicBezTo>
                <a:cubicBezTo>
                  <a:pt x="149" y="120"/>
                  <a:pt x="144" y="128"/>
                  <a:pt x="136" y="137"/>
                </a:cubicBezTo>
                <a:cubicBezTo>
                  <a:pt x="129" y="144"/>
                  <a:pt x="120" y="150"/>
                  <a:pt x="110" y="154"/>
                </a:cubicBezTo>
                <a:cubicBezTo>
                  <a:pt x="101" y="158"/>
                  <a:pt x="91" y="160"/>
                  <a:pt x="80" y="160"/>
                </a:cubicBezTo>
                <a:cubicBezTo>
                  <a:pt x="70" y="160"/>
                  <a:pt x="59" y="158"/>
                  <a:pt x="49" y="154"/>
                </a:cubicBezTo>
                <a:cubicBezTo>
                  <a:pt x="39" y="150"/>
                  <a:pt x="30" y="144"/>
                  <a:pt x="23" y="137"/>
                </a:cubicBezTo>
                <a:cubicBezTo>
                  <a:pt x="16" y="128"/>
                  <a:pt x="10" y="120"/>
                  <a:pt x="6" y="110"/>
                </a:cubicBezTo>
                <a:cubicBezTo>
                  <a:pt x="2" y="100"/>
                  <a:pt x="0" y="90"/>
                  <a:pt x="0" y="79"/>
                </a:cubicBezTo>
                <a:cubicBezTo>
                  <a:pt x="0" y="69"/>
                  <a:pt x="2" y="59"/>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59"/>
                  <a:pt x="159" y="69"/>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51" name="テキスト ボックス 50"/>
          <p:cNvSpPr txBox="1"/>
          <p:nvPr/>
        </p:nvSpPr>
        <p:spPr>
          <a:xfrm>
            <a:off x="1947960" y="1510920"/>
            <a:ext cx="2494440" cy="256320"/>
          </a:xfrm>
          <a:prstGeom prst="rect">
            <a:avLst/>
          </a:prstGeom>
          <a:noFill/>
          <a:ln w="0">
            <a:noFill/>
          </a:ln>
        </p:spPr>
        <p:txBody>
          <a:bodyPr wrap="none" lIns="0" tIns="0" rIns="0" bIns="0" anchor="t">
            <a:noAutofit/>
          </a:bodyPr>
          <a:lstStyle/>
          <a:p>
            <a:r>
              <a:rPr lang="en-US" sz="1500" b="0" u="none" strike="noStrike">
                <a:solidFill>
                  <a:srgbClr val="1F2328"/>
                </a:solidFill>
                <a:uFillTx/>
                <a:latin typeface="HiraKakuProN-W3"/>
                <a:ea typeface="HiraKakuProN-W3"/>
              </a:rPr>
              <a:t>VSCode </a:t>
            </a:r>
            <a:r>
              <a:rPr lang="ja-JP" sz="1500" b="0" u="none" strike="noStrike">
                <a:solidFill>
                  <a:srgbClr val="1F2328"/>
                </a:solidFill>
                <a:uFillTx/>
                <a:latin typeface="HiraKakuProN-W3"/>
                <a:ea typeface="HiraKakuProN-W3"/>
              </a:rPr>
              <a:t>と </a:t>
            </a:r>
            <a:r>
              <a:rPr lang="en-US" sz="1500" b="0" u="none" strike="noStrike">
                <a:solidFill>
                  <a:srgbClr val="1F2328"/>
                </a:solidFill>
                <a:uFillTx/>
                <a:latin typeface="HiraKakuProN-W3"/>
                <a:ea typeface="HiraKakuProN-W3"/>
              </a:rPr>
              <a:t>Jupyter Notebook</a:t>
            </a:r>
            <a:endParaRPr lang="en-US" sz="1500" b="0" u="none" strike="noStrike">
              <a:solidFill>
                <a:srgbClr val="000000"/>
              </a:solidFill>
              <a:uFillTx/>
              <a:latin typeface="游明朝体"/>
            </a:endParaRPr>
          </a:p>
        </p:txBody>
      </p:sp>
      <p:sp>
        <p:nvSpPr>
          <p:cNvPr id="52" name="テキスト ボックス 51"/>
          <p:cNvSpPr txBox="1"/>
          <p:nvPr/>
        </p:nvSpPr>
        <p:spPr>
          <a:xfrm>
            <a:off x="1947960" y="1910880"/>
            <a:ext cx="2477880" cy="256320"/>
          </a:xfrm>
          <a:prstGeom prst="rect">
            <a:avLst/>
          </a:prstGeom>
          <a:noFill/>
          <a:ln w="0">
            <a:noFill/>
          </a:ln>
        </p:spPr>
        <p:txBody>
          <a:bodyPr wrap="none" lIns="0" tIns="0" rIns="0" bIns="0" anchor="t">
            <a:noAutofit/>
          </a:bodyPr>
          <a:lstStyle/>
          <a:p>
            <a:r>
              <a:rPr lang="en-US" sz="1500" b="0" u="none" strike="noStrike">
                <a:solidFill>
                  <a:srgbClr val="1F2328"/>
                </a:solidFill>
                <a:uFillTx/>
                <a:latin typeface="HiraKakuProN-W3"/>
                <a:ea typeface="HiraKakuProN-W3"/>
              </a:rPr>
              <a:t>devcontainer </a:t>
            </a:r>
            <a:r>
              <a:rPr lang="ja-JP" sz="1500" b="0" u="none" strike="noStrike">
                <a:solidFill>
                  <a:srgbClr val="1F2328"/>
                </a:solidFill>
                <a:uFillTx/>
                <a:latin typeface="HiraKakuProN-W3"/>
                <a:ea typeface="HiraKakuProN-W3"/>
              </a:rPr>
              <a:t>による環境統⼀</a:t>
            </a:r>
            <a:endParaRPr lang="en-US" sz="1500" b="0" u="none" strike="noStrike">
              <a:solidFill>
                <a:srgbClr val="000000"/>
              </a:solidFill>
              <a:uFillTx/>
              <a:latin typeface="游明朝体"/>
            </a:endParaRPr>
          </a:p>
        </p:txBody>
      </p:sp>
      <p:sp>
        <p:nvSpPr>
          <p:cNvPr id="53" name="フリーフォーム 52"/>
          <p:cNvSpPr/>
          <p:nvPr/>
        </p:nvSpPr>
        <p:spPr>
          <a:xfrm>
            <a:off x="1771560" y="2828880"/>
            <a:ext cx="57240" cy="57240"/>
          </a:xfrm>
          <a:custGeom>
            <a:avLst/>
            <a:gdLst/>
            <a:ahLst/>
            <a:cxnLst/>
            <a:rect l="0" t="0" r="r" b="b"/>
            <a:pathLst>
              <a:path w="159" h="159">
                <a:moveTo>
                  <a:pt x="159" y="79"/>
                </a:moveTo>
                <a:cubicBezTo>
                  <a:pt x="159" y="90"/>
                  <a:pt x="157" y="100"/>
                  <a:pt x="153" y="109"/>
                </a:cubicBezTo>
                <a:cubicBezTo>
                  <a:pt x="149" y="119"/>
                  <a:pt x="144" y="129"/>
                  <a:pt x="136" y="136"/>
                </a:cubicBezTo>
                <a:cubicBezTo>
                  <a:pt x="129" y="144"/>
                  <a:pt x="120" y="149"/>
                  <a:pt x="110" y="153"/>
                </a:cubicBezTo>
                <a:cubicBezTo>
                  <a:pt x="101" y="157"/>
                  <a:pt x="91" y="159"/>
                  <a:pt x="80" y="159"/>
                </a:cubicBezTo>
                <a:cubicBezTo>
                  <a:pt x="70" y="159"/>
                  <a:pt x="59" y="157"/>
                  <a:pt x="49" y="153"/>
                </a:cubicBezTo>
                <a:cubicBezTo>
                  <a:pt x="39" y="149"/>
                  <a:pt x="30" y="144"/>
                  <a:pt x="23" y="136"/>
                </a:cubicBezTo>
                <a:cubicBezTo>
                  <a:pt x="16" y="129"/>
                  <a:pt x="10" y="119"/>
                  <a:pt x="6" y="109"/>
                </a:cubicBezTo>
                <a:cubicBezTo>
                  <a:pt x="2" y="100"/>
                  <a:pt x="0" y="90"/>
                  <a:pt x="0" y="79"/>
                </a:cubicBezTo>
                <a:cubicBezTo>
                  <a:pt x="0" y="68"/>
                  <a:pt x="2" y="58"/>
                  <a:pt x="6" y="49"/>
                </a:cubicBezTo>
                <a:cubicBezTo>
                  <a:pt x="10" y="39"/>
                  <a:pt x="16" y="30"/>
                  <a:pt x="23" y="23"/>
                </a:cubicBezTo>
                <a:cubicBezTo>
                  <a:pt x="30" y="15"/>
                  <a:pt x="39" y="10"/>
                  <a:pt x="49" y="6"/>
                </a:cubicBezTo>
                <a:cubicBezTo>
                  <a:pt x="59" y="2"/>
                  <a:pt x="70" y="0"/>
                  <a:pt x="80" y="0"/>
                </a:cubicBezTo>
                <a:cubicBezTo>
                  <a:pt x="91" y="0"/>
                  <a:pt x="101" y="2"/>
                  <a:pt x="111" y="6"/>
                </a:cubicBezTo>
                <a:cubicBezTo>
                  <a:pt x="120" y="10"/>
                  <a:pt x="129" y="15"/>
                  <a:pt x="136" y="23"/>
                </a:cubicBezTo>
                <a:cubicBezTo>
                  <a:pt x="144" y="30"/>
                  <a:pt x="149" y="39"/>
                  <a:pt x="153" y="49"/>
                </a:cubicBezTo>
                <a:cubicBezTo>
                  <a:pt x="157" y="58"/>
                  <a:pt x="159" y="68"/>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54" name="テキスト ボックス 53"/>
          <p:cNvSpPr txBox="1"/>
          <p:nvPr/>
        </p:nvSpPr>
        <p:spPr>
          <a:xfrm>
            <a:off x="1118520" y="2309760"/>
            <a:ext cx="1740960" cy="279360"/>
          </a:xfrm>
          <a:prstGeom prst="rect">
            <a:avLst/>
          </a:prstGeom>
          <a:noFill/>
          <a:ln w="0">
            <a:noFill/>
          </a:ln>
        </p:spPr>
        <p:txBody>
          <a:bodyPr wrap="none" lIns="0" tIns="0" rIns="0" bIns="0" anchor="t">
            <a:noAutofit/>
          </a:bodyPr>
          <a:lstStyle/>
          <a:p>
            <a:r>
              <a:rPr lang="en-US" sz="1650" b="0" u="none" strike="noStrike">
                <a:solidFill>
                  <a:srgbClr val="1F2328"/>
                </a:solidFill>
                <a:uFillTx/>
                <a:latin typeface="HiraKakuProN-W3"/>
                <a:ea typeface="HiraKakuProN-W3"/>
              </a:rPr>
              <a:t>5. AI </a:t>
            </a:r>
            <a:r>
              <a:rPr lang="ja-JP" sz="1650" b="0" u="none" strike="noStrike">
                <a:solidFill>
                  <a:srgbClr val="1F2328"/>
                </a:solidFill>
                <a:uFillTx/>
                <a:latin typeface="HiraKakuProN-W3"/>
                <a:ea typeface="HiraKakuProN-W3"/>
              </a:rPr>
              <a:t>ツールの活⽤</a:t>
            </a:r>
            <a:endParaRPr lang="en-US" sz="1650" b="0" u="none" strike="noStrike">
              <a:solidFill>
                <a:srgbClr val="000000"/>
              </a:solidFill>
              <a:uFillTx/>
              <a:latin typeface="游明朝体"/>
            </a:endParaRPr>
          </a:p>
        </p:txBody>
      </p:sp>
      <p:sp>
        <p:nvSpPr>
          <p:cNvPr id="55" name="フリーフォーム 54"/>
          <p:cNvSpPr/>
          <p:nvPr/>
        </p:nvSpPr>
        <p:spPr>
          <a:xfrm>
            <a:off x="1771560" y="3228840"/>
            <a:ext cx="57240" cy="57600"/>
          </a:xfrm>
          <a:custGeom>
            <a:avLst/>
            <a:gdLst/>
            <a:ahLst/>
            <a:cxnLst/>
            <a:rect l="0" t="0" r="r" b="b"/>
            <a:pathLst>
              <a:path w="159" h="160">
                <a:moveTo>
                  <a:pt x="159" y="79"/>
                </a:moveTo>
                <a:cubicBezTo>
                  <a:pt x="159" y="90"/>
                  <a:pt x="157" y="100"/>
                  <a:pt x="153" y="110"/>
                </a:cubicBezTo>
                <a:cubicBezTo>
                  <a:pt x="149" y="120"/>
                  <a:pt x="144" y="129"/>
                  <a:pt x="136" y="136"/>
                </a:cubicBezTo>
                <a:cubicBezTo>
                  <a:pt x="129" y="144"/>
                  <a:pt x="120" y="150"/>
                  <a:pt x="110" y="154"/>
                </a:cubicBezTo>
                <a:cubicBezTo>
                  <a:pt x="101" y="158"/>
                  <a:pt x="91" y="160"/>
                  <a:pt x="80" y="160"/>
                </a:cubicBezTo>
                <a:cubicBezTo>
                  <a:pt x="70" y="160"/>
                  <a:pt x="59" y="158"/>
                  <a:pt x="49" y="154"/>
                </a:cubicBezTo>
                <a:cubicBezTo>
                  <a:pt x="39" y="150"/>
                  <a:pt x="30" y="144"/>
                  <a:pt x="23" y="136"/>
                </a:cubicBezTo>
                <a:cubicBezTo>
                  <a:pt x="16" y="129"/>
                  <a:pt x="10" y="120"/>
                  <a:pt x="6" y="110"/>
                </a:cubicBezTo>
                <a:cubicBezTo>
                  <a:pt x="2" y="100"/>
                  <a:pt x="0" y="90"/>
                  <a:pt x="0" y="79"/>
                </a:cubicBezTo>
                <a:cubicBezTo>
                  <a:pt x="0" y="69"/>
                  <a:pt x="2" y="59"/>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59"/>
                  <a:pt x="159" y="69"/>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56" name="テキスト ボックス 55"/>
          <p:cNvSpPr txBox="1"/>
          <p:nvPr/>
        </p:nvSpPr>
        <p:spPr>
          <a:xfrm>
            <a:off x="1947960" y="2711160"/>
            <a:ext cx="1864080" cy="256320"/>
          </a:xfrm>
          <a:prstGeom prst="rect">
            <a:avLst/>
          </a:prstGeom>
          <a:noFill/>
          <a:ln w="0">
            <a:noFill/>
          </a:ln>
        </p:spPr>
        <p:txBody>
          <a:bodyPr wrap="none" lIns="0" tIns="0" rIns="0" bIns="0" anchor="t">
            <a:noAutofit/>
          </a:bodyPr>
          <a:lstStyle/>
          <a:p>
            <a:r>
              <a:rPr lang="en-US" sz="1500" b="0" u="none" strike="noStrike">
                <a:solidFill>
                  <a:srgbClr val="1F2328"/>
                </a:solidFill>
                <a:uFillTx/>
                <a:latin typeface="HiraKakuProN-W3"/>
                <a:ea typeface="HiraKakuProN-W3"/>
              </a:rPr>
              <a:t>GitHub Copilot </a:t>
            </a:r>
            <a:r>
              <a:rPr lang="ja-JP" sz="1500" b="0" u="none" strike="noStrike">
                <a:solidFill>
                  <a:srgbClr val="1F2328"/>
                </a:solidFill>
                <a:uFillTx/>
                <a:latin typeface="HiraKakuProN-W3"/>
                <a:ea typeface="HiraKakuProN-W3"/>
              </a:rPr>
              <a:t>の活⽤</a:t>
            </a:r>
            <a:endParaRPr lang="en-US" sz="1500" b="0" u="none" strike="noStrike">
              <a:solidFill>
                <a:srgbClr val="000000"/>
              </a:solidFill>
              <a:uFillTx/>
              <a:latin typeface="游明朝体"/>
            </a:endParaRPr>
          </a:p>
        </p:txBody>
      </p:sp>
      <p:sp>
        <p:nvSpPr>
          <p:cNvPr id="57" name="テキスト ボックス 56"/>
          <p:cNvSpPr txBox="1"/>
          <p:nvPr/>
        </p:nvSpPr>
        <p:spPr>
          <a:xfrm>
            <a:off x="1947960" y="3111120"/>
            <a:ext cx="1197000" cy="256320"/>
          </a:xfrm>
          <a:prstGeom prst="rect">
            <a:avLst/>
          </a:prstGeom>
          <a:noFill/>
          <a:ln w="0">
            <a:noFill/>
          </a:ln>
        </p:spPr>
        <p:txBody>
          <a:bodyPr wrap="none" lIns="0" tIns="0" rIns="0" bIns="0" anchor="t">
            <a:noAutofit/>
          </a:bodyPr>
          <a:lstStyle/>
          <a:p>
            <a:r>
              <a:rPr lang="en-US" sz="1500" b="0" u="none" strike="noStrike">
                <a:solidFill>
                  <a:srgbClr val="1F2328"/>
                </a:solidFill>
                <a:uFillTx/>
                <a:latin typeface="HiraKakuProN-W3"/>
                <a:ea typeface="HiraKakuProN-W3"/>
              </a:rPr>
              <a:t>Cursor </a:t>
            </a:r>
            <a:r>
              <a:rPr lang="ja-JP" sz="1500" b="0" u="none" strike="noStrike">
                <a:solidFill>
                  <a:srgbClr val="1F2328"/>
                </a:solidFill>
                <a:uFillTx/>
                <a:latin typeface="HiraKakuProN-W3"/>
                <a:ea typeface="HiraKakuProN-W3"/>
              </a:rPr>
              <a:t>の活⽤</a:t>
            </a:r>
            <a:endParaRPr lang="en-US" sz="1500" b="0" u="none" strike="noStrike">
              <a:solidFill>
                <a:srgbClr val="000000"/>
              </a:solidFill>
              <a:uFillTx/>
              <a:latin typeface="游明朝体"/>
            </a:endParaRPr>
          </a:p>
        </p:txBody>
      </p:sp>
      <p:sp>
        <p:nvSpPr>
          <p:cNvPr id="58" name="フリーフォーム 57"/>
          <p:cNvSpPr/>
          <p:nvPr/>
        </p:nvSpPr>
        <p:spPr>
          <a:xfrm>
            <a:off x="1771560" y="4028760"/>
            <a:ext cx="57240" cy="57600"/>
          </a:xfrm>
          <a:custGeom>
            <a:avLst/>
            <a:gdLst/>
            <a:ahLst/>
            <a:cxnLst/>
            <a:rect l="0" t="0" r="r" b="b"/>
            <a:pathLst>
              <a:path w="159" h="160">
                <a:moveTo>
                  <a:pt x="159" y="80"/>
                </a:moveTo>
                <a:cubicBezTo>
                  <a:pt x="159" y="90"/>
                  <a:pt x="157" y="100"/>
                  <a:pt x="153" y="111"/>
                </a:cubicBezTo>
                <a:cubicBezTo>
                  <a:pt x="149" y="121"/>
                  <a:pt x="144" y="129"/>
                  <a:pt x="136" y="137"/>
                </a:cubicBezTo>
                <a:cubicBezTo>
                  <a:pt x="129" y="144"/>
                  <a:pt x="120" y="150"/>
                  <a:pt x="110" y="154"/>
                </a:cubicBezTo>
                <a:cubicBezTo>
                  <a:pt x="101" y="158"/>
                  <a:pt x="91" y="160"/>
                  <a:pt x="80" y="160"/>
                </a:cubicBezTo>
                <a:cubicBezTo>
                  <a:pt x="70" y="160"/>
                  <a:pt x="59" y="158"/>
                  <a:pt x="49" y="154"/>
                </a:cubicBezTo>
                <a:cubicBezTo>
                  <a:pt x="39" y="150"/>
                  <a:pt x="30" y="144"/>
                  <a:pt x="23" y="137"/>
                </a:cubicBezTo>
                <a:cubicBezTo>
                  <a:pt x="16" y="129"/>
                  <a:pt x="10" y="121"/>
                  <a:pt x="6" y="111"/>
                </a:cubicBezTo>
                <a:cubicBezTo>
                  <a:pt x="2" y="100"/>
                  <a:pt x="0" y="90"/>
                  <a:pt x="0" y="80"/>
                </a:cubicBezTo>
                <a:cubicBezTo>
                  <a:pt x="0" y="69"/>
                  <a:pt x="2" y="59"/>
                  <a:pt x="6" y="49"/>
                </a:cubicBezTo>
                <a:cubicBezTo>
                  <a:pt x="10" y="40"/>
                  <a:pt x="16" y="31"/>
                  <a:pt x="23" y="24"/>
                </a:cubicBezTo>
                <a:cubicBezTo>
                  <a:pt x="30" y="16"/>
                  <a:pt x="39" y="10"/>
                  <a:pt x="49" y="6"/>
                </a:cubicBezTo>
                <a:cubicBezTo>
                  <a:pt x="59" y="2"/>
                  <a:pt x="70" y="0"/>
                  <a:pt x="80" y="0"/>
                </a:cubicBezTo>
                <a:cubicBezTo>
                  <a:pt x="91" y="0"/>
                  <a:pt x="101" y="2"/>
                  <a:pt x="111" y="6"/>
                </a:cubicBezTo>
                <a:cubicBezTo>
                  <a:pt x="120" y="10"/>
                  <a:pt x="129" y="16"/>
                  <a:pt x="136" y="24"/>
                </a:cubicBezTo>
                <a:cubicBezTo>
                  <a:pt x="144" y="31"/>
                  <a:pt x="149" y="40"/>
                  <a:pt x="153" y="49"/>
                </a:cubicBezTo>
                <a:cubicBezTo>
                  <a:pt x="157" y="59"/>
                  <a:pt x="159" y="69"/>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59" name="テキスト ボックス 58"/>
          <p:cNvSpPr txBox="1"/>
          <p:nvPr/>
        </p:nvSpPr>
        <p:spPr>
          <a:xfrm>
            <a:off x="1118520" y="3509640"/>
            <a:ext cx="859320" cy="279360"/>
          </a:xfrm>
          <a:prstGeom prst="rect">
            <a:avLst/>
          </a:prstGeom>
          <a:noFill/>
          <a:ln w="0">
            <a:noFill/>
          </a:ln>
        </p:spPr>
        <p:txBody>
          <a:bodyPr wrap="none" lIns="0" tIns="0" rIns="0" bIns="0" anchor="t">
            <a:noAutofit/>
          </a:bodyPr>
          <a:lstStyle/>
          <a:p>
            <a:r>
              <a:rPr lang="en-US" sz="1650" b="0" u="none" strike="noStrike">
                <a:solidFill>
                  <a:srgbClr val="1F2328"/>
                </a:solidFill>
                <a:uFillTx/>
                <a:latin typeface="HiraKakuProN-W3"/>
                <a:ea typeface="HiraKakuProN-W3"/>
              </a:rPr>
              <a:t>6. </a:t>
            </a:r>
            <a:r>
              <a:rPr lang="ja-JP" sz="1650" b="0" u="none" strike="noStrike">
                <a:solidFill>
                  <a:srgbClr val="1F2328"/>
                </a:solidFill>
                <a:uFillTx/>
                <a:latin typeface="HiraKakuProN-W3"/>
                <a:ea typeface="HiraKakuProN-W3"/>
              </a:rPr>
              <a:t>まとめ</a:t>
            </a:r>
            <a:endParaRPr lang="en-US" sz="1650" b="0" u="none" strike="noStrike">
              <a:solidFill>
                <a:srgbClr val="000000"/>
              </a:solidFill>
              <a:uFillTx/>
              <a:latin typeface="游明朝体"/>
            </a:endParaRPr>
          </a:p>
        </p:txBody>
      </p:sp>
      <p:sp>
        <p:nvSpPr>
          <p:cNvPr id="60" name="フリーフォーム 59"/>
          <p:cNvSpPr/>
          <p:nvPr/>
        </p:nvSpPr>
        <p:spPr>
          <a:xfrm>
            <a:off x="1771560" y="4429080"/>
            <a:ext cx="57240" cy="57240"/>
          </a:xfrm>
          <a:custGeom>
            <a:avLst/>
            <a:gdLst/>
            <a:ahLst/>
            <a:cxnLst/>
            <a:rect l="0" t="0" r="r" b="b"/>
            <a:pathLst>
              <a:path w="159" h="159">
                <a:moveTo>
                  <a:pt x="159" y="79"/>
                </a:moveTo>
                <a:cubicBezTo>
                  <a:pt x="159" y="90"/>
                  <a:pt x="157" y="101"/>
                  <a:pt x="153" y="110"/>
                </a:cubicBezTo>
                <a:cubicBezTo>
                  <a:pt x="149" y="120"/>
                  <a:pt x="144" y="129"/>
                  <a:pt x="136" y="136"/>
                </a:cubicBezTo>
                <a:cubicBezTo>
                  <a:pt x="129" y="144"/>
                  <a:pt x="120" y="149"/>
                  <a:pt x="110" y="153"/>
                </a:cubicBezTo>
                <a:cubicBezTo>
                  <a:pt x="101" y="157"/>
                  <a:pt x="91" y="159"/>
                  <a:pt x="80" y="159"/>
                </a:cubicBezTo>
                <a:cubicBezTo>
                  <a:pt x="70" y="159"/>
                  <a:pt x="59" y="157"/>
                  <a:pt x="49" y="153"/>
                </a:cubicBezTo>
                <a:cubicBezTo>
                  <a:pt x="39" y="149"/>
                  <a:pt x="30" y="144"/>
                  <a:pt x="23" y="136"/>
                </a:cubicBezTo>
                <a:cubicBezTo>
                  <a:pt x="16" y="129"/>
                  <a:pt x="10" y="120"/>
                  <a:pt x="6" y="110"/>
                </a:cubicBezTo>
                <a:cubicBezTo>
                  <a:pt x="2" y="101"/>
                  <a:pt x="0" y="90"/>
                  <a:pt x="0" y="79"/>
                </a:cubicBezTo>
                <a:cubicBezTo>
                  <a:pt x="0" y="68"/>
                  <a:pt x="2" y="58"/>
                  <a:pt x="6" y="49"/>
                </a:cubicBezTo>
                <a:cubicBezTo>
                  <a:pt x="10" y="39"/>
                  <a:pt x="16" y="30"/>
                  <a:pt x="23" y="23"/>
                </a:cubicBezTo>
                <a:cubicBezTo>
                  <a:pt x="30" y="15"/>
                  <a:pt x="39" y="10"/>
                  <a:pt x="49" y="6"/>
                </a:cubicBezTo>
                <a:cubicBezTo>
                  <a:pt x="59" y="2"/>
                  <a:pt x="70" y="0"/>
                  <a:pt x="80" y="0"/>
                </a:cubicBezTo>
                <a:cubicBezTo>
                  <a:pt x="91" y="0"/>
                  <a:pt x="101" y="2"/>
                  <a:pt x="111" y="6"/>
                </a:cubicBezTo>
                <a:cubicBezTo>
                  <a:pt x="120" y="10"/>
                  <a:pt x="129" y="15"/>
                  <a:pt x="136" y="23"/>
                </a:cubicBezTo>
                <a:cubicBezTo>
                  <a:pt x="144" y="30"/>
                  <a:pt x="149" y="39"/>
                  <a:pt x="153" y="49"/>
                </a:cubicBezTo>
                <a:cubicBezTo>
                  <a:pt x="157" y="58"/>
                  <a:pt x="159" y="68"/>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61" name="テキスト ボックス 60"/>
          <p:cNvSpPr txBox="1"/>
          <p:nvPr/>
        </p:nvSpPr>
        <p:spPr>
          <a:xfrm>
            <a:off x="1947960" y="3911040"/>
            <a:ext cx="57240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まとめ</a:t>
            </a:r>
            <a:endParaRPr lang="en-US" sz="1500" b="0" u="none" strike="noStrike">
              <a:solidFill>
                <a:srgbClr val="000000"/>
              </a:solidFill>
              <a:uFillTx/>
              <a:latin typeface="游明朝体"/>
            </a:endParaRPr>
          </a:p>
        </p:txBody>
      </p:sp>
      <p:sp>
        <p:nvSpPr>
          <p:cNvPr id="62" name="フリーフォーム 61"/>
          <p:cNvSpPr/>
          <p:nvPr/>
        </p:nvSpPr>
        <p:spPr>
          <a:xfrm>
            <a:off x="1771560" y="4829040"/>
            <a:ext cx="57240" cy="57600"/>
          </a:xfrm>
          <a:custGeom>
            <a:avLst/>
            <a:gdLst/>
            <a:ahLst/>
            <a:cxnLst/>
            <a:rect l="0" t="0" r="r" b="b"/>
            <a:pathLst>
              <a:path w="159" h="160">
                <a:moveTo>
                  <a:pt x="159" y="79"/>
                </a:moveTo>
                <a:cubicBezTo>
                  <a:pt x="159" y="90"/>
                  <a:pt x="157" y="101"/>
                  <a:pt x="153" y="111"/>
                </a:cubicBezTo>
                <a:cubicBezTo>
                  <a:pt x="149" y="120"/>
                  <a:pt x="144" y="129"/>
                  <a:pt x="136" y="136"/>
                </a:cubicBezTo>
                <a:cubicBezTo>
                  <a:pt x="129" y="144"/>
                  <a:pt x="120" y="150"/>
                  <a:pt x="110" y="154"/>
                </a:cubicBezTo>
                <a:cubicBezTo>
                  <a:pt x="101" y="158"/>
                  <a:pt x="91" y="160"/>
                  <a:pt x="80" y="160"/>
                </a:cubicBezTo>
                <a:cubicBezTo>
                  <a:pt x="70" y="160"/>
                  <a:pt x="59" y="158"/>
                  <a:pt x="49" y="154"/>
                </a:cubicBezTo>
                <a:cubicBezTo>
                  <a:pt x="39" y="150"/>
                  <a:pt x="30" y="144"/>
                  <a:pt x="23" y="136"/>
                </a:cubicBezTo>
                <a:cubicBezTo>
                  <a:pt x="16" y="129"/>
                  <a:pt x="10" y="120"/>
                  <a:pt x="6" y="111"/>
                </a:cubicBezTo>
                <a:cubicBezTo>
                  <a:pt x="2" y="101"/>
                  <a:pt x="0" y="90"/>
                  <a:pt x="0" y="79"/>
                </a:cubicBezTo>
                <a:cubicBezTo>
                  <a:pt x="0" y="69"/>
                  <a:pt x="2" y="59"/>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59"/>
                  <a:pt x="159" y="69"/>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63" name="テキスト ボックス 62"/>
          <p:cNvSpPr txBox="1"/>
          <p:nvPr/>
        </p:nvSpPr>
        <p:spPr>
          <a:xfrm>
            <a:off x="1947960" y="4311360"/>
            <a:ext cx="76284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参考資料</a:t>
            </a:r>
            <a:endParaRPr lang="en-US" sz="1500" b="0" u="none" strike="noStrike">
              <a:solidFill>
                <a:srgbClr val="000000"/>
              </a:solidFill>
              <a:uFillTx/>
              <a:latin typeface="游明朝体"/>
            </a:endParaRPr>
          </a:p>
        </p:txBody>
      </p:sp>
      <p:sp>
        <p:nvSpPr>
          <p:cNvPr id="64" name="フリーフォーム 63"/>
          <p:cNvSpPr/>
          <p:nvPr/>
        </p:nvSpPr>
        <p:spPr>
          <a:xfrm>
            <a:off x="1771560" y="5229000"/>
            <a:ext cx="57240" cy="57600"/>
          </a:xfrm>
          <a:custGeom>
            <a:avLst/>
            <a:gdLst/>
            <a:ahLst/>
            <a:cxnLst/>
            <a:rect l="0" t="0" r="r" b="b"/>
            <a:pathLst>
              <a:path w="159" h="160">
                <a:moveTo>
                  <a:pt x="159" y="79"/>
                </a:moveTo>
                <a:cubicBezTo>
                  <a:pt x="159" y="91"/>
                  <a:pt x="157" y="101"/>
                  <a:pt x="153" y="111"/>
                </a:cubicBezTo>
                <a:cubicBezTo>
                  <a:pt x="149" y="121"/>
                  <a:pt x="144" y="129"/>
                  <a:pt x="136" y="137"/>
                </a:cubicBezTo>
                <a:cubicBezTo>
                  <a:pt x="129" y="144"/>
                  <a:pt x="120" y="150"/>
                  <a:pt x="110" y="154"/>
                </a:cubicBezTo>
                <a:cubicBezTo>
                  <a:pt x="101" y="158"/>
                  <a:pt x="91" y="160"/>
                  <a:pt x="80" y="160"/>
                </a:cubicBezTo>
                <a:cubicBezTo>
                  <a:pt x="70" y="160"/>
                  <a:pt x="59" y="158"/>
                  <a:pt x="49" y="154"/>
                </a:cubicBezTo>
                <a:cubicBezTo>
                  <a:pt x="39" y="150"/>
                  <a:pt x="30" y="144"/>
                  <a:pt x="23" y="137"/>
                </a:cubicBezTo>
                <a:cubicBezTo>
                  <a:pt x="16" y="129"/>
                  <a:pt x="10" y="121"/>
                  <a:pt x="6" y="111"/>
                </a:cubicBezTo>
                <a:cubicBezTo>
                  <a:pt x="2" y="101"/>
                  <a:pt x="0" y="91"/>
                  <a:pt x="0" y="79"/>
                </a:cubicBezTo>
                <a:cubicBezTo>
                  <a:pt x="0" y="69"/>
                  <a:pt x="2" y="59"/>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59"/>
                  <a:pt x="159" y="69"/>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65" name="テキスト ボックス 64"/>
          <p:cNvSpPr txBox="1"/>
          <p:nvPr/>
        </p:nvSpPr>
        <p:spPr>
          <a:xfrm>
            <a:off x="1947960" y="4711320"/>
            <a:ext cx="76284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参考⽂献</a:t>
            </a:r>
            <a:endParaRPr lang="en-US" sz="1500" b="0" u="none" strike="noStrike">
              <a:solidFill>
                <a:srgbClr val="000000"/>
              </a:solidFill>
              <a:uFillTx/>
              <a:latin typeface="游明朝体"/>
            </a:endParaRPr>
          </a:p>
        </p:txBody>
      </p:sp>
      <p:sp>
        <p:nvSpPr>
          <p:cNvPr id="66" name="テキスト ボックス 65"/>
          <p:cNvSpPr txBox="1"/>
          <p:nvPr/>
        </p:nvSpPr>
        <p:spPr>
          <a:xfrm>
            <a:off x="1947960" y="5111280"/>
            <a:ext cx="2329200" cy="25632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最後に補⾜</a:t>
            </a:r>
            <a:r>
              <a:rPr lang="en-US" sz="1500" b="0" u="none" strike="noStrike">
                <a:solidFill>
                  <a:srgbClr val="1F2328"/>
                </a:solidFill>
                <a:uFillTx/>
                <a:latin typeface="HiraKakuProN-W3"/>
                <a:ea typeface="HiraKakuProN-W3"/>
              </a:rPr>
              <a:t>(Marp </a:t>
            </a:r>
            <a:r>
              <a:rPr lang="ja-JP" sz="1500" b="0" u="none" strike="noStrike">
                <a:solidFill>
                  <a:srgbClr val="1F2328"/>
                </a:solidFill>
                <a:uFillTx/>
                <a:latin typeface="HiraKakuProN-W3"/>
                <a:ea typeface="HiraKakuProN-W3"/>
              </a:rPr>
              <a:t>について</a:t>
            </a:r>
            <a:r>
              <a:rPr lang="en-US" sz="1500" b="0" u="none" strike="noStrike">
                <a:solidFill>
                  <a:srgbClr val="1F2328"/>
                </a:solidFill>
                <a:uFillTx/>
                <a:latin typeface="HiraKakuProN-W3"/>
                <a:ea typeface="HiraKakuProN-W3"/>
              </a:rPr>
              <a:t>)</a:t>
            </a:r>
            <a:endParaRPr lang="en-US" sz="1500" b="0" u="none" strike="noStrike">
              <a:solidFill>
                <a:srgbClr val="000000"/>
              </a:solidFill>
              <a:uFillTx/>
              <a:latin typeface="游明朝体"/>
            </a:endParaRPr>
          </a:p>
        </p:txBody>
      </p:sp>
      <p:sp>
        <p:nvSpPr>
          <p:cNvPr id="67" name="テキスト ボックス 66"/>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68" name="テキスト ボックス 67"/>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69" name="テキスト ボックス 68"/>
          <p:cNvSpPr txBox="1"/>
          <p:nvPr/>
        </p:nvSpPr>
        <p:spPr>
          <a:xfrm>
            <a:off x="11755800" y="6327720"/>
            <a:ext cx="22824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3</a:t>
            </a:r>
            <a:endParaRPr lang="en-US" sz="1800" b="0" u="none" strike="noStrike">
              <a:solidFill>
                <a:srgbClr val="000000"/>
              </a:solidFill>
              <a:uFillTx/>
              <a:latin typeface="游明朝体"/>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フリーフォーム 59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601" name="フリーフォーム 600"/>
          <p:cNvSpPr/>
          <p:nvPr/>
        </p:nvSpPr>
        <p:spPr>
          <a:xfrm>
            <a:off x="0" y="0"/>
            <a:ext cx="12192120" cy="6858360"/>
          </a:xfrm>
          <a:custGeom>
            <a:avLst/>
            <a:gdLst/>
            <a:ahLst/>
            <a:cxn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602" name="フリーフォーム 60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603" name="フリーフォーム 602"/>
          <p:cNvSpPr/>
          <p:nvPr/>
        </p:nvSpPr>
        <p:spPr>
          <a:xfrm>
            <a:off x="1199880" y="3047760"/>
            <a:ext cx="57600" cy="57600"/>
          </a:xfrm>
          <a:custGeom>
            <a:avLst/>
            <a:gdLst/>
            <a:ahLst/>
            <a:cxnLst/>
            <a:rect l="0" t="0" r="r" b="b"/>
            <a:pathLst>
              <a:path w="160" h="160">
                <a:moveTo>
                  <a:pt x="160" y="80"/>
                </a:moveTo>
                <a:cubicBezTo>
                  <a:pt x="160" y="90"/>
                  <a:pt x="158" y="100"/>
                  <a:pt x="154" y="110"/>
                </a:cubicBezTo>
                <a:cubicBezTo>
                  <a:pt x="150" y="120"/>
                  <a:pt x="144" y="128"/>
                  <a:pt x="137" y="136"/>
                </a:cubicBezTo>
                <a:cubicBezTo>
                  <a:pt x="129" y="143"/>
                  <a:pt x="121" y="150"/>
                  <a:pt x="111" y="154"/>
                </a:cubicBezTo>
                <a:cubicBezTo>
                  <a:pt x="101" y="158"/>
                  <a:pt x="91" y="160"/>
                  <a:pt x="81" y="160"/>
                </a:cubicBezTo>
                <a:cubicBezTo>
                  <a:pt x="70" y="160"/>
                  <a:pt x="59" y="158"/>
                  <a:pt x="49" y="154"/>
                </a:cubicBezTo>
                <a:cubicBezTo>
                  <a:pt x="40" y="150"/>
                  <a:pt x="31" y="143"/>
                  <a:pt x="23" y="136"/>
                </a:cubicBezTo>
                <a:cubicBezTo>
                  <a:pt x="16" y="128"/>
                  <a:pt x="10" y="120"/>
                  <a:pt x="6" y="110"/>
                </a:cubicBezTo>
                <a:cubicBezTo>
                  <a:pt x="2" y="100"/>
                  <a:pt x="0" y="90"/>
                  <a:pt x="0" y="80"/>
                </a:cubicBezTo>
                <a:cubicBezTo>
                  <a:pt x="0" y="69"/>
                  <a:pt x="2" y="59"/>
                  <a:pt x="6" y="49"/>
                </a:cubicBezTo>
                <a:cubicBezTo>
                  <a:pt x="10" y="39"/>
                  <a:pt x="16" y="31"/>
                  <a:pt x="23" y="23"/>
                </a:cubicBezTo>
                <a:cubicBezTo>
                  <a:pt x="31" y="16"/>
                  <a:pt x="40" y="10"/>
                  <a:pt x="49" y="6"/>
                </a:cubicBezTo>
                <a:cubicBezTo>
                  <a:pt x="59" y="2"/>
                  <a:pt x="70" y="0"/>
                  <a:pt x="81" y="0"/>
                </a:cubicBezTo>
                <a:cubicBezTo>
                  <a:pt x="91" y="0"/>
                  <a:pt x="101" y="2"/>
                  <a:pt x="111" y="6"/>
                </a:cubicBezTo>
                <a:cubicBezTo>
                  <a:pt x="121" y="10"/>
                  <a:pt x="129" y="16"/>
                  <a:pt x="137" y="23"/>
                </a:cubicBezTo>
                <a:cubicBezTo>
                  <a:pt x="144" y="31"/>
                  <a:pt x="150" y="39"/>
                  <a:pt x="154" y="49"/>
                </a:cubicBezTo>
                <a:cubicBezTo>
                  <a:pt x="158" y="59"/>
                  <a:pt x="160" y="69"/>
                  <a:pt x="160" y="8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04" name="テキスト ボックス 603"/>
          <p:cNvSpPr txBox="1"/>
          <p:nvPr/>
        </p:nvSpPr>
        <p:spPr>
          <a:xfrm>
            <a:off x="747720" y="1897920"/>
            <a:ext cx="1143720" cy="381240"/>
          </a:xfrm>
          <a:prstGeom prst="rect">
            <a:avLst/>
          </a:prstGeom>
          <a:noFill/>
          <a:ln w="0">
            <a:noFill/>
          </a:ln>
        </p:spPr>
        <p:txBody>
          <a:bodyPr wrap="none" lIns="0" tIns="0" rIns="0" bIns="0" anchor="t">
            <a:noAutofit/>
          </a:bodyPr>
          <a:lstStyle/>
          <a:p>
            <a:r>
              <a:rPr lang="ja-JP" sz="3000" b="1" u="none" strike="noStrike">
                <a:solidFill>
                  <a:srgbClr val="230EE0"/>
                </a:solidFill>
                <a:uFillTx/>
                <a:latin typeface="HiraKakuProN-W6"/>
                <a:ea typeface="HiraKakuProN-W6"/>
              </a:rPr>
              <a:t>まとめ</a:t>
            </a:r>
            <a:endParaRPr lang="en-US" sz="3000" b="0" u="none" strike="noStrike">
              <a:solidFill>
                <a:srgbClr val="000000"/>
              </a:solidFill>
              <a:uFillTx/>
              <a:latin typeface="游明朝体"/>
            </a:endParaRPr>
          </a:p>
        </p:txBody>
      </p:sp>
      <p:sp>
        <p:nvSpPr>
          <p:cNvPr id="605" name="フリーフォーム 604"/>
          <p:cNvSpPr/>
          <p:nvPr/>
        </p:nvSpPr>
        <p:spPr>
          <a:xfrm>
            <a:off x="1199880" y="3495600"/>
            <a:ext cx="57600" cy="57240"/>
          </a:xfrm>
          <a:custGeom>
            <a:avLst/>
            <a:gdLst/>
            <a:ahLst/>
            <a:cxnLst/>
            <a:rect l="0" t="0" r="r" b="b"/>
            <a:pathLst>
              <a:path w="160" h="159">
                <a:moveTo>
                  <a:pt x="160" y="80"/>
                </a:moveTo>
                <a:cubicBezTo>
                  <a:pt x="160" y="91"/>
                  <a:pt x="158" y="101"/>
                  <a:pt x="154" y="110"/>
                </a:cubicBezTo>
                <a:cubicBezTo>
                  <a:pt x="150" y="120"/>
                  <a:pt x="144" y="129"/>
                  <a:pt x="137" y="136"/>
                </a:cubicBezTo>
                <a:cubicBezTo>
                  <a:pt x="129" y="144"/>
                  <a:pt x="121" y="149"/>
                  <a:pt x="111" y="153"/>
                </a:cubicBezTo>
                <a:cubicBezTo>
                  <a:pt x="101" y="157"/>
                  <a:pt x="91" y="159"/>
                  <a:pt x="81" y="159"/>
                </a:cubicBezTo>
                <a:cubicBezTo>
                  <a:pt x="70" y="159"/>
                  <a:pt x="59" y="157"/>
                  <a:pt x="49" y="153"/>
                </a:cubicBezTo>
                <a:cubicBezTo>
                  <a:pt x="40" y="149"/>
                  <a:pt x="31" y="144"/>
                  <a:pt x="23" y="136"/>
                </a:cubicBezTo>
                <a:cubicBezTo>
                  <a:pt x="16" y="129"/>
                  <a:pt x="10" y="120"/>
                  <a:pt x="6" y="110"/>
                </a:cubicBezTo>
                <a:cubicBezTo>
                  <a:pt x="2" y="101"/>
                  <a:pt x="0" y="91"/>
                  <a:pt x="0" y="80"/>
                </a:cubicBezTo>
                <a:cubicBezTo>
                  <a:pt x="0" y="70"/>
                  <a:pt x="2" y="59"/>
                  <a:pt x="6" y="50"/>
                </a:cubicBezTo>
                <a:cubicBezTo>
                  <a:pt x="10" y="40"/>
                  <a:pt x="16" y="31"/>
                  <a:pt x="23" y="24"/>
                </a:cubicBezTo>
                <a:cubicBezTo>
                  <a:pt x="31" y="17"/>
                  <a:pt x="40" y="11"/>
                  <a:pt x="49" y="6"/>
                </a:cubicBezTo>
                <a:cubicBezTo>
                  <a:pt x="59" y="2"/>
                  <a:pt x="70" y="0"/>
                  <a:pt x="81" y="0"/>
                </a:cubicBezTo>
                <a:cubicBezTo>
                  <a:pt x="91" y="0"/>
                  <a:pt x="101" y="2"/>
                  <a:pt x="111" y="6"/>
                </a:cubicBezTo>
                <a:cubicBezTo>
                  <a:pt x="121" y="11"/>
                  <a:pt x="129" y="17"/>
                  <a:pt x="137" y="24"/>
                </a:cubicBezTo>
                <a:cubicBezTo>
                  <a:pt x="144" y="31"/>
                  <a:pt x="150" y="40"/>
                  <a:pt x="154" y="50"/>
                </a:cubicBezTo>
                <a:cubicBezTo>
                  <a:pt x="158" y="59"/>
                  <a:pt x="160" y="70"/>
                  <a:pt x="160" y="8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06" name="テキスト ボックス 605"/>
          <p:cNvSpPr txBox="1"/>
          <p:nvPr/>
        </p:nvSpPr>
        <p:spPr>
          <a:xfrm>
            <a:off x="1376280" y="2909880"/>
            <a:ext cx="3341160" cy="209160"/>
          </a:xfrm>
          <a:prstGeom prst="rect">
            <a:avLst/>
          </a:prstGeom>
          <a:noFill/>
          <a:ln w="0">
            <a:noFill/>
          </a:ln>
        </p:spPr>
        <p:txBody>
          <a:bodyPr wrap="none" lIns="0" tIns="0" rIns="0" bIns="0" anchor="t">
            <a:noAutofit/>
          </a:bodyPr>
          <a:lstStyle/>
          <a:p>
            <a:r>
              <a:rPr lang="ja-JP" sz="1650" b="0" u="none" strike="noStrike">
                <a:solidFill>
                  <a:srgbClr val="1F2328"/>
                </a:solidFill>
                <a:uFillTx/>
                <a:latin typeface="HiraKakuProN-W3"/>
                <a:ea typeface="HiraKakuProN-W3"/>
              </a:rPr>
              <a:t>ソフトウェア⼯学の基礎を理解する</a:t>
            </a:r>
            <a:endParaRPr lang="en-US" sz="1650" b="0" u="none" strike="noStrike">
              <a:solidFill>
                <a:srgbClr val="000000"/>
              </a:solidFill>
              <a:uFillTx/>
              <a:latin typeface="游明朝体"/>
            </a:endParaRPr>
          </a:p>
        </p:txBody>
      </p:sp>
      <p:sp>
        <p:nvSpPr>
          <p:cNvPr id="607" name="フリーフォーム 606"/>
          <p:cNvSpPr/>
          <p:nvPr/>
        </p:nvSpPr>
        <p:spPr>
          <a:xfrm>
            <a:off x="1199880" y="3933720"/>
            <a:ext cx="57600" cy="57600"/>
          </a:xfrm>
          <a:custGeom>
            <a:avLst/>
            <a:gdLst/>
            <a:ahLst/>
            <a:cxnLst/>
            <a:rect l="0" t="0" r="r" b="b"/>
            <a:pathLst>
              <a:path w="160" h="160">
                <a:moveTo>
                  <a:pt x="160" y="80"/>
                </a:moveTo>
                <a:cubicBezTo>
                  <a:pt x="160" y="91"/>
                  <a:pt x="158" y="101"/>
                  <a:pt x="154" y="111"/>
                </a:cubicBezTo>
                <a:cubicBezTo>
                  <a:pt x="150" y="120"/>
                  <a:pt x="144" y="129"/>
                  <a:pt x="137" y="136"/>
                </a:cubicBezTo>
                <a:cubicBezTo>
                  <a:pt x="129" y="144"/>
                  <a:pt x="121" y="149"/>
                  <a:pt x="111" y="153"/>
                </a:cubicBezTo>
                <a:cubicBezTo>
                  <a:pt x="101" y="158"/>
                  <a:pt x="91" y="160"/>
                  <a:pt x="81" y="160"/>
                </a:cubicBezTo>
                <a:cubicBezTo>
                  <a:pt x="70" y="160"/>
                  <a:pt x="59" y="158"/>
                  <a:pt x="49" y="153"/>
                </a:cubicBezTo>
                <a:cubicBezTo>
                  <a:pt x="40" y="149"/>
                  <a:pt x="31" y="144"/>
                  <a:pt x="23" y="136"/>
                </a:cubicBezTo>
                <a:cubicBezTo>
                  <a:pt x="16" y="129"/>
                  <a:pt x="10" y="120"/>
                  <a:pt x="6" y="111"/>
                </a:cubicBezTo>
                <a:cubicBezTo>
                  <a:pt x="2" y="101"/>
                  <a:pt x="0" y="91"/>
                  <a:pt x="0" y="80"/>
                </a:cubicBezTo>
                <a:cubicBezTo>
                  <a:pt x="0" y="70"/>
                  <a:pt x="2" y="60"/>
                  <a:pt x="6" y="49"/>
                </a:cubicBezTo>
                <a:cubicBezTo>
                  <a:pt x="10" y="39"/>
                  <a:pt x="16" y="30"/>
                  <a:pt x="23" y="23"/>
                </a:cubicBezTo>
                <a:cubicBezTo>
                  <a:pt x="31" y="16"/>
                  <a:pt x="40" y="10"/>
                  <a:pt x="49" y="6"/>
                </a:cubicBezTo>
                <a:cubicBezTo>
                  <a:pt x="59" y="2"/>
                  <a:pt x="70" y="0"/>
                  <a:pt x="81" y="0"/>
                </a:cubicBezTo>
                <a:cubicBezTo>
                  <a:pt x="91" y="0"/>
                  <a:pt x="101" y="2"/>
                  <a:pt x="111" y="6"/>
                </a:cubicBezTo>
                <a:cubicBezTo>
                  <a:pt x="121" y="10"/>
                  <a:pt x="129" y="16"/>
                  <a:pt x="137" y="23"/>
                </a:cubicBezTo>
                <a:cubicBezTo>
                  <a:pt x="144" y="30"/>
                  <a:pt x="150" y="39"/>
                  <a:pt x="154" y="49"/>
                </a:cubicBezTo>
                <a:cubicBezTo>
                  <a:pt x="158" y="60"/>
                  <a:pt x="160" y="70"/>
                  <a:pt x="160" y="8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08" name="テキスト ボックス 607"/>
          <p:cNvSpPr txBox="1"/>
          <p:nvPr/>
        </p:nvSpPr>
        <p:spPr>
          <a:xfrm>
            <a:off x="1376280" y="3357360"/>
            <a:ext cx="6055560" cy="209160"/>
          </a:xfrm>
          <a:prstGeom prst="rect">
            <a:avLst/>
          </a:prstGeom>
          <a:noFill/>
          <a:ln w="0">
            <a:noFill/>
          </a:ln>
        </p:spPr>
        <p:txBody>
          <a:bodyPr wrap="none" lIns="0" tIns="0" rIns="0" bIns="0" anchor="t">
            <a:noAutofit/>
          </a:bodyPr>
          <a:lstStyle/>
          <a:p>
            <a:r>
              <a:rPr lang="ja-JP" sz="1650" b="0" u="none" strike="noStrike">
                <a:solidFill>
                  <a:srgbClr val="1F2328"/>
                </a:solidFill>
                <a:uFillTx/>
                <a:latin typeface="HiraKakuProN-W3"/>
                <a:ea typeface="HiraKakuProN-W3"/>
              </a:rPr>
              <a:t>⽤途によって必要とされるコーディングは異なることを理解する</a:t>
            </a:r>
            <a:endParaRPr lang="en-US" sz="1650" b="0" u="none" strike="noStrike">
              <a:solidFill>
                <a:srgbClr val="000000"/>
              </a:solidFill>
              <a:uFillTx/>
              <a:latin typeface="游明朝体"/>
            </a:endParaRPr>
          </a:p>
        </p:txBody>
      </p:sp>
      <p:sp>
        <p:nvSpPr>
          <p:cNvPr id="609" name="フリーフォーム 608"/>
          <p:cNvSpPr/>
          <p:nvPr/>
        </p:nvSpPr>
        <p:spPr>
          <a:xfrm>
            <a:off x="1199880" y="4371840"/>
            <a:ext cx="57600" cy="57600"/>
          </a:xfrm>
          <a:custGeom>
            <a:avLst/>
            <a:gdLst/>
            <a:ahLst/>
            <a:cxnLst/>
            <a:rect l="0" t="0" r="r" b="b"/>
            <a:pathLst>
              <a:path w="160" h="160">
                <a:moveTo>
                  <a:pt x="160" y="79"/>
                </a:moveTo>
                <a:cubicBezTo>
                  <a:pt x="160" y="90"/>
                  <a:pt x="158" y="100"/>
                  <a:pt x="154" y="111"/>
                </a:cubicBezTo>
                <a:cubicBezTo>
                  <a:pt x="150" y="120"/>
                  <a:pt x="144" y="129"/>
                  <a:pt x="137" y="136"/>
                </a:cubicBezTo>
                <a:cubicBezTo>
                  <a:pt x="129" y="144"/>
                  <a:pt x="121" y="150"/>
                  <a:pt x="111" y="154"/>
                </a:cubicBezTo>
                <a:cubicBezTo>
                  <a:pt x="101" y="158"/>
                  <a:pt x="91" y="160"/>
                  <a:pt x="81" y="160"/>
                </a:cubicBezTo>
                <a:cubicBezTo>
                  <a:pt x="70" y="160"/>
                  <a:pt x="59" y="158"/>
                  <a:pt x="49" y="154"/>
                </a:cubicBezTo>
                <a:cubicBezTo>
                  <a:pt x="40" y="150"/>
                  <a:pt x="31" y="144"/>
                  <a:pt x="23" y="136"/>
                </a:cubicBezTo>
                <a:cubicBezTo>
                  <a:pt x="16" y="129"/>
                  <a:pt x="10" y="120"/>
                  <a:pt x="6" y="111"/>
                </a:cubicBezTo>
                <a:cubicBezTo>
                  <a:pt x="2" y="100"/>
                  <a:pt x="0" y="90"/>
                  <a:pt x="0" y="79"/>
                </a:cubicBezTo>
                <a:cubicBezTo>
                  <a:pt x="0" y="69"/>
                  <a:pt x="2" y="59"/>
                  <a:pt x="6" y="49"/>
                </a:cubicBezTo>
                <a:cubicBezTo>
                  <a:pt x="10" y="39"/>
                  <a:pt x="16" y="31"/>
                  <a:pt x="23" y="23"/>
                </a:cubicBezTo>
                <a:cubicBezTo>
                  <a:pt x="31" y="16"/>
                  <a:pt x="40" y="10"/>
                  <a:pt x="49" y="6"/>
                </a:cubicBezTo>
                <a:cubicBezTo>
                  <a:pt x="59" y="2"/>
                  <a:pt x="70" y="0"/>
                  <a:pt x="81" y="0"/>
                </a:cubicBezTo>
                <a:cubicBezTo>
                  <a:pt x="91" y="0"/>
                  <a:pt x="101" y="2"/>
                  <a:pt x="111" y="6"/>
                </a:cubicBezTo>
                <a:cubicBezTo>
                  <a:pt x="121" y="10"/>
                  <a:pt x="129" y="16"/>
                  <a:pt x="137" y="23"/>
                </a:cubicBezTo>
                <a:cubicBezTo>
                  <a:pt x="144" y="31"/>
                  <a:pt x="150" y="39"/>
                  <a:pt x="154" y="49"/>
                </a:cubicBezTo>
                <a:cubicBezTo>
                  <a:pt x="158" y="59"/>
                  <a:pt x="160" y="69"/>
                  <a:pt x="160" y="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10" name="テキスト ボックス 609"/>
          <p:cNvSpPr txBox="1"/>
          <p:nvPr/>
        </p:nvSpPr>
        <p:spPr>
          <a:xfrm>
            <a:off x="1376280" y="3795480"/>
            <a:ext cx="2923920" cy="209160"/>
          </a:xfrm>
          <a:prstGeom prst="rect">
            <a:avLst/>
          </a:prstGeom>
          <a:noFill/>
          <a:ln w="0">
            <a:noFill/>
          </a:ln>
        </p:spPr>
        <p:txBody>
          <a:bodyPr wrap="none" lIns="0" tIns="0" rIns="0" bIns="0" anchor="t">
            <a:noAutofit/>
          </a:bodyPr>
          <a:lstStyle/>
          <a:p>
            <a:r>
              <a:rPr lang="ja-JP" sz="1650" b="0" u="none" strike="noStrike">
                <a:solidFill>
                  <a:srgbClr val="1F2328"/>
                </a:solidFill>
                <a:uFillTx/>
                <a:latin typeface="HiraKakuProN-W3"/>
                <a:ea typeface="HiraKakuProN-W3"/>
              </a:rPr>
              <a:t>適切なツールと⼿法を選択する</a:t>
            </a:r>
            <a:endParaRPr lang="en-US" sz="1650" b="0" u="none" strike="noStrike">
              <a:solidFill>
                <a:srgbClr val="000000"/>
              </a:solidFill>
              <a:uFillTx/>
              <a:latin typeface="游明朝体"/>
            </a:endParaRPr>
          </a:p>
        </p:txBody>
      </p:sp>
      <p:sp>
        <p:nvSpPr>
          <p:cNvPr id="611" name="テキスト ボックス 610"/>
          <p:cNvSpPr txBox="1"/>
          <p:nvPr/>
        </p:nvSpPr>
        <p:spPr>
          <a:xfrm>
            <a:off x="1376280" y="4233600"/>
            <a:ext cx="2761560" cy="279360"/>
          </a:xfrm>
          <a:prstGeom prst="rect">
            <a:avLst/>
          </a:prstGeom>
          <a:noFill/>
          <a:ln w="0">
            <a:noFill/>
          </a:ln>
        </p:spPr>
        <p:txBody>
          <a:bodyPr wrap="none" lIns="0" tIns="0" rIns="0" bIns="0" anchor="t">
            <a:noAutofit/>
          </a:bodyPr>
          <a:lstStyle/>
          <a:p>
            <a:r>
              <a:rPr lang="en-US" sz="1650" b="0" u="none" strike="noStrike">
                <a:solidFill>
                  <a:srgbClr val="1F2328"/>
                </a:solidFill>
                <a:uFillTx/>
                <a:latin typeface="HiraKakuProN-W3"/>
                <a:ea typeface="HiraKakuProN-W3"/>
              </a:rPr>
              <a:t>AI </a:t>
            </a:r>
            <a:r>
              <a:rPr lang="ja-JP" sz="1650" b="0" u="none" strike="noStrike">
                <a:solidFill>
                  <a:srgbClr val="1F2328"/>
                </a:solidFill>
                <a:uFillTx/>
                <a:latin typeface="HiraKakuProN-W3"/>
                <a:ea typeface="HiraKakuProN-W3"/>
              </a:rPr>
              <a:t>ツールを効果的に活⽤する</a:t>
            </a:r>
            <a:endParaRPr lang="en-US" sz="1650" b="0" u="none" strike="noStrike">
              <a:solidFill>
                <a:srgbClr val="000000"/>
              </a:solidFill>
              <a:uFillTx/>
              <a:latin typeface="游明朝体"/>
            </a:endParaRPr>
          </a:p>
        </p:txBody>
      </p:sp>
      <p:sp>
        <p:nvSpPr>
          <p:cNvPr id="612" name="テキスト ボックス 611"/>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613" name="テキスト ボックス 612"/>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614" name="テキスト ボックス 613"/>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30</a:t>
            </a:r>
            <a:endParaRPr lang="en-US" sz="1800" b="0" u="none" strike="noStrike">
              <a:solidFill>
                <a:srgbClr val="000000"/>
              </a:solidFill>
              <a:uFillTx/>
              <a:latin typeface="游明朝体"/>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フリーフォーム 61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616" name="フリーフォーム 615"/>
          <p:cNvSpPr/>
          <p:nvPr/>
        </p:nvSpPr>
        <p:spPr>
          <a:xfrm>
            <a:off x="0" y="0"/>
            <a:ext cx="12192120" cy="6858360"/>
          </a:xfrm>
          <a:custGeom>
            <a:avLst/>
            <a:gdLst/>
            <a:ahLst/>
            <a:cxn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617" name="フリーフォーム 61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618" name="テキスト ボックス 617"/>
          <p:cNvSpPr txBox="1"/>
          <p:nvPr/>
        </p:nvSpPr>
        <p:spPr>
          <a:xfrm>
            <a:off x="747720" y="1107360"/>
            <a:ext cx="2858400" cy="536760"/>
          </a:xfrm>
          <a:prstGeom prst="rect">
            <a:avLst/>
          </a:prstGeom>
          <a:noFill/>
          <a:ln w="0">
            <a:noFill/>
          </a:ln>
        </p:spPr>
        <p:txBody>
          <a:bodyPr wrap="none" lIns="0" tIns="0" rIns="0" bIns="0" anchor="t">
            <a:noAutofit/>
          </a:bodyPr>
          <a:lstStyle/>
          <a:p>
            <a:r>
              <a:rPr lang="ja-JP" sz="3000" b="1" u="none" strike="noStrike">
                <a:solidFill>
                  <a:srgbClr val="230EE0"/>
                </a:solidFill>
                <a:uFillTx/>
                <a:latin typeface="HiraKakuProN-W6"/>
                <a:ea typeface="HiraKakuProN-W6"/>
              </a:rPr>
              <a:t>参考資料・</a:t>
            </a:r>
            <a:r>
              <a:rPr lang="en-US" sz="3000" b="1" u="none" strike="noStrike">
                <a:solidFill>
                  <a:srgbClr val="230EE0"/>
                </a:solidFill>
                <a:uFillTx/>
                <a:latin typeface="HiraKakuProN-W6"/>
                <a:ea typeface="HiraKakuProN-W6"/>
              </a:rPr>
              <a:t>Q&amp;A</a:t>
            </a:r>
            <a:endParaRPr lang="en-US" sz="3000" b="0" u="none" strike="noStrike">
              <a:solidFill>
                <a:srgbClr val="000000"/>
              </a:solidFill>
              <a:uFillTx/>
              <a:latin typeface="游明朝体"/>
            </a:endParaRPr>
          </a:p>
        </p:txBody>
      </p:sp>
      <p:sp>
        <p:nvSpPr>
          <p:cNvPr id="619" name="フリーフォーム 618"/>
          <p:cNvSpPr/>
          <p:nvPr/>
        </p:nvSpPr>
        <p:spPr>
          <a:xfrm>
            <a:off x="1199880" y="2971440"/>
            <a:ext cx="57600" cy="57600"/>
          </a:xfrm>
          <a:custGeom>
            <a:avLst/>
            <a:gdLst/>
            <a:ahLst/>
            <a:cxnLst/>
            <a:rect l="0" t="0" r="r" b="b"/>
            <a:pathLst>
              <a:path w="160" h="160">
                <a:moveTo>
                  <a:pt x="160" y="81"/>
                </a:moveTo>
                <a:cubicBezTo>
                  <a:pt x="160" y="91"/>
                  <a:pt x="158" y="102"/>
                  <a:pt x="154" y="111"/>
                </a:cubicBezTo>
                <a:cubicBezTo>
                  <a:pt x="150" y="121"/>
                  <a:pt x="144" y="130"/>
                  <a:pt x="137" y="137"/>
                </a:cubicBezTo>
                <a:cubicBezTo>
                  <a:pt x="129" y="144"/>
                  <a:pt x="121" y="150"/>
                  <a:pt x="111" y="154"/>
                </a:cubicBezTo>
                <a:cubicBezTo>
                  <a:pt x="101" y="158"/>
                  <a:pt x="91" y="160"/>
                  <a:pt x="81" y="160"/>
                </a:cubicBezTo>
                <a:cubicBezTo>
                  <a:pt x="70" y="160"/>
                  <a:pt x="59" y="158"/>
                  <a:pt x="49" y="154"/>
                </a:cubicBezTo>
                <a:cubicBezTo>
                  <a:pt x="40" y="150"/>
                  <a:pt x="31" y="144"/>
                  <a:pt x="23" y="137"/>
                </a:cubicBezTo>
                <a:cubicBezTo>
                  <a:pt x="16" y="130"/>
                  <a:pt x="10" y="121"/>
                  <a:pt x="6" y="111"/>
                </a:cubicBezTo>
                <a:cubicBezTo>
                  <a:pt x="2" y="102"/>
                  <a:pt x="0" y="91"/>
                  <a:pt x="0" y="81"/>
                </a:cubicBezTo>
                <a:cubicBezTo>
                  <a:pt x="0" y="70"/>
                  <a:pt x="2" y="60"/>
                  <a:pt x="6" y="50"/>
                </a:cubicBezTo>
                <a:cubicBezTo>
                  <a:pt x="10" y="40"/>
                  <a:pt x="16" y="31"/>
                  <a:pt x="23" y="24"/>
                </a:cubicBezTo>
                <a:cubicBezTo>
                  <a:pt x="31" y="16"/>
                  <a:pt x="40" y="11"/>
                  <a:pt x="49" y="7"/>
                </a:cubicBezTo>
                <a:cubicBezTo>
                  <a:pt x="59" y="3"/>
                  <a:pt x="70" y="0"/>
                  <a:pt x="81" y="0"/>
                </a:cubicBezTo>
                <a:cubicBezTo>
                  <a:pt x="91" y="0"/>
                  <a:pt x="101" y="3"/>
                  <a:pt x="111" y="7"/>
                </a:cubicBezTo>
                <a:cubicBezTo>
                  <a:pt x="121" y="11"/>
                  <a:pt x="129" y="16"/>
                  <a:pt x="137" y="24"/>
                </a:cubicBezTo>
                <a:cubicBezTo>
                  <a:pt x="144" y="31"/>
                  <a:pt x="150" y="40"/>
                  <a:pt x="154" y="50"/>
                </a:cubicBezTo>
                <a:cubicBezTo>
                  <a:pt x="158" y="60"/>
                  <a:pt x="160" y="70"/>
                  <a:pt x="160" y="8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20" name="テキスト ボックス 619"/>
          <p:cNvSpPr txBox="1"/>
          <p:nvPr/>
        </p:nvSpPr>
        <p:spPr>
          <a:xfrm>
            <a:off x="747720" y="2084040"/>
            <a:ext cx="1220040" cy="305280"/>
          </a:xfrm>
          <a:prstGeom prst="rect">
            <a:avLst/>
          </a:prstGeom>
          <a:noFill/>
          <a:ln w="0">
            <a:noFill/>
          </a:ln>
        </p:spPr>
        <p:txBody>
          <a:bodyPr wrap="none" lIns="0" tIns="0" rIns="0" bIns="0" anchor="t">
            <a:noAutofit/>
          </a:bodyPr>
          <a:lstStyle/>
          <a:p>
            <a:r>
              <a:rPr lang="ja-JP" sz="2400" b="1" u="none" strike="noStrike">
                <a:solidFill>
                  <a:srgbClr val="230EE0"/>
                </a:solidFill>
                <a:uFillTx/>
                <a:latin typeface="HiraKakuProN-W6"/>
                <a:ea typeface="HiraKakuProN-W6"/>
              </a:rPr>
              <a:t>参考資料</a:t>
            </a:r>
            <a:endParaRPr lang="en-US" sz="2400" b="0" u="none" strike="noStrike">
              <a:solidFill>
                <a:srgbClr val="000000"/>
              </a:solidFill>
              <a:uFillTx/>
              <a:latin typeface="游明朝体"/>
            </a:endParaRPr>
          </a:p>
        </p:txBody>
      </p:sp>
      <p:sp>
        <p:nvSpPr>
          <p:cNvPr id="621" name="フリーフォーム 620"/>
          <p:cNvSpPr/>
          <p:nvPr/>
        </p:nvSpPr>
        <p:spPr>
          <a:xfrm>
            <a:off x="1199880" y="3409920"/>
            <a:ext cx="57600" cy="57240"/>
          </a:xfrm>
          <a:custGeom>
            <a:avLst/>
            <a:gdLst/>
            <a:ahLst/>
            <a:cxnLst/>
            <a:rect l="0" t="0" r="r" b="b"/>
            <a:pathLst>
              <a:path w="160" h="159">
                <a:moveTo>
                  <a:pt x="160" y="79"/>
                </a:moveTo>
                <a:cubicBezTo>
                  <a:pt x="160" y="90"/>
                  <a:pt x="158" y="101"/>
                  <a:pt x="154" y="110"/>
                </a:cubicBezTo>
                <a:cubicBezTo>
                  <a:pt x="150" y="120"/>
                  <a:pt x="144" y="129"/>
                  <a:pt x="137" y="136"/>
                </a:cubicBezTo>
                <a:cubicBezTo>
                  <a:pt x="129" y="144"/>
                  <a:pt x="121" y="149"/>
                  <a:pt x="111" y="153"/>
                </a:cubicBezTo>
                <a:cubicBezTo>
                  <a:pt x="101" y="157"/>
                  <a:pt x="91" y="159"/>
                  <a:pt x="81" y="159"/>
                </a:cubicBezTo>
                <a:cubicBezTo>
                  <a:pt x="70" y="159"/>
                  <a:pt x="59" y="157"/>
                  <a:pt x="49" y="153"/>
                </a:cubicBezTo>
                <a:cubicBezTo>
                  <a:pt x="40" y="149"/>
                  <a:pt x="31" y="144"/>
                  <a:pt x="23" y="136"/>
                </a:cubicBezTo>
                <a:cubicBezTo>
                  <a:pt x="16" y="129"/>
                  <a:pt x="10" y="120"/>
                  <a:pt x="6" y="110"/>
                </a:cubicBezTo>
                <a:cubicBezTo>
                  <a:pt x="2" y="101"/>
                  <a:pt x="0" y="90"/>
                  <a:pt x="0" y="79"/>
                </a:cubicBezTo>
                <a:cubicBezTo>
                  <a:pt x="0" y="68"/>
                  <a:pt x="2" y="58"/>
                  <a:pt x="6" y="49"/>
                </a:cubicBezTo>
                <a:cubicBezTo>
                  <a:pt x="10" y="39"/>
                  <a:pt x="16" y="30"/>
                  <a:pt x="23" y="23"/>
                </a:cubicBezTo>
                <a:cubicBezTo>
                  <a:pt x="31" y="15"/>
                  <a:pt x="40" y="10"/>
                  <a:pt x="49" y="6"/>
                </a:cubicBezTo>
                <a:cubicBezTo>
                  <a:pt x="59" y="2"/>
                  <a:pt x="70" y="0"/>
                  <a:pt x="81" y="0"/>
                </a:cubicBezTo>
                <a:cubicBezTo>
                  <a:pt x="91" y="0"/>
                  <a:pt x="101" y="2"/>
                  <a:pt x="111" y="6"/>
                </a:cubicBezTo>
                <a:cubicBezTo>
                  <a:pt x="121" y="10"/>
                  <a:pt x="129" y="15"/>
                  <a:pt x="137" y="23"/>
                </a:cubicBezTo>
                <a:cubicBezTo>
                  <a:pt x="144" y="30"/>
                  <a:pt x="150" y="39"/>
                  <a:pt x="154" y="49"/>
                </a:cubicBezTo>
                <a:cubicBezTo>
                  <a:pt x="158" y="58"/>
                  <a:pt x="160" y="68"/>
                  <a:pt x="160" y="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22" name="テキスト ボックス 621"/>
          <p:cNvSpPr txBox="1"/>
          <p:nvPr/>
        </p:nvSpPr>
        <p:spPr>
          <a:xfrm>
            <a:off x="1376280" y="2833560"/>
            <a:ext cx="1972800" cy="279360"/>
          </a:xfrm>
          <a:prstGeom prst="rect">
            <a:avLst/>
          </a:prstGeom>
          <a:noFill/>
          <a:ln w="0">
            <a:noFill/>
          </a:ln>
        </p:spPr>
        <p:txBody>
          <a:bodyPr wrap="none" lIns="0" tIns="0" rIns="0" bIns="0" anchor="t">
            <a:noAutofit/>
          </a:bodyPr>
          <a:lstStyle/>
          <a:p>
            <a:r>
              <a:rPr lang="en-US" sz="1650" b="0" u="none" strike="noStrike">
                <a:solidFill>
                  <a:srgbClr val="0969DA"/>
                </a:solidFill>
                <a:uFillTx/>
                <a:latin typeface="HiraKakuProN-W3"/>
                <a:ea typeface="HiraKakuProN-W3"/>
              </a:rPr>
              <a:t>Docker </a:t>
            </a:r>
            <a:r>
              <a:rPr lang="ja-JP" sz="1650" b="0" u="none" strike="noStrike">
                <a:solidFill>
                  <a:srgbClr val="0969DA"/>
                </a:solidFill>
                <a:uFillTx/>
                <a:latin typeface="HiraKakuProN-W3"/>
                <a:ea typeface="HiraKakuProN-W3"/>
              </a:rPr>
              <a:t>の公式サイト</a:t>
            </a:r>
            <a:endParaRPr lang="en-US" sz="1650" b="0" u="none" strike="noStrike">
              <a:solidFill>
                <a:srgbClr val="000000"/>
              </a:solidFill>
              <a:uFillTx/>
              <a:latin typeface="游明朝体"/>
            </a:endParaRPr>
          </a:p>
        </p:txBody>
      </p:sp>
      <p:sp>
        <p:nvSpPr>
          <p:cNvPr id="623" name="フリーフォーム 622"/>
          <p:cNvSpPr/>
          <p:nvPr/>
        </p:nvSpPr>
        <p:spPr>
          <a:xfrm>
            <a:off x="1199880" y="3848040"/>
            <a:ext cx="57600" cy="57240"/>
          </a:xfrm>
          <a:custGeom>
            <a:avLst/>
            <a:gdLst/>
            <a:ahLst/>
            <a:cxnLst/>
            <a:rect l="0" t="0" r="r" b="b"/>
            <a:pathLst>
              <a:path w="160" h="159">
                <a:moveTo>
                  <a:pt x="160" y="79"/>
                </a:moveTo>
                <a:cubicBezTo>
                  <a:pt x="160" y="90"/>
                  <a:pt x="158" y="100"/>
                  <a:pt x="154" y="109"/>
                </a:cubicBezTo>
                <a:cubicBezTo>
                  <a:pt x="150" y="119"/>
                  <a:pt x="144" y="128"/>
                  <a:pt x="137" y="136"/>
                </a:cubicBezTo>
                <a:cubicBezTo>
                  <a:pt x="129" y="144"/>
                  <a:pt x="121" y="149"/>
                  <a:pt x="111" y="153"/>
                </a:cubicBezTo>
                <a:cubicBezTo>
                  <a:pt x="101" y="157"/>
                  <a:pt x="91" y="159"/>
                  <a:pt x="81" y="159"/>
                </a:cubicBezTo>
                <a:cubicBezTo>
                  <a:pt x="70" y="159"/>
                  <a:pt x="59" y="157"/>
                  <a:pt x="49" y="153"/>
                </a:cubicBezTo>
                <a:cubicBezTo>
                  <a:pt x="40" y="149"/>
                  <a:pt x="31" y="144"/>
                  <a:pt x="23" y="136"/>
                </a:cubicBezTo>
                <a:cubicBezTo>
                  <a:pt x="16" y="128"/>
                  <a:pt x="10" y="119"/>
                  <a:pt x="6" y="109"/>
                </a:cubicBezTo>
                <a:cubicBezTo>
                  <a:pt x="2" y="100"/>
                  <a:pt x="0" y="90"/>
                  <a:pt x="0" y="79"/>
                </a:cubicBezTo>
                <a:cubicBezTo>
                  <a:pt x="0" y="69"/>
                  <a:pt x="2" y="58"/>
                  <a:pt x="6" y="49"/>
                </a:cubicBezTo>
                <a:cubicBezTo>
                  <a:pt x="10" y="39"/>
                  <a:pt x="16" y="30"/>
                  <a:pt x="23" y="23"/>
                </a:cubicBezTo>
                <a:cubicBezTo>
                  <a:pt x="31" y="15"/>
                  <a:pt x="40" y="10"/>
                  <a:pt x="49" y="6"/>
                </a:cubicBezTo>
                <a:cubicBezTo>
                  <a:pt x="59" y="2"/>
                  <a:pt x="70" y="0"/>
                  <a:pt x="81" y="0"/>
                </a:cubicBezTo>
                <a:cubicBezTo>
                  <a:pt x="91" y="0"/>
                  <a:pt x="101" y="2"/>
                  <a:pt x="111" y="6"/>
                </a:cubicBezTo>
                <a:cubicBezTo>
                  <a:pt x="121" y="10"/>
                  <a:pt x="129" y="15"/>
                  <a:pt x="137" y="23"/>
                </a:cubicBezTo>
                <a:cubicBezTo>
                  <a:pt x="144" y="30"/>
                  <a:pt x="150" y="39"/>
                  <a:pt x="154" y="49"/>
                </a:cubicBezTo>
                <a:cubicBezTo>
                  <a:pt x="158" y="58"/>
                  <a:pt x="160" y="69"/>
                  <a:pt x="160" y="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24" name="テキスト ボックス 623"/>
          <p:cNvSpPr txBox="1"/>
          <p:nvPr/>
        </p:nvSpPr>
        <p:spPr>
          <a:xfrm>
            <a:off x="1376280" y="3271680"/>
            <a:ext cx="2240640" cy="279360"/>
          </a:xfrm>
          <a:prstGeom prst="rect">
            <a:avLst/>
          </a:prstGeom>
          <a:noFill/>
          <a:ln w="0">
            <a:noFill/>
          </a:ln>
        </p:spPr>
        <p:txBody>
          <a:bodyPr wrap="none" lIns="0" tIns="0" rIns="0" bIns="0" anchor="t">
            <a:noAutofit/>
          </a:bodyPr>
          <a:lstStyle/>
          <a:p>
            <a:r>
              <a:rPr lang="en-US" sz="1650" b="0" u="none" strike="noStrike">
                <a:solidFill>
                  <a:srgbClr val="0969DA"/>
                </a:solidFill>
                <a:uFillTx/>
                <a:latin typeface="HiraKakuProN-W3"/>
                <a:ea typeface="HiraKakuProN-W3"/>
              </a:rPr>
              <a:t>VSCode Documentation</a:t>
            </a:r>
            <a:endParaRPr lang="en-US" sz="1650" b="0" u="none" strike="noStrike">
              <a:solidFill>
                <a:srgbClr val="000000"/>
              </a:solidFill>
              <a:uFillTx/>
              <a:latin typeface="游明朝体"/>
            </a:endParaRPr>
          </a:p>
        </p:txBody>
      </p:sp>
      <p:sp>
        <p:nvSpPr>
          <p:cNvPr id="625" name="フリーフォーム 624"/>
          <p:cNvSpPr/>
          <p:nvPr/>
        </p:nvSpPr>
        <p:spPr>
          <a:xfrm>
            <a:off x="1199880" y="4286160"/>
            <a:ext cx="57600" cy="57240"/>
          </a:xfrm>
          <a:custGeom>
            <a:avLst/>
            <a:gdLst/>
            <a:ahLst/>
            <a:cxnLst/>
            <a:rect l="0" t="0" r="r" b="b"/>
            <a:pathLst>
              <a:path w="160" h="159">
                <a:moveTo>
                  <a:pt x="160" y="80"/>
                </a:moveTo>
                <a:cubicBezTo>
                  <a:pt x="160" y="91"/>
                  <a:pt x="158" y="101"/>
                  <a:pt x="154" y="110"/>
                </a:cubicBezTo>
                <a:cubicBezTo>
                  <a:pt x="150" y="120"/>
                  <a:pt x="144" y="129"/>
                  <a:pt x="137" y="136"/>
                </a:cubicBezTo>
                <a:cubicBezTo>
                  <a:pt x="129" y="144"/>
                  <a:pt x="121" y="149"/>
                  <a:pt x="111" y="153"/>
                </a:cubicBezTo>
                <a:cubicBezTo>
                  <a:pt x="101" y="157"/>
                  <a:pt x="91" y="159"/>
                  <a:pt x="81" y="159"/>
                </a:cubicBezTo>
                <a:cubicBezTo>
                  <a:pt x="70" y="159"/>
                  <a:pt x="59" y="157"/>
                  <a:pt x="49" y="153"/>
                </a:cubicBezTo>
                <a:cubicBezTo>
                  <a:pt x="40" y="149"/>
                  <a:pt x="31" y="144"/>
                  <a:pt x="23" y="136"/>
                </a:cubicBezTo>
                <a:cubicBezTo>
                  <a:pt x="16" y="129"/>
                  <a:pt x="10" y="120"/>
                  <a:pt x="6" y="110"/>
                </a:cubicBezTo>
                <a:cubicBezTo>
                  <a:pt x="2" y="101"/>
                  <a:pt x="0" y="91"/>
                  <a:pt x="0" y="80"/>
                </a:cubicBezTo>
                <a:cubicBezTo>
                  <a:pt x="0" y="70"/>
                  <a:pt x="2" y="59"/>
                  <a:pt x="6" y="50"/>
                </a:cubicBezTo>
                <a:cubicBezTo>
                  <a:pt x="10" y="40"/>
                  <a:pt x="16" y="31"/>
                  <a:pt x="23" y="24"/>
                </a:cubicBezTo>
                <a:cubicBezTo>
                  <a:pt x="31" y="16"/>
                  <a:pt x="40" y="10"/>
                  <a:pt x="49" y="6"/>
                </a:cubicBezTo>
                <a:cubicBezTo>
                  <a:pt x="59" y="2"/>
                  <a:pt x="70" y="0"/>
                  <a:pt x="81" y="0"/>
                </a:cubicBezTo>
                <a:cubicBezTo>
                  <a:pt x="91" y="0"/>
                  <a:pt x="101" y="2"/>
                  <a:pt x="111" y="6"/>
                </a:cubicBezTo>
                <a:cubicBezTo>
                  <a:pt x="121" y="10"/>
                  <a:pt x="129" y="16"/>
                  <a:pt x="137" y="24"/>
                </a:cubicBezTo>
                <a:cubicBezTo>
                  <a:pt x="144" y="31"/>
                  <a:pt x="150" y="40"/>
                  <a:pt x="154" y="50"/>
                </a:cubicBezTo>
                <a:cubicBezTo>
                  <a:pt x="158" y="59"/>
                  <a:pt x="160" y="70"/>
                  <a:pt x="160" y="8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26" name="テキスト ボックス 625"/>
          <p:cNvSpPr txBox="1"/>
          <p:nvPr/>
        </p:nvSpPr>
        <p:spPr>
          <a:xfrm>
            <a:off x="1376280" y="3709800"/>
            <a:ext cx="3585600" cy="279360"/>
          </a:xfrm>
          <a:prstGeom prst="rect">
            <a:avLst/>
          </a:prstGeom>
          <a:noFill/>
          <a:ln w="0">
            <a:noFill/>
          </a:ln>
        </p:spPr>
        <p:txBody>
          <a:bodyPr wrap="none" lIns="0" tIns="0" rIns="0" bIns="0" anchor="t">
            <a:noAutofit/>
          </a:bodyPr>
          <a:lstStyle/>
          <a:p>
            <a:r>
              <a:rPr lang="en-US" sz="1650" b="0" u="none" strike="noStrike">
                <a:solidFill>
                  <a:srgbClr val="0969DA"/>
                </a:solidFill>
                <a:uFillTx/>
                <a:latin typeface="HiraKakuProN-W3"/>
                <a:ea typeface="HiraKakuProN-W3"/>
              </a:rPr>
              <a:t>Devcontainer </a:t>
            </a:r>
            <a:r>
              <a:rPr lang="ja-JP" sz="1650" b="0" u="none" strike="noStrike">
                <a:solidFill>
                  <a:srgbClr val="0969DA"/>
                </a:solidFill>
                <a:uFillTx/>
                <a:latin typeface="HiraKakuProN-W3"/>
                <a:ea typeface="HiraKakuProN-W3"/>
              </a:rPr>
              <a:t>を利⽤した⾃動環境構築</a:t>
            </a:r>
            <a:endParaRPr lang="en-US" sz="1650" b="0" u="none" strike="noStrike">
              <a:solidFill>
                <a:srgbClr val="000000"/>
              </a:solidFill>
              <a:uFillTx/>
              <a:latin typeface="游明朝体"/>
            </a:endParaRPr>
          </a:p>
        </p:txBody>
      </p:sp>
      <p:sp>
        <p:nvSpPr>
          <p:cNvPr id="627" name="フリーフォーム 626"/>
          <p:cNvSpPr/>
          <p:nvPr/>
        </p:nvSpPr>
        <p:spPr>
          <a:xfrm>
            <a:off x="1199880" y="4733640"/>
            <a:ext cx="57600" cy="57600"/>
          </a:xfrm>
          <a:custGeom>
            <a:avLst/>
            <a:gdLst/>
            <a:ahLst/>
            <a:cxnLst/>
            <a:rect l="0" t="0" r="r" b="b"/>
            <a:pathLst>
              <a:path w="160" h="160">
                <a:moveTo>
                  <a:pt x="160" y="81"/>
                </a:moveTo>
                <a:cubicBezTo>
                  <a:pt x="160" y="91"/>
                  <a:pt x="158" y="101"/>
                  <a:pt x="154" y="111"/>
                </a:cubicBezTo>
                <a:cubicBezTo>
                  <a:pt x="150" y="121"/>
                  <a:pt x="144" y="129"/>
                  <a:pt x="137" y="137"/>
                </a:cubicBezTo>
                <a:cubicBezTo>
                  <a:pt x="129" y="144"/>
                  <a:pt x="121" y="150"/>
                  <a:pt x="111" y="154"/>
                </a:cubicBezTo>
                <a:cubicBezTo>
                  <a:pt x="101" y="158"/>
                  <a:pt x="91" y="160"/>
                  <a:pt x="81" y="160"/>
                </a:cubicBezTo>
                <a:cubicBezTo>
                  <a:pt x="70" y="160"/>
                  <a:pt x="59" y="158"/>
                  <a:pt x="49" y="154"/>
                </a:cubicBezTo>
                <a:cubicBezTo>
                  <a:pt x="40" y="150"/>
                  <a:pt x="31" y="144"/>
                  <a:pt x="23" y="137"/>
                </a:cubicBezTo>
                <a:cubicBezTo>
                  <a:pt x="16" y="129"/>
                  <a:pt x="10" y="121"/>
                  <a:pt x="6" y="111"/>
                </a:cubicBezTo>
                <a:cubicBezTo>
                  <a:pt x="2" y="101"/>
                  <a:pt x="0" y="91"/>
                  <a:pt x="0" y="81"/>
                </a:cubicBezTo>
                <a:cubicBezTo>
                  <a:pt x="0" y="70"/>
                  <a:pt x="2" y="60"/>
                  <a:pt x="6" y="50"/>
                </a:cubicBezTo>
                <a:cubicBezTo>
                  <a:pt x="10" y="40"/>
                  <a:pt x="16" y="31"/>
                  <a:pt x="23" y="24"/>
                </a:cubicBezTo>
                <a:cubicBezTo>
                  <a:pt x="31" y="16"/>
                  <a:pt x="40" y="10"/>
                  <a:pt x="49" y="6"/>
                </a:cubicBezTo>
                <a:cubicBezTo>
                  <a:pt x="59" y="2"/>
                  <a:pt x="70" y="0"/>
                  <a:pt x="81" y="0"/>
                </a:cubicBezTo>
                <a:cubicBezTo>
                  <a:pt x="91" y="0"/>
                  <a:pt x="101" y="2"/>
                  <a:pt x="111" y="6"/>
                </a:cubicBezTo>
                <a:cubicBezTo>
                  <a:pt x="121" y="10"/>
                  <a:pt x="129" y="16"/>
                  <a:pt x="137" y="24"/>
                </a:cubicBezTo>
                <a:cubicBezTo>
                  <a:pt x="144" y="31"/>
                  <a:pt x="150" y="40"/>
                  <a:pt x="154" y="50"/>
                </a:cubicBezTo>
                <a:cubicBezTo>
                  <a:pt x="158" y="60"/>
                  <a:pt x="160" y="70"/>
                  <a:pt x="160" y="8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28" name="テキスト ボックス 627"/>
          <p:cNvSpPr txBox="1"/>
          <p:nvPr/>
        </p:nvSpPr>
        <p:spPr>
          <a:xfrm>
            <a:off x="1376280" y="4147920"/>
            <a:ext cx="1358280" cy="279360"/>
          </a:xfrm>
          <a:prstGeom prst="rect">
            <a:avLst/>
          </a:prstGeom>
          <a:noFill/>
          <a:ln w="0">
            <a:noFill/>
          </a:ln>
        </p:spPr>
        <p:txBody>
          <a:bodyPr wrap="none" lIns="0" tIns="0" rIns="0" bIns="0" anchor="t">
            <a:noAutofit/>
          </a:bodyPr>
          <a:lstStyle/>
          <a:p>
            <a:r>
              <a:rPr lang="en-US" sz="1650" b="0" u="none" strike="noStrike">
                <a:solidFill>
                  <a:srgbClr val="0969DA"/>
                </a:solidFill>
                <a:uFillTx/>
                <a:latin typeface="HiraKakuProN-W3"/>
                <a:ea typeface="HiraKakuProN-W3"/>
              </a:rPr>
              <a:t>GitHub Copilot</a:t>
            </a:r>
            <a:endParaRPr lang="en-US" sz="1650" b="0" u="none" strike="noStrike">
              <a:solidFill>
                <a:srgbClr val="000000"/>
              </a:solidFill>
              <a:uFillTx/>
              <a:latin typeface="游明朝体"/>
            </a:endParaRPr>
          </a:p>
        </p:txBody>
      </p:sp>
      <p:sp>
        <p:nvSpPr>
          <p:cNvPr id="629" name="フリーフォーム 628"/>
          <p:cNvSpPr/>
          <p:nvPr/>
        </p:nvSpPr>
        <p:spPr>
          <a:xfrm>
            <a:off x="1199880" y="5171760"/>
            <a:ext cx="57600" cy="57600"/>
          </a:xfrm>
          <a:custGeom>
            <a:avLst/>
            <a:gdLst/>
            <a:ahLst/>
            <a:cxnLst/>
            <a:rect l="0" t="0" r="r" b="b"/>
            <a:pathLst>
              <a:path w="160" h="160">
                <a:moveTo>
                  <a:pt x="160" y="80"/>
                </a:moveTo>
                <a:cubicBezTo>
                  <a:pt x="160" y="90"/>
                  <a:pt x="158" y="101"/>
                  <a:pt x="154" y="111"/>
                </a:cubicBezTo>
                <a:cubicBezTo>
                  <a:pt x="150" y="121"/>
                  <a:pt x="144" y="129"/>
                  <a:pt x="137" y="137"/>
                </a:cubicBezTo>
                <a:cubicBezTo>
                  <a:pt x="129" y="144"/>
                  <a:pt x="121" y="150"/>
                  <a:pt x="111" y="154"/>
                </a:cubicBezTo>
                <a:cubicBezTo>
                  <a:pt x="101" y="158"/>
                  <a:pt x="91" y="160"/>
                  <a:pt x="81" y="160"/>
                </a:cubicBezTo>
                <a:cubicBezTo>
                  <a:pt x="70" y="160"/>
                  <a:pt x="59" y="158"/>
                  <a:pt x="49" y="154"/>
                </a:cubicBezTo>
                <a:cubicBezTo>
                  <a:pt x="40" y="150"/>
                  <a:pt x="31" y="144"/>
                  <a:pt x="23" y="137"/>
                </a:cubicBezTo>
                <a:cubicBezTo>
                  <a:pt x="16" y="129"/>
                  <a:pt x="10" y="121"/>
                  <a:pt x="6" y="111"/>
                </a:cubicBezTo>
                <a:cubicBezTo>
                  <a:pt x="2" y="101"/>
                  <a:pt x="0" y="90"/>
                  <a:pt x="0" y="80"/>
                </a:cubicBezTo>
                <a:cubicBezTo>
                  <a:pt x="0" y="69"/>
                  <a:pt x="2" y="59"/>
                  <a:pt x="6" y="49"/>
                </a:cubicBezTo>
                <a:cubicBezTo>
                  <a:pt x="10" y="40"/>
                  <a:pt x="16" y="31"/>
                  <a:pt x="23" y="24"/>
                </a:cubicBezTo>
                <a:cubicBezTo>
                  <a:pt x="31" y="16"/>
                  <a:pt x="40" y="10"/>
                  <a:pt x="49" y="6"/>
                </a:cubicBezTo>
                <a:cubicBezTo>
                  <a:pt x="59" y="2"/>
                  <a:pt x="70" y="0"/>
                  <a:pt x="81" y="0"/>
                </a:cubicBezTo>
                <a:cubicBezTo>
                  <a:pt x="91" y="0"/>
                  <a:pt x="101" y="2"/>
                  <a:pt x="111" y="6"/>
                </a:cubicBezTo>
                <a:cubicBezTo>
                  <a:pt x="121" y="10"/>
                  <a:pt x="129" y="16"/>
                  <a:pt x="137" y="24"/>
                </a:cubicBezTo>
                <a:cubicBezTo>
                  <a:pt x="144" y="31"/>
                  <a:pt x="150" y="40"/>
                  <a:pt x="154" y="49"/>
                </a:cubicBezTo>
                <a:cubicBezTo>
                  <a:pt x="158" y="59"/>
                  <a:pt x="160" y="69"/>
                  <a:pt x="160" y="8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30" name="テキスト ボックス 629"/>
          <p:cNvSpPr txBox="1"/>
          <p:nvPr/>
        </p:nvSpPr>
        <p:spPr>
          <a:xfrm>
            <a:off x="1376280" y="4595760"/>
            <a:ext cx="627120" cy="279360"/>
          </a:xfrm>
          <a:prstGeom prst="rect">
            <a:avLst/>
          </a:prstGeom>
          <a:noFill/>
          <a:ln w="0">
            <a:noFill/>
          </a:ln>
        </p:spPr>
        <p:txBody>
          <a:bodyPr wrap="none" lIns="0" tIns="0" rIns="0" bIns="0" anchor="t">
            <a:noAutofit/>
          </a:bodyPr>
          <a:lstStyle/>
          <a:p>
            <a:r>
              <a:rPr lang="en-US" sz="1650" b="0" u="none" strike="noStrike">
                <a:solidFill>
                  <a:srgbClr val="0969DA"/>
                </a:solidFill>
                <a:uFillTx/>
                <a:latin typeface="HiraKakuProN-W3"/>
                <a:ea typeface="HiraKakuProN-W3"/>
              </a:rPr>
              <a:t>Cursor</a:t>
            </a:r>
            <a:endParaRPr lang="en-US" sz="1650" b="0" u="none" strike="noStrike">
              <a:solidFill>
                <a:srgbClr val="000000"/>
              </a:solidFill>
              <a:uFillTx/>
              <a:latin typeface="游明朝体"/>
            </a:endParaRPr>
          </a:p>
        </p:txBody>
      </p:sp>
      <p:sp>
        <p:nvSpPr>
          <p:cNvPr id="631" name="テキスト ボックス 630"/>
          <p:cNvSpPr txBox="1"/>
          <p:nvPr/>
        </p:nvSpPr>
        <p:spPr>
          <a:xfrm>
            <a:off x="1376280" y="5033880"/>
            <a:ext cx="6212160" cy="279360"/>
          </a:xfrm>
          <a:prstGeom prst="rect">
            <a:avLst/>
          </a:prstGeom>
          <a:noFill/>
          <a:ln w="0">
            <a:noFill/>
          </a:ln>
        </p:spPr>
        <p:txBody>
          <a:bodyPr wrap="none" lIns="0" tIns="0" rIns="0" bIns="0" anchor="t">
            <a:noAutofit/>
          </a:bodyPr>
          <a:lstStyle/>
          <a:p>
            <a:r>
              <a:rPr lang="en-US" sz="1650" b="0" u="none" strike="noStrike">
                <a:solidFill>
                  <a:srgbClr val="0969DA"/>
                </a:solidFill>
                <a:uFillTx/>
                <a:latin typeface="HiraKakuProN-W3"/>
                <a:ea typeface="HiraKakuProN-W3"/>
              </a:rPr>
              <a:t>AI </a:t>
            </a:r>
            <a:r>
              <a:rPr lang="ja-JP" sz="1650" b="0" u="none" strike="noStrike">
                <a:solidFill>
                  <a:srgbClr val="0969DA"/>
                </a:solidFill>
                <a:uFillTx/>
                <a:latin typeface="HiraKakuProN-W3"/>
                <a:ea typeface="HiraKakuProN-W3"/>
              </a:rPr>
              <a:t>搭載エディタ </a:t>
            </a:r>
            <a:r>
              <a:rPr lang="en-US" sz="1650" b="0" u="none" strike="noStrike">
                <a:solidFill>
                  <a:srgbClr val="0969DA"/>
                </a:solidFill>
                <a:uFillTx/>
                <a:latin typeface="HiraKakuProN-W3"/>
                <a:ea typeface="HiraKakuProN-W3"/>
              </a:rPr>
              <a:t>Cursor </a:t>
            </a:r>
            <a:r>
              <a:rPr lang="ja-JP" sz="1650" b="0" u="none" strike="noStrike">
                <a:solidFill>
                  <a:srgbClr val="0969DA"/>
                </a:solidFill>
                <a:uFillTx/>
                <a:latin typeface="HiraKakuProN-W3"/>
                <a:ea typeface="HiraKakuProN-W3"/>
              </a:rPr>
              <a:t>の紹介と機械学習コンペでの使⽤レビュー</a:t>
            </a:r>
            <a:endParaRPr lang="en-US" sz="1650" b="0" u="none" strike="noStrike">
              <a:solidFill>
                <a:srgbClr val="000000"/>
              </a:solidFill>
              <a:uFillTx/>
              <a:latin typeface="游明朝体"/>
            </a:endParaRPr>
          </a:p>
        </p:txBody>
      </p:sp>
      <p:sp>
        <p:nvSpPr>
          <p:cNvPr id="632" name="テキスト ボックス 631"/>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633" name="テキスト ボックス 632"/>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634" name="テキスト ボックス 633"/>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31</a:t>
            </a:r>
            <a:endParaRPr lang="en-US" sz="1800" b="0" u="none" strike="noStrike">
              <a:solidFill>
                <a:srgbClr val="000000"/>
              </a:solidFill>
              <a:uFillTx/>
              <a:latin typeface="游明朝体"/>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フリーフォーム 63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636" name="フリーフォーム 635"/>
          <p:cNvSpPr/>
          <p:nvPr/>
        </p:nvSpPr>
        <p:spPr>
          <a:xfrm>
            <a:off x="0" y="0"/>
            <a:ext cx="12192120" cy="6858360"/>
          </a:xfrm>
          <a:custGeom>
            <a:avLst/>
            <a:gdLst/>
            <a:ahLst/>
            <a:cxn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637" name="フリーフォーム 63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638" name="フリーフォーム 637"/>
          <p:cNvSpPr/>
          <p:nvPr/>
        </p:nvSpPr>
        <p:spPr>
          <a:xfrm>
            <a:off x="1199880" y="2047680"/>
            <a:ext cx="57600" cy="57600"/>
          </a:xfrm>
          <a:custGeom>
            <a:avLst/>
            <a:gdLst/>
            <a:ahLst/>
            <a:cxnLst/>
            <a:rect l="0" t="0" r="r" b="b"/>
            <a:pathLst>
              <a:path w="160" h="160">
                <a:moveTo>
                  <a:pt x="160" y="80"/>
                </a:moveTo>
                <a:cubicBezTo>
                  <a:pt x="160" y="91"/>
                  <a:pt x="158" y="101"/>
                  <a:pt x="154" y="111"/>
                </a:cubicBezTo>
                <a:cubicBezTo>
                  <a:pt x="150" y="121"/>
                  <a:pt x="144" y="129"/>
                  <a:pt x="137" y="137"/>
                </a:cubicBezTo>
                <a:cubicBezTo>
                  <a:pt x="129" y="144"/>
                  <a:pt x="121" y="150"/>
                  <a:pt x="111" y="154"/>
                </a:cubicBezTo>
                <a:cubicBezTo>
                  <a:pt x="101" y="158"/>
                  <a:pt x="91" y="160"/>
                  <a:pt x="81" y="160"/>
                </a:cubicBezTo>
                <a:cubicBezTo>
                  <a:pt x="70" y="160"/>
                  <a:pt x="59" y="158"/>
                  <a:pt x="49" y="154"/>
                </a:cubicBezTo>
                <a:cubicBezTo>
                  <a:pt x="40" y="150"/>
                  <a:pt x="31" y="144"/>
                  <a:pt x="23" y="137"/>
                </a:cubicBezTo>
                <a:cubicBezTo>
                  <a:pt x="16" y="129"/>
                  <a:pt x="10" y="121"/>
                  <a:pt x="6" y="111"/>
                </a:cubicBezTo>
                <a:cubicBezTo>
                  <a:pt x="2" y="101"/>
                  <a:pt x="0" y="91"/>
                  <a:pt x="0" y="80"/>
                </a:cubicBezTo>
                <a:cubicBezTo>
                  <a:pt x="0" y="69"/>
                  <a:pt x="2" y="59"/>
                  <a:pt x="6" y="49"/>
                </a:cubicBezTo>
                <a:cubicBezTo>
                  <a:pt x="10" y="39"/>
                  <a:pt x="16" y="31"/>
                  <a:pt x="23" y="23"/>
                </a:cubicBezTo>
                <a:cubicBezTo>
                  <a:pt x="31" y="16"/>
                  <a:pt x="40" y="10"/>
                  <a:pt x="49" y="6"/>
                </a:cubicBezTo>
                <a:cubicBezTo>
                  <a:pt x="59" y="2"/>
                  <a:pt x="70" y="0"/>
                  <a:pt x="81" y="0"/>
                </a:cubicBezTo>
                <a:cubicBezTo>
                  <a:pt x="91" y="0"/>
                  <a:pt x="101" y="2"/>
                  <a:pt x="111" y="6"/>
                </a:cubicBezTo>
                <a:cubicBezTo>
                  <a:pt x="121" y="10"/>
                  <a:pt x="129" y="16"/>
                  <a:pt x="137" y="23"/>
                </a:cubicBezTo>
                <a:cubicBezTo>
                  <a:pt x="144" y="31"/>
                  <a:pt x="150" y="39"/>
                  <a:pt x="154" y="49"/>
                </a:cubicBezTo>
                <a:cubicBezTo>
                  <a:pt x="158" y="59"/>
                  <a:pt x="160" y="69"/>
                  <a:pt x="160" y="8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39" name="テキスト ボックス 638"/>
          <p:cNvSpPr txBox="1"/>
          <p:nvPr/>
        </p:nvSpPr>
        <p:spPr>
          <a:xfrm>
            <a:off x="747720" y="1150560"/>
            <a:ext cx="1220040" cy="305280"/>
          </a:xfrm>
          <a:prstGeom prst="rect">
            <a:avLst/>
          </a:prstGeom>
          <a:noFill/>
          <a:ln w="0">
            <a:noFill/>
          </a:ln>
        </p:spPr>
        <p:txBody>
          <a:bodyPr wrap="none" lIns="0" tIns="0" rIns="0" bIns="0" anchor="t">
            <a:noAutofit/>
          </a:bodyPr>
          <a:lstStyle/>
          <a:p>
            <a:r>
              <a:rPr lang="ja-JP" sz="2400" b="1" u="none" strike="noStrike">
                <a:solidFill>
                  <a:srgbClr val="230EE0"/>
                </a:solidFill>
                <a:uFillTx/>
                <a:latin typeface="HiraKakuProN-W6"/>
                <a:ea typeface="HiraKakuProN-W6"/>
              </a:rPr>
              <a:t>参考⽂献</a:t>
            </a:r>
            <a:endParaRPr lang="en-US" sz="2400" b="0" u="none" strike="noStrike">
              <a:solidFill>
                <a:srgbClr val="000000"/>
              </a:solidFill>
              <a:uFillTx/>
              <a:latin typeface="游明朝体"/>
            </a:endParaRPr>
          </a:p>
        </p:txBody>
      </p:sp>
      <p:sp>
        <p:nvSpPr>
          <p:cNvPr id="640" name="フリーフォーム 639"/>
          <p:cNvSpPr/>
          <p:nvPr/>
        </p:nvSpPr>
        <p:spPr>
          <a:xfrm>
            <a:off x="1199880" y="2485800"/>
            <a:ext cx="57600" cy="57600"/>
          </a:xfrm>
          <a:custGeom>
            <a:avLst/>
            <a:gdLst/>
            <a:ahLst/>
            <a:cxnLst/>
            <a:rect l="0" t="0" r="r" b="b"/>
            <a:pathLst>
              <a:path w="160" h="160">
                <a:moveTo>
                  <a:pt x="160" y="79"/>
                </a:moveTo>
                <a:cubicBezTo>
                  <a:pt x="160" y="90"/>
                  <a:pt x="158" y="100"/>
                  <a:pt x="154" y="110"/>
                </a:cubicBezTo>
                <a:cubicBezTo>
                  <a:pt x="150" y="120"/>
                  <a:pt x="144" y="129"/>
                  <a:pt x="137" y="137"/>
                </a:cubicBezTo>
                <a:cubicBezTo>
                  <a:pt x="129" y="144"/>
                  <a:pt x="121" y="150"/>
                  <a:pt x="111" y="154"/>
                </a:cubicBezTo>
                <a:cubicBezTo>
                  <a:pt x="101" y="158"/>
                  <a:pt x="91" y="160"/>
                  <a:pt x="81" y="160"/>
                </a:cubicBezTo>
                <a:cubicBezTo>
                  <a:pt x="70" y="160"/>
                  <a:pt x="59" y="158"/>
                  <a:pt x="49" y="154"/>
                </a:cubicBezTo>
                <a:cubicBezTo>
                  <a:pt x="40" y="150"/>
                  <a:pt x="31" y="144"/>
                  <a:pt x="23" y="137"/>
                </a:cubicBezTo>
                <a:cubicBezTo>
                  <a:pt x="16" y="129"/>
                  <a:pt x="10" y="120"/>
                  <a:pt x="6" y="110"/>
                </a:cubicBezTo>
                <a:cubicBezTo>
                  <a:pt x="2" y="100"/>
                  <a:pt x="0" y="90"/>
                  <a:pt x="0" y="79"/>
                </a:cubicBezTo>
                <a:cubicBezTo>
                  <a:pt x="0" y="69"/>
                  <a:pt x="2" y="59"/>
                  <a:pt x="6" y="49"/>
                </a:cubicBezTo>
                <a:cubicBezTo>
                  <a:pt x="10" y="39"/>
                  <a:pt x="16" y="31"/>
                  <a:pt x="23" y="23"/>
                </a:cubicBezTo>
                <a:cubicBezTo>
                  <a:pt x="31" y="16"/>
                  <a:pt x="40" y="10"/>
                  <a:pt x="49" y="6"/>
                </a:cubicBezTo>
                <a:cubicBezTo>
                  <a:pt x="59" y="2"/>
                  <a:pt x="70" y="0"/>
                  <a:pt x="81" y="0"/>
                </a:cubicBezTo>
                <a:cubicBezTo>
                  <a:pt x="91" y="0"/>
                  <a:pt x="101" y="2"/>
                  <a:pt x="111" y="6"/>
                </a:cubicBezTo>
                <a:cubicBezTo>
                  <a:pt x="121" y="10"/>
                  <a:pt x="129" y="16"/>
                  <a:pt x="137" y="23"/>
                </a:cubicBezTo>
                <a:cubicBezTo>
                  <a:pt x="144" y="31"/>
                  <a:pt x="150" y="39"/>
                  <a:pt x="154" y="49"/>
                </a:cubicBezTo>
                <a:cubicBezTo>
                  <a:pt x="158" y="59"/>
                  <a:pt x="160" y="69"/>
                  <a:pt x="160" y="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41" name="テキスト ボックス 640"/>
          <p:cNvSpPr txBox="1"/>
          <p:nvPr/>
        </p:nvSpPr>
        <p:spPr>
          <a:xfrm>
            <a:off x="1376280" y="1909440"/>
            <a:ext cx="7569360" cy="209160"/>
          </a:xfrm>
          <a:prstGeom prst="rect">
            <a:avLst/>
          </a:prstGeom>
          <a:noFill/>
          <a:ln w="0">
            <a:noFill/>
          </a:ln>
        </p:spPr>
        <p:txBody>
          <a:bodyPr wrap="none" lIns="0" tIns="0" rIns="0" bIns="0" anchor="t">
            <a:noAutofit/>
          </a:bodyPr>
          <a:lstStyle/>
          <a:p>
            <a:r>
              <a:rPr lang="ja-JP" sz="1650" b="0" u="none" strike="noStrike">
                <a:solidFill>
                  <a:srgbClr val="0969DA"/>
                </a:solidFill>
                <a:uFillTx/>
                <a:latin typeface="HiraKakuProN-W3"/>
                <a:ea typeface="HiraKakuProN-W3"/>
              </a:rPr>
              <a:t>リーダブルコード ―より良いコードを書くためのシンプルで実践的なテクニック</a:t>
            </a:r>
            <a:endParaRPr lang="en-US" sz="1650" b="0" u="none" strike="noStrike">
              <a:solidFill>
                <a:srgbClr val="000000"/>
              </a:solidFill>
              <a:uFillTx/>
              <a:latin typeface="游明朝体"/>
            </a:endParaRPr>
          </a:p>
        </p:txBody>
      </p:sp>
      <p:sp>
        <p:nvSpPr>
          <p:cNvPr id="642" name="フリーフォーム 641"/>
          <p:cNvSpPr/>
          <p:nvPr/>
        </p:nvSpPr>
        <p:spPr>
          <a:xfrm>
            <a:off x="1199880" y="2923920"/>
            <a:ext cx="57600" cy="57600"/>
          </a:xfrm>
          <a:custGeom>
            <a:avLst/>
            <a:gdLst/>
            <a:ahLst/>
            <a:cxnLst/>
            <a:rect l="0" t="0" r="r" b="b"/>
            <a:pathLst>
              <a:path w="160" h="160">
                <a:moveTo>
                  <a:pt x="160" y="81"/>
                </a:moveTo>
                <a:cubicBezTo>
                  <a:pt x="160" y="91"/>
                  <a:pt x="158" y="101"/>
                  <a:pt x="154" y="111"/>
                </a:cubicBezTo>
                <a:cubicBezTo>
                  <a:pt x="150" y="121"/>
                  <a:pt x="144" y="129"/>
                  <a:pt x="137" y="137"/>
                </a:cubicBezTo>
                <a:cubicBezTo>
                  <a:pt x="129" y="144"/>
                  <a:pt x="121" y="150"/>
                  <a:pt x="111" y="154"/>
                </a:cubicBezTo>
                <a:cubicBezTo>
                  <a:pt x="101" y="158"/>
                  <a:pt x="91" y="160"/>
                  <a:pt x="81" y="160"/>
                </a:cubicBezTo>
                <a:cubicBezTo>
                  <a:pt x="70" y="160"/>
                  <a:pt x="59" y="158"/>
                  <a:pt x="49" y="154"/>
                </a:cubicBezTo>
                <a:cubicBezTo>
                  <a:pt x="40" y="150"/>
                  <a:pt x="31" y="144"/>
                  <a:pt x="23" y="137"/>
                </a:cubicBezTo>
                <a:cubicBezTo>
                  <a:pt x="16" y="129"/>
                  <a:pt x="10" y="121"/>
                  <a:pt x="6" y="111"/>
                </a:cubicBezTo>
                <a:cubicBezTo>
                  <a:pt x="2" y="101"/>
                  <a:pt x="0" y="91"/>
                  <a:pt x="0" y="81"/>
                </a:cubicBezTo>
                <a:cubicBezTo>
                  <a:pt x="0" y="70"/>
                  <a:pt x="2" y="60"/>
                  <a:pt x="6" y="50"/>
                </a:cubicBezTo>
                <a:cubicBezTo>
                  <a:pt x="10" y="40"/>
                  <a:pt x="16" y="32"/>
                  <a:pt x="23" y="24"/>
                </a:cubicBezTo>
                <a:cubicBezTo>
                  <a:pt x="31" y="17"/>
                  <a:pt x="40" y="10"/>
                  <a:pt x="49" y="6"/>
                </a:cubicBezTo>
                <a:cubicBezTo>
                  <a:pt x="59" y="2"/>
                  <a:pt x="70" y="0"/>
                  <a:pt x="81" y="0"/>
                </a:cubicBezTo>
                <a:cubicBezTo>
                  <a:pt x="91" y="0"/>
                  <a:pt x="101" y="2"/>
                  <a:pt x="111" y="6"/>
                </a:cubicBezTo>
                <a:cubicBezTo>
                  <a:pt x="121" y="10"/>
                  <a:pt x="129" y="17"/>
                  <a:pt x="137" y="24"/>
                </a:cubicBezTo>
                <a:cubicBezTo>
                  <a:pt x="144" y="32"/>
                  <a:pt x="150" y="40"/>
                  <a:pt x="154" y="50"/>
                </a:cubicBezTo>
                <a:cubicBezTo>
                  <a:pt x="158" y="60"/>
                  <a:pt x="160" y="70"/>
                  <a:pt x="160" y="8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43" name="テキスト ボックス 642"/>
          <p:cNvSpPr txBox="1"/>
          <p:nvPr/>
        </p:nvSpPr>
        <p:spPr>
          <a:xfrm>
            <a:off x="1376280" y="2347920"/>
            <a:ext cx="8306280" cy="279360"/>
          </a:xfrm>
          <a:prstGeom prst="rect">
            <a:avLst/>
          </a:prstGeom>
          <a:noFill/>
          <a:ln w="0">
            <a:noFill/>
          </a:ln>
        </p:spPr>
        <p:txBody>
          <a:bodyPr wrap="none" lIns="0" tIns="0" rIns="0" bIns="0" anchor="t">
            <a:noAutofit/>
          </a:bodyPr>
          <a:lstStyle/>
          <a:p>
            <a:r>
              <a:rPr lang="ja-JP" sz="1650" b="0" u="none" strike="noStrike">
                <a:solidFill>
                  <a:srgbClr val="0969DA"/>
                </a:solidFill>
                <a:uFillTx/>
                <a:latin typeface="HiraKakuProN-W3"/>
                <a:ea typeface="HiraKakuProN-W3"/>
              </a:rPr>
              <a:t>プリンシプル オブ プログラミング </a:t>
            </a:r>
            <a:r>
              <a:rPr lang="en-US" sz="1650" b="0" u="none" strike="noStrike">
                <a:solidFill>
                  <a:srgbClr val="0969DA"/>
                </a:solidFill>
                <a:uFillTx/>
                <a:latin typeface="HiraKakuProN-W3"/>
                <a:ea typeface="HiraKakuProN-W3"/>
              </a:rPr>
              <a:t>3 </a:t>
            </a:r>
            <a:r>
              <a:rPr lang="ja-JP" sz="1650" b="0" u="none" strike="noStrike">
                <a:solidFill>
                  <a:srgbClr val="0969DA"/>
                </a:solidFill>
                <a:uFillTx/>
                <a:latin typeface="HiraKakuProN-W3"/>
                <a:ea typeface="HiraKakuProN-W3"/>
              </a:rPr>
              <a:t>年⽬までに⾝につけたい⼀⽣役⽴つ </a:t>
            </a:r>
            <a:r>
              <a:rPr lang="en-US" sz="1650" b="0" u="none" strike="noStrike">
                <a:solidFill>
                  <a:srgbClr val="0969DA"/>
                </a:solidFill>
                <a:uFillTx/>
                <a:latin typeface="HiraKakuProN-W3"/>
                <a:ea typeface="HiraKakuProN-W3"/>
              </a:rPr>
              <a:t>101 </a:t>
            </a:r>
            <a:r>
              <a:rPr lang="ja-JP" sz="1650" b="0" u="none" strike="noStrike">
                <a:solidFill>
                  <a:srgbClr val="0969DA"/>
                </a:solidFill>
                <a:uFillTx/>
                <a:latin typeface="HiraKakuProN-W3"/>
                <a:ea typeface="HiraKakuProN-W3"/>
              </a:rPr>
              <a:t>の原理原則</a:t>
            </a:r>
            <a:endParaRPr lang="en-US" sz="1650" b="0" u="none" strike="noStrike">
              <a:solidFill>
                <a:srgbClr val="000000"/>
              </a:solidFill>
              <a:uFillTx/>
              <a:latin typeface="游明朝体"/>
            </a:endParaRPr>
          </a:p>
        </p:txBody>
      </p:sp>
      <p:sp>
        <p:nvSpPr>
          <p:cNvPr id="644" name="フリーフォーム 643"/>
          <p:cNvSpPr/>
          <p:nvPr/>
        </p:nvSpPr>
        <p:spPr>
          <a:xfrm>
            <a:off x="1199880" y="3362040"/>
            <a:ext cx="57600" cy="57600"/>
          </a:xfrm>
          <a:custGeom>
            <a:avLst/>
            <a:gdLst/>
            <a:ahLst/>
            <a:cxnLst/>
            <a:rect l="0" t="0" r="r" b="b"/>
            <a:pathLst>
              <a:path w="160" h="160">
                <a:moveTo>
                  <a:pt x="160" y="81"/>
                </a:moveTo>
                <a:cubicBezTo>
                  <a:pt x="160" y="91"/>
                  <a:pt x="158" y="101"/>
                  <a:pt x="154" y="111"/>
                </a:cubicBezTo>
                <a:cubicBezTo>
                  <a:pt x="150" y="121"/>
                  <a:pt x="144" y="129"/>
                  <a:pt x="137" y="137"/>
                </a:cubicBezTo>
                <a:cubicBezTo>
                  <a:pt x="129" y="144"/>
                  <a:pt x="121" y="150"/>
                  <a:pt x="111" y="154"/>
                </a:cubicBezTo>
                <a:cubicBezTo>
                  <a:pt x="101" y="158"/>
                  <a:pt x="91" y="160"/>
                  <a:pt x="81" y="160"/>
                </a:cubicBezTo>
                <a:cubicBezTo>
                  <a:pt x="70" y="160"/>
                  <a:pt x="59" y="158"/>
                  <a:pt x="49" y="154"/>
                </a:cubicBezTo>
                <a:cubicBezTo>
                  <a:pt x="40" y="150"/>
                  <a:pt x="31" y="144"/>
                  <a:pt x="23" y="137"/>
                </a:cubicBezTo>
                <a:cubicBezTo>
                  <a:pt x="16" y="129"/>
                  <a:pt x="10" y="121"/>
                  <a:pt x="6" y="111"/>
                </a:cubicBezTo>
                <a:cubicBezTo>
                  <a:pt x="2" y="101"/>
                  <a:pt x="0" y="91"/>
                  <a:pt x="0" y="81"/>
                </a:cubicBezTo>
                <a:cubicBezTo>
                  <a:pt x="0" y="70"/>
                  <a:pt x="2" y="59"/>
                  <a:pt x="6" y="49"/>
                </a:cubicBezTo>
                <a:cubicBezTo>
                  <a:pt x="10" y="40"/>
                  <a:pt x="16" y="31"/>
                  <a:pt x="23" y="24"/>
                </a:cubicBezTo>
                <a:cubicBezTo>
                  <a:pt x="31" y="16"/>
                  <a:pt x="40" y="10"/>
                  <a:pt x="49" y="6"/>
                </a:cubicBezTo>
                <a:cubicBezTo>
                  <a:pt x="59" y="2"/>
                  <a:pt x="70" y="0"/>
                  <a:pt x="81" y="0"/>
                </a:cubicBezTo>
                <a:cubicBezTo>
                  <a:pt x="91" y="0"/>
                  <a:pt x="101" y="2"/>
                  <a:pt x="111" y="6"/>
                </a:cubicBezTo>
                <a:cubicBezTo>
                  <a:pt x="121" y="10"/>
                  <a:pt x="129" y="16"/>
                  <a:pt x="137" y="24"/>
                </a:cubicBezTo>
                <a:cubicBezTo>
                  <a:pt x="144" y="31"/>
                  <a:pt x="150" y="40"/>
                  <a:pt x="154" y="49"/>
                </a:cubicBezTo>
                <a:cubicBezTo>
                  <a:pt x="158" y="59"/>
                  <a:pt x="160" y="70"/>
                  <a:pt x="160" y="8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45" name="テキスト ボックス 644"/>
          <p:cNvSpPr txBox="1"/>
          <p:nvPr/>
        </p:nvSpPr>
        <p:spPr>
          <a:xfrm>
            <a:off x="1376280" y="2786040"/>
            <a:ext cx="9443520" cy="279360"/>
          </a:xfrm>
          <a:prstGeom prst="rect">
            <a:avLst/>
          </a:prstGeom>
          <a:noFill/>
          <a:ln w="0">
            <a:noFill/>
          </a:ln>
        </p:spPr>
        <p:txBody>
          <a:bodyPr wrap="none" lIns="0" tIns="0" rIns="0" bIns="0" anchor="t">
            <a:noAutofit/>
          </a:bodyPr>
          <a:lstStyle/>
          <a:p>
            <a:r>
              <a:rPr lang="ja-JP" sz="1650" b="0" u="none" strike="noStrike">
                <a:solidFill>
                  <a:srgbClr val="0969DA"/>
                </a:solidFill>
                <a:uFillTx/>
                <a:latin typeface="HiraKakuProN-W3"/>
                <a:ea typeface="HiraKakuProN-W3"/>
              </a:rPr>
              <a:t>退屈なことは </a:t>
            </a:r>
            <a:r>
              <a:rPr lang="en-US" sz="1650" b="0" u="none" strike="noStrike">
                <a:solidFill>
                  <a:srgbClr val="0969DA"/>
                </a:solidFill>
                <a:uFillTx/>
                <a:latin typeface="HiraKakuProN-W3"/>
                <a:ea typeface="HiraKakuProN-W3"/>
              </a:rPr>
              <a:t>Python </a:t>
            </a:r>
            <a:r>
              <a:rPr lang="ja-JP" sz="1650" b="0" u="none" strike="noStrike">
                <a:solidFill>
                  <a:srgbClr val="0969DA"/>
                </a:solidFill>
                <a:uFillTx/>
                <a:latin typeface="HiraKakuProN-W3"/>
                <a:ea typeface="HiraKakuProN-W3"/>
              </a:rPr>
              <a:t>にやらせよう 第 </a:t>
            </a:r>
            <a:r>
              <a:rPr lang="en-US" sz="1650" b="0" u="none" strike="noStrike">
                <a:solidFill>
                  <a:srgbClr val="0969DA"/>
                </a:solidFill>
                <a:uFillTx/>
                <a:latin typeface="HiraKakuProN-W3"/>
                <a:ea typeface="HiraKakuProN-W3"/>
              </a:rPr>
              <a:t>2 </a:t>
            </a:r>
            <a:r>
              <a:rPr lang="ja-JP" sz="1650" b="0" u="none" strike="noStrike">
                <a:solidFill>
                  <a:srgbClr val="0969DA"/>
                </a:solidFill>
                <a:uFillTx/>
                <a:latin typeface="HiraKakuProN-W3"/>
                <a:ea typeface="HiraKakuProN-W3"/>
              </a:rPr>
              <a:t>版 ―ノンプログラマーにもできる⾃動化処理プログラミング</a:t>
            </a:r>
            <a:endParaRPr lang="en-US" sz="1650" b="0" u="none" strike="noStrike">
              <a:solidFill>
                <a:srgbClr val="000000"/>
              </a:solidFill>
              <a:uFillTx/>
              <a:latin typeface="游明朝体"/>
            </a:endParaRPr>
          </a:p>
        </p:txBody>
      </p:sp>
      <p:sp>
        <p:nvSpPr>
          <p:cNvPr id="646" name="フリーフォーム 645"/>
          <p:cNvSpPr/>
          <p:nvPr/>
        </p:nvSpPr>
        <p:spPr>
          <a:xfrm>
            <a:off x="1199880" y="3800160"/>
            <a:ext cx="57600" cy="57600"/>
          </a:xfrm>
          <a:custGeom>
            <a:avLst/>
            <a:gdLst/>
            <a:ahLst/>
            <a:cxnLst/>
            <a:rect l="0" t="0" r="r" b="b"/>
            <a:pathLst>
              <a:path w="160" h="160">
                <a:moveTo>
                  <a:pt x="160" y="80"/>
                </a:moveTo>
                <a:cubicBezTo>
                  <a:pt x="160" y="90"/>
                  <a:pt x="158" y="100"/>
                  <a:pt x="154" y="111"/>
                </a:cubicBezTo>
                <a:cubicBezTo>
                  <a:pt x="150" y="121"/>
                  <a:pt x="144" y="129"/>
                  <a:pt x="137" y="137"/>
                </a:cubicBezTo>
                <a:cubicBezTo>
                  <a:pt x="129" y="144"/>
                  <a:pt x="121" y="150"/>
                  <a:pt x="111" y="154"/>
                </a:cubicBezTo>
                <a:cubicBezTo>
                  <a:pt x="101" y="158"/>
                  <a:pt x="91" y="160"/>
                  <a:pt x="81" y="160"/>
                </a:cubicBezTo>
                <a:cubicBezTo>
                  <a:pt x="70" y="160"/>
                  <a:pt x="59" y="158"/>
                  <a:pt x="49" y="154"/>
                </a:cubicBezTo>
                <a:cubicBezTo>
                  <a:pt x="40" y="150"/>
                  <a:pt x="31" y="144"/>
                  <a:pt x="23" y="137"/>
                </a:cubicBezTo>
                <a:cubicBezTo>
                  <a:pt x="16" y="129"/>
                  <a:pt x="10" y="121"/>
                  <a:pt x="6" y="111"/>
                </a:cubicBezTo>
                <a:cubicBezTo>
                  <a:pt x="2" y="100"/>
                  <a:pt x="0" y="90"/>
                  <a:pt x="0" y="80"/>
                </a:cubicBezTo>
                <a:cubicBezTo>
                  <a:pt x="0" y="69"/>
                  <a:pt x="2" y="59"/>
                  <a:pt x="6" y="49"/>
                </a:cubicBezTo>
                <a:cubicBezTo>
                  <a:pt x="10" y="40"/>
                  <a:pt x="16" y="31"/>
                  <a:pt x="23" y="24"/>
                </a:cubicBezTo>
                <a:cubicBezTo>
                  <a:pt x="31" y="16"/>
                  <a:pt x="40" y="10"/>
                  <a:pt x="49" y="6"/>
                </a:cubicBezTo>
                <a:cubicBezTo>
                  <a:pt x="59" y="2"/>
                  <a:pt x="70" y="0"/>
                  <a:pt x="81" y="0"/>
                </a:cubicBezTo>
                <a:cubicBezTo>
                  <a:pt x="91" y="0"/>
                  <a:pt x="101" y="2"/>
                  <a:pt x="111" y="6"/>
                </a:cubicBezTo>
                <a:cubicBezTo>
                  <a:pt x="121" y="10"/>
                  <a:pt x="129" y="16"/>
                  <a:pt x="137" y="24"/>
                </a:cubicBezTo>
                <a:cubicBezTo>
                  <a:pt x="144" y="31"/>
                  <a:pt x="150" y="40"/>
                  <a:pt x="154" y="49"/>
                </a:cubicBezTo>
                <a:cubicBezTo>
                  <a:pt x="158" y="59"/>
                  <a:pt x="160" y="69"/>
                  <a:pt x="160" y="8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47" name="テキスト ボックス 646"/>
          <p:cNvSpPr txBox="1"/>
          <p:nvPr/>
        </p:nvSpPr>
        <p:spPr>
          <a:xfrm>
            <a:off x="1376280" y="3224160"/>
            <a:ext cx="1996560" cy="279360"/>
          </a:xfrm>
          <a:prstGeom prst="rect">
            <a:avLst/>
          </a:prstGeom>
          <a:noFill/>
          <a:ln w="0">
            <a:noFill/>
          </a:ln>
        </p:spPr>
        <p:txBody>
          <a:bodyPr wrap="none" lIns="0" tIns="0" rIns="0" bIns="0" anchor="t">
            <a:noAutofit/>
          </a:bodyPr>
          <a:lstStyle/>
          <a:p>
            <a:r>
              <a:rPr lang="ja-JP" sz="1650" b="0" u="none" strike="noStrike">
                <a:solidFill>
                  <a:srgbClr val="0969DA"/>
                </a:solidFill>
                <a:uFillTx/>
                <a:latin typeface="HiraKakuProN-W3"/>
                <a:ea typeface="HiraKakuProN-W3"/>
              </a:rPr>
              <a:t>⼊⾨ </a:t>
            </a:r>
            <a:r>
              <a:rPr lang="en-US" sz="1650" b="0" u="none" strike="noStrike">
                <a:solidFill>
                  <a:srgbClr val="0969DA"/>
                </a:solidFill>
                <a:uFillTx/>
                <a:latin typeface="HiraKakuProN-W3"/>
                <a:ea typeface="HiraKakuProN-W3"/>
              </a:rPr>
              <a:t>Python 3 </a:t>
            </a:r>
            <a:r>
              <a:rPr lang="ja-JP" sz="1650" b="0" u="none" strike="noStrike">
                <a:solidFill>
                  <a:srgbClr val="0969DA"/>
                </a:solidFill>
                <a:uFillTx/>
                <a:latin typeface="HiraKakuProN-W3"/>
                <a:ea typeface="HiraKakuProN-W3"/>
              </a:rPr>
              <a:t>第 </a:t>
            </a:r>
            <a:r>
              <a:rPr lang="en-US" sz="1650" b="0" u="none" strike="noStrike">
                <a:solidFill>
                  <a:srgbClr val="0969DA"/>
                </a:solidFill>
                <a:uFillTx/>
                <a:latin typeface="HiraKakuProN-W3"/>
                <a:ea typeface="HiraKakuProN-W3"/>
              </a:rPr>
              <a:t>2 </a:t>
            </a:r>
            <a:r>
              <a:rPr lang="ja-JP" sz="1650" b="0" u="none" strike="noStrike">
                <a:solidFill>
                  <a:srgbClr val="0969DA"/>
                </a:solidFill>
                <a:uFillTx/>
                <a:latin typeface="HiraKakuProN-W3"/>
                <a:ea typeface="HiraKakuProN-W3"/>
              </a:rPr>
              <a:t>版</a:t>
            </a:r>
            <a:endParaRPr lang="en-US" sz="1650" b="0" u="none" strike="noStrike">
              <a:solidFill>
                <a:srgbClr val="000000"/>
              </a:solidFill>
              <a:uFillTx/>
              <a:latin typeface="游明朝体"/>
            </a:endParaRPr>
          </a:p>
        </p:txBody>
      </p:sp>
      <p:sp>
        <p:nvSpPr>
          <p:cNvPr id="648" name="フリーフォーム 647"/>
          <p:cNvSpPr/>
          <p:nvPr/>
        </p:nvSpPr>
        <p:spPr>
          <a:xfrm>
            <a:off x="1199880" y="4248000"/>
            <a:ext cx="57600" cy="57600"/>
          </a:xfrm>
          <a:custGeom>
            <a:avLst/>
            <a:gdLst/>
            <a:ahLst/>
            <a:cxnLst/>
            <a:rect l="0" t="0" r="r" b="b"/>
            <a:pathLst>
              <a:path w="160" h="160">
                <a:moveTo>
                  <a:pt x="160" y="79"/>
                </a:moveTo>
                <a:cubicBezTo>
                  <a:pt x="160" y="90"/>
                  <a:pt x="158" y="100"/>
                  <a:pt x="154" y="110"/>
                </a:cubicBezTo>
                <a:cubicBezTo>
                  <a:pt x="150" y="119"/>
                  <a:pt x="144" y="128"/>
                  <a:pt x="137" y="136"/>
                </a:cubicBezTo>
                <a:cubicBezTo>
                  <a:pt x="129" y="144"/>
                  <a:pt x="121" y="150"/>
                  <a:pt x="111" y="154"/>
                </a:cubicBezTo>
                <a:cubicBezTo>
                  <a:pt x="101" y="158"/>
                  <a:pt x="91" y="160"/>
                  <a:pt x="81" y="160"/>
                </a:cubicBezTo>
                <a:cubicBezTo>
                  <a:pt x="70" y="160"/>
                  <a:pt x="59" y="158"/>
                  <a:pt x="49" y="154"/>
                </a:cubicBezTo>
                <a:cubicBezTo>
                  <a:pt x="40" y="150"/>
                  <a:pt x="31" y="144"/>
                  <a:pt x="23" y="136"/>
                </a:cubicBezTo>
                <a:cubicBezTo>
                  <a:pt x="16" y="128"/>
                  <a:pt x="10" y="119"/>
                  <a:pt x="6" y="110"/>
                </a:cubicBezTo>
                <a:cubicBezTo>
                  <a:pt x="2" y="100"/>
                  <a:pt x="0" y="90"/>
                  <a:pt x="0" y="79"/>
                </a:cubicBezTo>
                <a:cubicBezTo>
                  <a:pt x="0" y="69"/>
                  <a:pt x="2" y="59"/>
                  <a:pt x="6" y="49"/>
                </a:cubicBezTo>
                <a:cubicBezTo>
                  <a:pt x="10" y="39"/>
                  <a:pt x="16" y="31"/>
                  <a:pt x="23" y="23"/>
                </a:cubicBezTo>
                <a:cubicBezTo>
                  <a:pt x="31" y="16"/>
                  <a:pt x="40" y="10"/>
                  <a:pt x="49" y="6"/>
                </a:cubicBezTo>
                <a:cubicBezTo>
                  <a:pt x="59" y="2"/>
                  <a:pt x="70" y="0"/>
                  <a:pt x="81" y="0"/>
                </a:cubicBezTo>
                <a:cubicBezTo>
                  <a:pt x="91" y="0"/>
                  <a:pt x="101" y="2"/>
                  <a:pt x="111" y="6"/>
                </a:cubicBezTo>
                <a:cubicBezTo>
                  <a:pt x="121" y="10"/>
                  <a:pt x="129" y="16"/>
                  <a:pt x="137" y="23"/>
                </a:cubicBezTo>
                <a:cubicBezTo>
                  <a:pt x="144" y="31"/>
                  <a:pt x="150" y="39"/>
                  <a:pt x="154" y="49"/>
                </a:cubicBezTo>
                <a:cubicBezTo>
                  <a:pt x="158" y="59"/>
                  <a:pt x="160" y="69"/>
                  <a:pt x="160" y="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49" name="テキスト ボックス 648"/>
          <p:cNvSpPr txBox="1"/>
          <p:nvPr/>
        </p:nvSpPr>
        <p:spPr>
          <a:xfrm>
            <a:off x="1376280" y="3662280"/>
            <a:ext cx="5563440" cy="279360"/>
          </a:xfrm>
          <a:prstGeom prst="rect">
            <a:avLst/>
          </a:prstGeom>
          <a:noFill/>
          <a:ln w="0">
            <a:noFill/>
          </a:ln>
        </p:spPr>
        <p:txBody>
          <a:bodyPr wrap="none" lIns="0" tIns="0" rIns="0" bIns="0" anchor="t">
            <a:noAutofit/>
          </a:bodyPr>
          <a:lstStyle/>
          <a:p>
            <a:r>
              <a:rPr lang="ja-JP" sz="1650" b="0" u="none" strike="noStrike">
                <a:solidFill>
                  <a:srgbClr val="0969DA"/>
                </a:solidFill>
                <a:uFillTx/>
                <a:latin typeface="HiraKakuProN-W3"/>
                <a:ea typeface="HiraKakuProN-W3"/>
              </a:rPr>
              <a:t>独学プログラマー </a:t>
            </a:r>
            <a:r>
              <a:rPr lang="en-US" sz="1650" b="0" u="none" strike="noStrike">
                <a:solidFill>
                  <a:srgbClr val="0969DA"/>
                </a:solidFill>
                <a:uFillTx/>
                <a:latin typeface="HiraKakuProN-W3"/>
                <a:ea typeface="HiraKakuProN-W3"/>
              </a:rPr>
              <a:t>Python </a:t>
            </a:r>
            <a:r>
              <a:rPr lang="ja-JP" sz="1650" b="0" u="none" strike="noStrike">
                <a:solidFill>
                  <a:srgbClr val="0969DA"/>
                </a:solidFill>
                <a:uFillTx/>
                <a:latin typeface="HiraKakuProN-W3"/>
                <a:ea typeface="HiraKakuProN-W3"/>
              </a:rPr>
              <a:t>⾔語の基本から仕事のやり⽅まで</a:t>
            </a:r>
            <a:endParaRPr lang="en-US" sz="1650" b="0" u="none" strike="noStrike">
              <a:solidFill>
                <a:srgbClr val="000000"/>
              </a:solidFill>
              <a:uFillTx/>
              <a:latin typeface="游明朝体"/>
            </a:endParaRPr>
          </a:p>
        </p:txBody>
      </p:sp>
      <p:sp>
        <p:nvSpPr>
          <p:cNvPr id="650" name="フリーフォーム 649"/>
          <p:cNvSpPr/>
          <p:nvPr/>
        </p:nvSpPr>
        <p:spPr>
          <a:xfrm>
            <a:off x="1199880" y="4686120"/>
            <a:ext cx="57600" cy="57600"/>
          </a:xfrm>
          <a:custGeom>
            <a:avLst/>
            <a:gdLst/>
            <a:ahLst/>
            <a:cxnLst/>
            <a:rect l="0" t="0" r="r" b="b"/>
            <a:pathLst>
              <a:path w="160" h="160">
                <a:moveTo>
                  <a:pt x="160" y="80"/>
                </a:moveTo>
                <a:cubicBezTo>
                  <a:pt x="160" y="91"/>
                  <a:pt x="158" y="101"/>
                  <a:pt x="154" y="111"/>
                </a:cubicBezTo>
                <a:cubicBezTo>
                  <a:pt x="150" y="120"/>
                  <a:pt x="144" y="129"/>
                  <a:pt x="137" y="137"/>
                </a:cubicBezTo>
                <a:cubicBezTo>
                  <a:pt x="129" y="144"/>
                  <a:pt x="121" y="150"/>
                  <a:pt x="111" y="154"/>
                </a:cubicBezTo>
                <a:cubicBezTo>
                  <a:pt x="101" y="158"/>
                  <a:pt x="91" y="160"/>
                  <a:pt x="81" y="160"/>
                </a:cubicBezTo>
                <a:cubicBezTo>
                  <a:pt x="70" y="160"/>
                  <a:pt x="59" y="158"/>
                  <a:pt x="49" y="154"/>
                </a:cubicBezTo>
                <a:cubicBezTo>
                  <a:pt x="40" y="150"/>
                  <a:pt x="31" y="144"/>
                  <a:pt x="23" y="137"/>
                </a:cubicBezTo>
                <a:cubicBezTo>
                  <a:pt x="16" y="129"/>
                  <a:pt x="10" y="120"/>
                  <a:pt x="6" y="111"/>
                </a:cubicBezTo>
                <a:cubicBezTo>
                  <a:pt x="2" y="101"/>
                  <a:pt x="0" y="91"/>
                  <a:pt x="0" y="80"/>
                </a:cubicBezTo>
                <a:cubicBezTo>
                  <a:pt x="0" y="70"/>
                  <a:pt x="2" y="60"/>
                  <a:pt x="6" y="50"/>
                </a:cubicBezTo>
                <a:cubicBezTo>
                  <a:pt x="10" y="40"/>
                  <a:pt x="16" y="32"/>
                  <a:pt x="23" y="24"/>
                </a:cubicBezTo>
                <a:cubicBezTo>
                  <a:pt x="31" y="16"/>
                  <a:pt x="40" y="10"/>
                  <a:pt x="49" y="6"/>
                </a:cubicBezTo>
                <a:cubicBezTo>
                  <a:pt x="59" y="2"/>
                  <a:pt x="70" y="0"/>
                  <a:pt x="81" y="0"/>
                </a:cubicBezTo>
                <a:cubicBezTo>
                  <a:pt x="91" y="0"/>
                  <a:pt x="101" y="2"/>
                  <a:pt x="111" y="6"/>
                </a:cubicBezTo>
                <a:cubicBezTo>
                  <a:pt x="121" y="10"/>
                  <a:pt x="129" y="16"/>
                  <a:pt x="137" y="24"/>
                </a:cubicBezTo>
                <a:cubicBezTo>
                  <a:pt x="144" y="32"/>
                  <a:pt x="150" y="40"/>
                  <a:pt x="154" y="50"/>
                </a:cubicBezTo>
                <a:cubicBezTo>
                  <a:pt x="158" y="60"/>
                  <a:pt x="160" y="70"/>
                  <a:pt x="160" y="8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51" name="テキスト ボックス 650"/>
          <p:cNvSpPr txBox="1"/>
          <p:nvPr/>
        </p:nvSpPr>
        <p:spPr>
          <a:xfrm>
            <a:off x="1376280" y="4109760"/>
            <a:ext cx="4536720" cy="279360"/>
          </a:xfrm>
          <a:prstGeom prst="rect">
            <a:avLst/>
          </a:prstGeom>
          <a:noFill/>
          <a:ln w="0">
            <a:noFill/>
          </a:ln>
        </p:spPr>
        <p:txBody>
          <a:bodyPr wrap="none" lIns="0" tIns="0" rIns="0" bIns="0" anchor="t">
            <a:noAutofit/>
          </a:bodyPr>
          <a:lstStyle/>
          <a:p>
            <a:r>
              <a:rPr lang="en-US" sz="1650" b="0" u="none" strike="noStrike">
                <a:solidFill>
                  <a:srgbClr val="0969DA"/>
                </a:solidFill>
                <a:uFillTx/>
                <a:latin typeface="HiraKakuProN-W3"/>
                <a:ea typeface="HiraKakuProN-W3"/>
              </a:rPr>
              <a:t>Python </a:t>
            </a:r>
            <a:r>
              <a:rPr lang="ja-JP" sz="1650" b="0" u="none" strike="noStrike">
                <a:solidFill>
                  <a:srgbClr val="0969DA"/>
                </a:solidFill>
                <a:uFillTx/>
                <a:latin typeface="HiraKakuProN-W3"/>
                <a:ea typeface="HiraKakuProN-W3"/>
              </a:rPr>
              <a:t>で学ぶあたらしい統計学の教科書 第 </a:t>
            </a:r>
            <a:r>
              <a:rPr lang="en-US" sz="1650" b="0" u="none" strike="noStrike">
                <a:solidFill>
                  <a:srgbClr val="0969DA"/>
                </a:solidFill>
                <a:uFillTx/>
                <a:latin typeface="HiraKakuProN-W3"/>
                <a:ea typeface="HiraKakuProN-W3"/>
              </a:rPr>
              <a:t>2 </a:t>
            </a:r>
            <a:r>
              <a:rPr lang="ja-JP" sz="1650" b="0" u="none" strike="noStrike">
                <a:solidFill>
                  <a:srgbClr val="0969DA"/>
                </a:solidFill>
                <a:uFillTx/>
                <a:latin typeface="HiraKakuProN-W3"/>
                <a:ea typeface="HiraKakuProN-W3"/>
              </a:rPr>
              <a:t>版</a:t>
            </a:r>
            <a:endParaRPr lang="en-US" sz="1650" b="0" u="none" strike="noStrike">
              <a:solidFill>
                <a:srgbClr val="000000"/>
              </a:solidFill>
              <a:uFillTx/>
              <a:latin typeface="游明朝体"/>
            </a:endParaRPr>
          </a:p>
        </p:txBody>
      </p:sp>
      <p:sp>
        <p:nvSpPr>
          <p:cNvPr id="652" name="フリーフォーム 651"/>
          <p:cNvSpPr/>
          <p:nvPr/>
        </p:nvSpPr>
        <p:spPr>
          <a:xfrm>
            <a:off x="1199880" y="5124240"/>
            <a:ext cx="57600" cy="57600"/>
          </a:xfrm>
          <a:custGeom>
            <a:avLst/>
            <a:gdLst/>
            <a:ahLst/>
            <a:cxnLst/>
            <a:rect l="0" t="0" r="r" b="b"/>
            <a:pathLst>
              <a:path w="160" h="160">
                <a:moveTo>
                  <a:pt x="160" y="80"/>
                </a:moveTo>
                <a:cubicBezTo>
                  <a:pt x="160" y="91"/>
                  <a:pt x="158" y="101"/>
                  <a:pt x="154" y="111"/>
                </a:cubicBezTo>
                <a:cubicBezTo>
                  <a:pt x="150" y="121"/>
                  <a:pt x="144" y="129"/>
                  <a:pt x="137" y="137"/>
                </a:cubicBezTo>
                <a:cubicBezTo>
                  <a:pt x="129" y="144"/>
                  <a:pt x="121" y="150"/>
                  <a:pt x="111" y="154"/>
                </a:cubicBezTo>
                <a:cubicBezTo>
                  <a:pt x="101" y="158"/>
                  <a:pt x="91" y="160"/>
                  <a:pt x="81" y="160"/>
                </a:cubicBezTo>
                <a:cubicBezTo>
                  <a:pt x="70" y="160"/>
                  <a:pt x="59" y="158"/>
                  <a:pt x="49" y="154"/>
                </a:cubicBezTo>
                <a:cubicBezTo>
                  <a:pt x="40" y="150"/>
                  <a:pt x="31" y="144"/>
                  <a:pt x="23" y="137"/>
                </a:cubicBezTo>
                <a:cubicBezTo>
                  <a:pt x="16" y="129"/>
                  <a:pt x="10" y="121"/>
                  <a:pt x="6" y="111"/>
                </a:cubicBezTo>
                <a:cubicBezTo>
                  <a:pt x="2" y="101"/>
                  <a:pt x="0" y="91"/>
                  <a:pt x="0" y="80"/>
                </a:cubicBezTo>
                <a:cubicBezTo>
                  <a:pt x="0" y="70"/>
                  <a:pt x="2" y="59"/>
                  <a:pt x="6" y="49"/>
                </a:cubicBezTo>
                <a:cubicBezTo>
                  <a:pt x="10" y="39"/>
                  <a:pt x="16" y="31"/>
                  <a:pt x="23" y="23"/>
                </a:cubicBezTo>
                <a:cubicBezTo>
                  <a:pt x="31" y="16"/>
                  <a:pt x="40" y="10"/>
                  <a:pt x="49" y="6"/>
                </a:cubicBezTo>
                <a:cubicBezTo>
                  <a:pt x="59" y="2"/>
                  <a:pt x="70" y="0"/>
                  <a:pt x="81" y="0"/>
                </a:cubicBezTo>
                <a:cubicBezTo>
                  <a:pt x="91" y="0"/>
                  <a:pt x="101" y="2"/>
                  <a:pt x="111" y="6"/>
                </a:cubicBezTo>
                <a:cubicBezTo>
                  <a:pt x="121" y="10"/>
                  <a:pt x="129" y="16"/>
                  <a:pt x="137" y="23"/>
                </a:cubicBezTo>
                <a:cubicBezTo>
                  <a:pt x="144" y="31"/>
                  <a:pt x="150" y="39"/>
                  <a:pt x="154" y="49"/>
                </a:cubicBezTo>
                <a:cubicBezTo>
                  <a:pt x="158" y="59"/>
                  <a:pt x="160" y="70"/>
                  <a:pt x="160" y="8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53" name="テキスト ボックス 652"/>
          <p:cNvSpPr txBox="1"/>
          <p:nvPr/>
        </p:nvSpPr>
        <p:spPr>
          <a:xfrm>
            <a:off x="1376280" y="4547880"/>
            <a:ext cx="5789520" cy="279360"/>
          </a:xfrm>
          <a:prstGeom prst="rect">
            <a:avLst/>
          </a:prstGeom>
          <a:noFill/>
          <a:ln w="0">
            <a:noFill/>
          </a:ln>
        </p:spPr>
        <p:txBody>
          <a:bodyPr wrap="none" lIns="0" tIns="0" rIns="0" bIns="0" anchor="t">
            <a:noAutofit/>
          </a:bodyPr>
          <a:lstStyle/>
          <a:p>
            <a:r>
              <a:rPr lang="en-US" sz="1650" b="0" u="none" strike="noStrike">
                <a:solidFill>
                  <a:srgbClr val="0969DA"/>
                </a:solidFill>
                <a:uFillTx/>
                <a:latin typeface="HiraKakuProN-W3"/>
                <a:ea typeface="HiraKakuProN-W3"/>
              </a:rPr>
              <a:t>Python </a:t>
            </a:r>
            <a:r>
              <a:rPr lang="ja-JP" sz="1650" b="0" u="none" strike="noStrike">
                <a:solidFill>
                  <a:srgbClr val="0969DA"/>
                </a:solidFill>
                <a:uFillTx/>
                <a:latin typeface="HiraKakuProN-W3"/>
                <a:ea typeface="HiraKakuProN-W3"/>
              </a:rPr>
              <a:t>で動かして学ぶ！あたらしい機械学習の教科書 第 </a:t>
            </a:r>
            <a:r>
              <a:rPr lang="en-US" sz="1650" b="0" u="none" strike="noStrike">
                <a:solidFill>
                  <a:srgbClr val="0969DA"/>
                </a:solidFill>
                <a:uFillTx/>
                <a:latin typeface="HiraKakuProN-W3"/>
                <a:ea typeface="HiraKakuProN-W3"/>
              </a:rPr>
              <a:t>3 </a:t>
            </a:r>
            <a:r>
              <a:rPr lang="ja-JP" sz="1650" b="0" u="none" strike="noStrike">
                <a:solidFill>
                  <a:srgbClr val="0969DA"/>
                </a:solidFill>
                <a:uFillTx/>
                <a:latin typeface="HiraKakuProN-W3"/>
                <a:ea typeface="HiraKakuProN-W3"/>
              </a:rPr>
              <a:t>版</a:t>
            </a:r>
            <a:endParaRPr lang="en-US" sz="1650" b="0" u="none" strike="noStrike">
              <a:solidFill>
                <a:srgbClr val="000000"/>
              </a:solidFill>
              <a:uFillTx/>
              <a:latin typeface="游明朝体"/>
            </a:endParaRPr>
          </a:p>
        </p:txBody>
      </p:sp>
      <p:sp>
        <p:nvSpPr>
          <p:cNvPr id="654" name="テキスト ボックス 653"/>
          <p:cNvSpPr txBox="1"/>
          <p:nvPr/>
        </p:nvSpPr>
        <p:spPr>
          <a:xfrm>
            <a:off x="1376280" y="4986000"/>
            <a:ext cx="4593960" cy="279360"/>
          </a:xfrm>
          <a:prstGeom prst="rect">
            <a:avLst/>
          </a:prstGeom>
          <a:noFill/>
          <a:ln w="0">
            <a:noFill/>
          </a:ln>
        </p:spPr>
        <p:txBody>
          <a:bodyPr wrap="none" lIns="0" tIns="0" rIns="0" bIns="0" anchor="t">
            <a:noAutofit/>
          </a:bodyPr>
          <a:lstStyle/>
          <a:p>
            <a:r>
              <a:rPr lang="ja-JP" sz="1650" b="0" u="none" strike="noStrike">
                <a:solidFill>
                  <a:srgbClr val="0969DA"/>
                </a:solidFill>
                <a:uFillTx/>
                <a:latin typeface="HiraKakuProN-W3"/>
                <a:ea typeface="HiraKakuProN-W3"/>
              </a:rPr>
              <a:t>図解</a:t>
            </a:r>
            <a:r>
              <a:rPr lang="en-US" sz="1650" b="0" u="none" strike="noStrike">
                <a:solidFill>
                  <a:srgbClr val="0969DA"/>
                </a:solidFill>
                <a:uFillTx/>
                <a:latin typeface="HiraKakuProN-W3"/>
                <a:ea typeface="HiraKakuProN-W3"/>
              </a:rPr>
              <a:t>! Docker </a:t>
            </a:r>
            <a:r>
              <a:rPr lang="ja-JP" sz="1650" b="0" u="none" strike="noStrike">
                <a:solidFill>
                  <a:srgbClr val="0969DA"/>
                </a:solidFill>
                <a:uFillTx/>
                <a:latin typeface="HiraKakuProN-W3"/>
                <a:ea typeface="HiraKakuProN-W3"/>
              </a:rPr>
              <a:t>のツボとコツがゼッタイにわかる本</a:t>
            </a:r>
            <a:endParaRPr lang="en-US" sz="1650" b="0" u="none" strike="noStrike">
              <a:solidFill>
                <a:srgbClr val="000000"/>
              </a:solidFill>
              <a:uFillTx/>
              <a:latin typeface="游明朝体"/>
            </a:endParaRPr>
          </a:p>
        </p:txBody>
      </p:sp>
      <p:sp>
        <p:nvSpPr>
          <p:cNvPr id="655" name="テキスト ボックス 654"/>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656" name="テキスト ボックス 655"/>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657" name="テキスト ボックス 656"/>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32</a:t>
            </a:r>
            <a:endParaRPr lang="en-US" sz="1800" b="0" u="none" strike="noStrike">
              <a:solidFill>
                <a:srgbClr val="000000"/>
              </a:solidFill>
              <a:uFillTx/>
              <a:latin typeface="游明朝体"/>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フリーフォーム 65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659" name="フリーフォーム 658"/>
          <p:cNvSpPr/>
          <p:nvPr/>
        </p:nvSpPr>
        <p:spPr>
          <a:xfrm>
            <a:off x="0" y="0"/>
            <a:ext cx="12192120" cy="6858360"/>
          </a:xfrm>
          <a:custGeom>
            <a:avLst/>
            <a:gdLst/>
            <a:ahLst/>
            <a:cxn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660" name="フリーフォーム 65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661" name="テキスト ボックス 660"/>
          <p:cNvSpPr txBox="1"/>
          <p:nvPr/>
        </p:nvSpPr>
        <p:spPr>
          <a:xfrm>
            <a:off x="747720" y="1512360"/>
            <a:ext cx="4013640" cy="430200"/>
          </a:xfrm>
          <a:prstGeom prst="rect">
            <a:avLst/>
          </a:prstGeom>
          <a:noFill/>
          <a:ln w="0">
            <a:noFill/>
          </a:ln>
        </p:spPr>
        <p:txBody>
          <a:bodyPr wrap="none" lIns="0" tIns="0" rIns="0" bIns="0" anchor="t">
            <a:noAutofit/>
          </a:bodyPr>
          <a:lstStyle/>
          <a:p>
            <a:r>
              <a:rPr lang="ja-JP" sz="2400" b="1" u="none" strike="noStrike">
                <a:solidFill>
                  <a:srgbClr val="230EE0"/>
                </a:solidFill>
                <a:uFillTx/>
                <a:latin typeface="HiraKakuProN-W6"/>
                <a:ea typeface="HiraKakuProN-W6"/>
              </a:rPr>
              <a:t>最後に補⾜ </a:t>
            </a:r>
            <a:r>
              <a:rPr lang="en-US" sz="2400" b="1" u="none" strike="noStrike">
                <a:solidFill>
                  <a:srgbClr val="230EE0"/>
                </a:solidFill>
                <a:uFillTx/>
                <a:latin typeface="HiraKakuProN-W6"/>
                <a:ea typeface="HiraKakuProN-W6"/>
              </a:rPr>
              <a:t>(Marp </a:t>
            </a:r>
            <a:r>
              <a:rPr lang="ja-JP" sz="2400" b="1" u="none" strike="noStrike">
                <a:solidFill>
                  <a:srgbClr val="230EE0"/>
                </a:solidFill>
                <a:uFillTx/>
                <a:latin typeface="HiraKakuProN-W6"/>
                <a:ea typeface="HiraKakuProN-W6"/>
              </a:rPr>
              <a:t>について</a:t>
            </a:r>
            <a:r>
              <a:rPr lang="en-US" sz="2400" b="1" u="none" strike="noStrike">
                <a:solidFill>
                  <a:srgbClr val="230EE0"/>
                </a:solidFill>
                <a:uFillTx/>
                <a:latin typeface="HiraKakuProN-W6"/>
                <a:ea typeface="HiraKakuProN-W6"/>
              </a:rPr>
              <a:t>)</a:t>
            </a:r>
            <a:endParaRPr lang="en-US" sz="2400" b="0" u="none" strike="noStrike">
              <a:solidFill>
                <a:srgbClr val="000000"/>
              </a:solidFill>
              <a:uFillTx/>
              <a:latin typeface="游明朝体"/>
            </a:endParaRPr>
          </a:p>
        </p:txBody>
      </p:sp>
      <p:sp>
        <p:nvSpPr>
          <p:cNvPr id="662" name="テキスト ボックス 661"/>
          <p:cNvSpPr txBox="1"/>
          <p:nvPr/>
        </p:nvSpPr>
        <p:spPr>
          <a:xfrm>
            <a:off x="747720" y="2260800"/>
            <a:ext cx="4757040" cy="30672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今回の資料は </a:t>
            </a:r>
            <a:r>
              <a:rPr lang="en-US" sz="1800" b="0" u="none" strike="noStrike">
                <a:solidFill>
                  <a:srgbClr val="1F2328"/>
                </a:solidFill>
                <a:uFillTx/>
                <a:latin typeface="HiraKakuProN-W3"/>
                <a:ea typeface="HiraKakuProN-W3"/>
              </a:rPr>
              <a:t>Marp </a:t>
            </a:r>
            <a:r>
              <a:rPr lang="ja-JP" sz="1800" b="0" u="none" strike="noStrike">
                <a:solidFill>
                  <a:srgbClr val="1F2328"/>
                </a:solidFill>
                <a:uFillTx/>
                <a:latin typeface="HiraKakuProN-W3"/>
                <a:ea typeface="HiraKakuProN-W3"/>
              </a:rPr>
              <a:t>を利⽤して作成しました。</a:t>
            </a:r>
            <a:endParaRPr lang="en-US" sz="1800" b="0" u="none" strike="noStrike">
              <a:solidFill>
                <a:srgbClr val="000000"/>
              </a:solidFill>
              <a:uFillTx/>
              <a:latin typeface="游明朝体"/>
            </a:endParaRPr>
          </a:p>
        </p:txBody>
      </p:sp>
      <p:sp>
        <p:nvSpPr>
          <p:cNvPr id="663" name="テキスト ボックス 662"/>
          <p:cNvSpPr txBox="1"/>
          <p:nvPr/>
        </p:nvSpPr>
        <p:spPr>
          <a:xfrm>
            <a:off x="747720" y="2603520"/>
            <a:ext cx="7742880" cy="306720"/>
          </a:xfrm>
          <a:prstGeom prst="rect">
            <a:avLst/>
          </a:prstGeom>
          <a:noFill/>
          <a:ln w="0">
            <a:noFill/>
          </a:ln>
        </p:spPr>
        <p:txBody>
          <a:bodyPr wrap="none" lIns="0" tIns="0" rIns="0" bIns="0" anchor="t">
            <a:noAutofit/>
          </a:bodyPr>
          <a:lstStyle/>
          <a:p>
            <a:r>
              <a:rPr lang="en-US" sz="1800" b="0" u="none" strike="noStrike">
                <a:solidFill>
                  <a:srgbClr val="1F2328"/>
                </a:solidFill>
                <a:uFillTx/>
                <a:latin typeface="HiraKakuProN-W3"/>
                <a:ea typeface="HiraKakuProN-W3"/>
              </a:rPr>
              <a:t>Marp </a:t>
            </a:r>
            <a:r>
              <a:rPr lang="ja-JP" sz="1800" b="0" u="none" strike="noStrike">
                <a:solidFill>
                  <a:srgbClr val="1F2328"/>
                </a:solidFill>
                <a:uFillTx/>
                <a:latin typeface="HiraKakuProN-W3"/>
                <a:ea typeface="HiraKakuProN-W3"/>
              </a:rPr>
              <a:t>とは </a:t>
            </a:r>
            <a:r>
              <a:rPr lang="en-US" sz="1800" b="0" u="none" strike="noStrike">
                <a:solidFill>
                  <a:srgbClr val="1F2328"/>
                </a:solidFill>
                <a:uFillTx/>
                <a:latin typeface="HiraKakuProN-W3"/>
                <a:ea typeface="HiraKakuProN-W3"/>
              </a:rPr>
              <a:t>Markdown </a:t>
            </a:r>
            <a:r>
              <a:rPr lang="ja-JP" sz="1800" b="0" u="none" strike="noStrike">
                <a:solidFill>
                  <a:srgbClr val="1F2328"/>
                </a:solidFill>
                <a:uFillTx/>
                <a:latin typeface="HiraKakuProN-W3"/>
                <a:ea typeface="HiraKakuProN-W3"/>
              </a:rPr>
              <a:t>形式で </a:t>
            </a:r>
            <a:r>
              <a:rPr lang="en-US" sz="1800" b="0" u="none" strike="noStrike">
                <a:solidFill>
                  <a:srgbClr val="1F2328"/>
                </a:solidFill>
                <a:uFillTx/>
                <a:latin typeface="HiraKakuProN-W3"/>
                <a:ea typeface="HiraKakuProN-W3"/>
              </a:rPr>
              <a:t>PowerPoint </a:t>
            </a:r>
            <a:r>
              <a:rPr lang="ja-JP" sz="1800" b="0" u="none" strike="noStrike">
                <a:solidFill>
                  <a:srgbClr val="1F2328"/>
                </a:solidFill>
                <a:uFillTx/>
                <a:latin typeface="HiraKakuProN-W3"/>
                <a:ea typeface="HiraKakuProN-W3"/>
              </a:rPr>
              <a:t>や </a:t>
            </a:r>
            <a:r>
              <a:rPr lang="en-US" sz="1800" b="0" u="none" strike="noStrike">
                <a:solidFill>
                  <a:srgbClr val="1F2328"/>
                </a:solidFill>
                <a:uFillTx/>
                <a:latin typeface="HiraKakuProN-W3"/>
                <a:ea typeface="HiraKakuProN-W3"/>
              </a:rPr>
              <a:t>PDF </a:t>
            </a:r>
            <a:r>
              <a:rPr lang="ja-JP" sz="1800" b="0" u="none" strike="noStrike">
                <a:solidFill>
                  <a:srgbClr val="1F2328"/>
                </a:solidFill>
                <a:uFillTx/>
                <a:latin typeface="HiraKakuProN-W3"/>
                <a:ea typeface="HiraKakuProN-W3"/>
              </a:rPr>
              <a:t>を作成できるツールです。</a:t>
            </a:r>
            <a:endParaRPr lang="en-US" sz="1800" b="0" u="none" strike="noStrike">
              <a:solidFill>
                <a:srgbClr val="000000"/>
              </a:solidFill>
              <a:uFillTx/>
              <a:latin typeface="游明朝体"/>
            </a:endParaRPr>
          </a:p>
        </p:txBody>
      </p:sp>
      <p:sp>
        <p:nvSpPr>
          <p:cNvPr id="664" name="フリーフォーム 663"/>
          <p:cNvSpPr/>
          <p:nvPr/>
        </p:nvSpPr>
        <p:spPr>
          <a:xfrm>
            <a:off x="1199880" y="3885840"/>
            <a:ext cx="57600" cy="57600"/>
          </a:xfrm>
          <a:custGeom>
            <a:avLst/>
            <a:gdLst/>
            <a:ahLst/>
            <a:cxnLst/>
            <a:rect l="0" t="0" r="r" b="b"/>
            <a:pathLst>
              <a:path w="160" h="160">
                <a:moveTo>
                  <a:pt x="160" y="81"/>
                </a:moveTo>
                <a:cubicBezTo>
                  <a:pt x="160" y="91"/>
                  <a:pt x="158" y="102"/>
                  <a:pt x="154" y="111"/>
                </a:cubicBezTo>
                <a:cubicBezTo>
                  <a:pt x="150" y="121"/>
                  <a:pt x="144" y="130"/>
                  <a:pt x="137" y="137"/>
                </a:cubicBezTo>
                <a:cubicBezTo>
                  <a:pt x="129" y="144"/>
                  <a:pt x="121" y="150"/>
                  <a:pt x="111" y="154"/>
                </a:cubicBezTo>
                <a:cubicBezTo>
                  <a:pt x="101" y="158"/>
                  <a:pt x="91" y="160"/>
                  <a:pt x="81" y="160"/>
                </a:cubicBezTo>
                <a:cubicBezTo>
                  <a:pt x="70" y="160"/>
                  <a:pt x="59" y="158"/>
                  <a:pt x="49" y="154"/>
                </a:cubicBezTo>
                <a:cubicBezTo>
                  <a:pt x="40" y="150"/>
                  <a:pt x="31" y="144"/>
                  <a:pt x="23" y="137"/>
                </a:cubicBezTo>
                <a:cubicBezTo>
                  <a:pt x="16" y="130"/>
                  <a:pt x="10" y="121"/>
                  <a:pt x="6" y="111"/>
                </a:cubicBezTo>
                <a:cubicBezTo>
                  <a:pt x="2" y="102"/>
                  <a:pt x="0" y="91"/>
                  <a:pt x="0" y="81"/>
                </a:cubicBezTo>
                <a:cubicBezTo>
                  <a:pt x="0" y="70"/>
                  <a:pt x="2" y="60"/>
                  <a:pt x="6" y="50"/>
                </a:cubicBezTo>
                <a:cubicBezTo>
                  <a:pt x="10" y="41"/>
                  <a:pt x="16" y="32"/>
                  <a:pt x="23" y="24"/>
                </a:cubicBezTo>
                <a:cubicBezTo>
                  <a:pt x="31" y="16"/>
                  <a:pt x="40" y="11"/>
                  <a:pt x="49" y="7"/>
                </a:cubicBezTo>
                <a:cubicBezTo>
                  <a:pt x="59" y="3"/>
                  <a:pt x="70" y="0"/>
                  <a:pt x="81" y="0"/>
                </a:cubicBezTo>
                <a:cubicBezTo>
                  <a:pt x="91" y="0"/>
                  <a:pt x="101" y="3"/>
                  <a:pt x="111" y="7"/>
                </a:cubicBezTo>
                <a:cubicBezTo>
                  <a:pt x="121" y="11"/>
                  <a:pt x="129" y="16"/>
                  <a:pt x="137" y="24"/>
                </a:cubicBezTo>
                <a:cubicBezTo>
                  <a:pt x="144" y="32"/>
                  <a:pt x="150" y="41"/>
                  <a:pt x="154" y="50"/>
                </a:cubicBezTo>
                <a:cubicBezTo>
                  <a:pt x="158" y="60"/>
                  <a:pt x="160" y="70"/>
                  <a:pt x="160" y="8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65" name="テキスト ボックス 664"/>
          <p:cNvSpPr txBox="1"/>
          <p:nvPr/>
        </p:nvSpPr>
        <p:spPr>
          <a:xfrm>
            <a:off x="747720" y="3175200"/>
            <a:ext cx="10573920" cy="30672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以下のサイトと </a:t>
            </a:r>
            <a:r>
              <a:rPr lang="en-US" sz="1800" b="0" u="none" strike="noStrike">
                <a:solidFill>
                  <a:srgbClr val="1F2328"/>
                </a:solidFill>
                <a:uFillTx/>
                <a:latin typeface="HiraKakuProN-W3"/>
                <a:ea typeface="HiraKakuProN-W3"/>
              </a:rPr>
              <a:t>Public </a:t>
            </a:r>
            <a:r>
              <a:rPr lang="ja-JP" sz="1800" b="0" u="none" strike="noStrike">
                <a:solidFill>
                  <a:srgbClr val="1F2328"/>
                </a:solidFill>
                <a:uFillTx/>
                <a:latin typeface="HiraKakuProN-W3"/>
                <a:ea typeface="HiraKakuProN-W3"/>
              </a:rPr>
              <a:t>にアップロードした本資料のコードを参考にし、資料作成に活⽤してください。</a:t>
            </a:r>
            <a:endParaRPr lang="en-US" sz="1800" b="0" u="none" strike="noStrike">
              <a:solidFill>
                <a:srgbClr val="000000"/>
              </a:solidFill>
              <a:uFillTx/>
              <a:latin typeface="游明朝体"/>
            </a:endParaRPr>
          </a:p>
        </p:txBody>
      </p:sp>
      <p:sp>
        <p:nvSpPr>
          <p:cNvPr id="666" name="フリーフォーム 665"/>
          <p:cNvSpPr/>
          <p:nvPr/>
        </p:nvSpPr>
        <p:spPr>
          <a:xfrm>
            <a:off x="1199880" y="4324320"/>
            <a:ext cx="57600" cy="57240"/>
          </a:xfrm>
          <a:custGeom>
            <a:avLst/>
            <a:gdLst/>
            <a:ahLst/>
            <a:cxnLst/>
            <a:rect l="0" t="0" r="r" b="b"/>
            <a:pathLst>
              <a:path w="160" h="159">
                <a:moveTo>
                  <a:pt x="160" y="80"/>
                </a:moveTo>
                <a:cubicBezTo>
                  <a:pt x="160" y="90"/>
                  <a:pt x="158" y="101"/>
                  <a:pt x="154" y="110"/>
                </a:cubicBezTo>
                <a:cubicBezTo>
                  <a:pt x="150" y="120"/>
                  <a:pt x="144" y="129"/>
                  <a:pt x="137" y="136"/>
                </a:cubicBezTo>
                <a:cubicBezTo>
                  <a:pt x="129" y="144"/>
                  <a:pt x="121" y="149"/>
                  <a:pt x="111" y="153"/>
                </a:cubicBezTo>
                <a:cubicBezTo>
                  <a:pt x="101" y="157"/>
                  <a:pt x="91" y="159"/>
                  <a:pt x="81" y="159"/>
                </a:cubicBezTo>
                <a:cubicBezTo>
                  <a:pt x="70" y="159"/>
                  <a:pt x="59" y="157"/>
                  <a:pt x="49" y="153"/>
                </a:cubicBezTo>
                <a:cubicBezTo>
                  <a:pt x="40" y="149"/>
                  <a:pt x="31" y="144"/>
                  <a:pt x="23" y="136"/>
                </a:cubicBezTo>
                <a:cubicBezTo>
                  <a:pt x="16" y="129"/>
                  <a:pt x="10" y="120"/>
                  <a:pt x="6" y="110"/>
                </a:cubicBezTo>
                <a:cubicBezTo>
                  <a:pt x="2" y="101"/>
                  <a:pt x="0" y="90"/>
                  <a:pt x="0" y="80"/>
                </a:cubicBezTo>
                <a:cubicBezTo>
                  <a:pt x="0" y="68"/>
                  <a:pt x="2" y="58"/>
                  <a:pt x="6" y="49"/>
                </a:cubicBezTo>
                <a:cubicBezTo>
                  <a:pt x="10" y="39"/>
                  <a:pt x="16" y="30"/>
                  <a:pt x="23" y="23"/>
                </a:cubicBezTo>
                <a:cubicBezTo>
                  <a:pt x="31" y="15"/>
                  <a:pt x="40" y="10"/>
                  <a:pt x="49" y="6"/>
                </a:cubicBezTo>
                <a:cubicBezTo>
                  <a:pt x="59" y="2"/>
                  <a:pt x="70" y="0"/>
                  <a:pt x="81" y="0"/>
                </a:cubicBezTo>
                <a:cubicBezTo>
                  <a:pt x="91" y="0"/>
                  <a:pt x="101" y="2"/>
                  <a:pt x="111" y="6"/>
                </a:cubicBezTo>
                <a:cubicBezTo>
                  <a:pt x="121" y="10"/>
                  <a:pt x="129" y="15"/>
                  <a:pt x="137" y="23"/>
                </a:cubicBezTo>
                <a:cubicBezTo>
                  <a:pt x="144" y="30"/>
                  <a:pt x="150" y="39"/>
                  <a:pt x="154" y="49"/>
                </a:cubicBezTo>
                <a:cubicBezTo>
                  <a:pt x="158" y="58"/>
                  <a:pt x="160" y="68"/>
                  <a:pt x="160" y="8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67" name="テキスト ボックス 666"/>
          <p:cNvSpPr txBox="1"/>
          <p:nvPr/>
        </p:nvSpPr>
        <p:spPr>
          <a:xfrm>
            <a:off x="1376280" y="3747960"/>
            <a:ext cx="1787040" cy="279360"/>
          </a:xfrm>
          <a:prstGeom prst="rect">
            <a:avLst/>
          </a:prstGeom>
          <a:noFill/>
          <a:ln w="0">
            <a:noFill/>
          </a:ln>
        </p:spPr>
        <p:txBody>
          <a:bodyPr wrap="none" lIns="0" tIns="0" rIns="0" bIns="0" anchor="t">
            <a:noAutofit/>
          </a:bodyPr>
          <a:lstStyle/>
          <a:p>
            <a:r>
              <a:rPr lang="en-US" sz="1650" b="0" u="none" strike="noStrike">
                <a:solidFill>
                  <a:srgbClr val="0969DA"/>
                </a:solidFill>
                <a:uFillTx/>
                <a:latin typeface="HiraKakuProN-W3"/>
                <a:ea typeface="HiraKakuProN-W3"/>
              </a:rPr>
              <a:t>Marp </a:t>
            </a:r>
            <a:r>
              <a:rPr lang="ja-JP" sz="1650" b="0" u="none" strike="noStrike">
                <a:solidFill>
                  <a:srgbClr val="0969DA"/>
                </a:solidFill>
                <a:uFillTx/>
                <a:latin typeface="HiraKakuProN-W3"/>
                <a:ea typeface="HiraKakuProN-W3"/>
              </a:rPr>
              <a:t>の公式サイト</a:t>
            </a:r>
            <a:endParaRPr lang="en-US" sz="1650" b="0" u="none" strike="noStrike">
              <a:solidFill>
                <a:srgbClr val="000000"/>
              </a:solidFill>
              <a:uFillTx/>
              <a:latin typeface="游明朝体"/>
            </a:endParaRPr>
          </a:p>
        </p:txBody>
      </p:sp>
      <p:sp>
        <p:nvSpPr>
          <p:cNvPr id="668" name="フリーフォーム 667"/>
          <p:cNvSpPr/>
          <p:nvPr/>
        </p:nvSpPr>
        <p:spPr>
          <a:xfrm>
            <a:off x="1199880" y="4762440"/>
            <a:ext cx="57600" cy="57240"/>
          </a:xfrm>
          <a:custGeom>
            <a:avLst/>
            <a:gdLst/>
            <a:ahLst/>
            <a:cxnLst/>
            <a:rect l="0" t="0" r="r" b="b"/>
            <a:pathLst>
              <a:path w="160" h="159">
                <a:moveTo>
                  <a:pt x="160" y="79"/>
                </a:moveTo>
                <a:cubicBezTo>
                  <a:pt x="160" y="90"/>
                  <a:pt x="158" y="100"/>
                  <a:pt x="154" y="109"/>
                </a:cubicBezTo>
                <a:cubicBezTo>
                  <a:pt x="150" y="119"/>
                  <a:pt x="144" y="129"/>
                  <a:pt x="137" y="136"/>
                </a:cubicBezTo>
                <a:cubicBezTo>
                  <a:pt x="129" y="144"/>
                  <a:pt x="121" y="149"/>
                  <a:pt x="111" y="153"/>
                </a:cubicBezTo>
                <a:cubicBezTo>
                  <a:pt x="101" y="157"/>
                  <a:pt x="91" y="159"/>
                  <a:pt x="81" y="159"/>
                </a:cubicBezTo>
                <a:cubicBezTo>
                  <a:pt x="70" y="159"/>
                  <a:pt x="59" y="157"/>
                  <a:pt x="49" y="153"/>
                </a:cubicBezTo>
                <a:cubicBezTo>
                  <a:pt x="40" y="149"/>
                  <a:pt x="31" y="144"/>
                  <a:pt x="23" y="136"/>
                </a:cubicBezTo>
                <a:cubicBezTo>
                  <a:pt x="16" y="129"/>
                  <a:pt x="10" y="119"/>
                  <a:pt x="6" y="109"/>
                </a:cubicBezTo>
                <a:cubicBezTo>
                  <a:pt x="2" y="100"/>
                  <a:pt x="0" y="90"/>
                  <a:pt x="0" y="79"/>
                </a:cubicBezTo>
                <a:cubicBezTo>
                  <a:pt x="0" y="69"/>
                  <a:pt x="2" y="58"/>
                  <a:pt x="6" y="49"/>
                </a:cubicBezTo>
                <a:cubicBezTo>
                  <a:pt x="10" y="39"/>
                  <a:pt x="16" y="30"/>
                  <a:pt x="23" y="23"/>
                </a:cubicBezTo>
                <a:cubicBezTo>
                  <a:pt x="31" y="15"/>
                  <a:pt x="40" y="10"/>
                  <a:pt x="49" y="6"/>
                </a:cubicBezTo>
                <a:cubicBezTo>
                  <a:pt x="59" y="2"/>
                  <a:pt x="70" y="0"/>
                  <a:pt x="81" y="0"/>
                </a:cubicBezTo>
                <a:cubicBezTo>
                  <a:pt x="91" y="0"/>
                  <a:pt x="101" y="2"/>
                  <a:pt x="111" y="6"/>
                </a:cubicBezTo>
                <a:cubicBezTo>
                  <a:pt x="121" y="10"/>
                  <a:pt x="129" y="15"/>
                  <a:pt x="137" y="23"/>
                </a:cubicBezTo>
                <a:cubicBezTo>
                  <a:pt x="144" y="30"/>
                  <a:pt x="150" y="39"/>
                  <a:pt x="154" y="49"/>
                </a:cubicBezTo>
                <a:cubicBezTo>
                  <a:pt x="158" y="58"/>
                  <a:pt x="160" y="69"/>
                  <a:pt x="160" y="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669" name="テキスト ボックス 668"/>
          <p:cNvSpPr txBox="1"/>
          <p:nvPr/>
        </p:nvSpPr>
        <p:spPr>
          <a:xfrm>
            <a:off x="1376280" y="4186080"/>
            <a:ext cx="2924280" cy="279360"/>
          </a:xfrm>
          <a:prstGeom prst="rect">
            <a:avLst/>
          </a:prstGeom>
          <a:noFill/>
          <a:ln w="0">
            <a:noFill/>
          </a:ln>
        </p:spPr>
        <p:txBody>
          <a:bodyPr wrap="none" lIns="0" tIns="0" rIns="0" bIns="0" anchor="t">
            <a:noAutofit/>
          </a:bodyPr>
          <a:lstStyle/>
          <a:p>
            <a:r>
              <a:rPr lang="en-US" sz="1650" b="0" u="none" strike="noStrike">
                <a:solidFill>
                  <a:srgbClr val="0969DA"/>
                </a:solidFill>
                <a:uFillTx/>
                <a:latin typeface="HiraKakuProN-W3"/>
                <a:ea typeface="HiraKakuProN-W3"/>
              </a:rPr>
              <a:t>Public </a:t>
            </a:r>
            <a:r>
              <a:rPr lang="ja-JP" sz="1650" b="0" u="none" strike="noStrike">
                <a:solidFill>
                  <a:srgbClr val="0969DA"/>
                </a:solidFill>
                <a:uFillTx/>
                <a:latin typeface="HiraKakuProN-W3"/>
                <a:ea typeface="HiraKakuProN-W3"/>
              </a:rPr>
              <a:t>においた本資料のコード</a:t>
            </a:r>
            <a:endParaRPr lang="en-US" sz="1650" b="0" u="none" strike="noStrike">
              <a:solidFill>
                <a:srgbClr val="000000"/>
              </a:solidFill>
              <a:uFillTx/>
              <a:latin typeface="游明朝体"/>
            </a:endParaRPr>
          </a:p>
        </p:txBody>
      </p:sp>
      <p:sp>
        <p:nvSpPr>
          <p:cNvPr id="670" name="テキスト ボックス 669"/>
          <p:cNvSpPr txBox="1"/>
          <p:nvPr/>
        </p:nvSpPr>
        <p:spPr>
          <a:xfrm>
            <a:off x="1376280" y="4624200"/>
            <a:ext cx="2785320" cy="279360"/>
          </a:xfrm>
          <a:prstGeom prst="rect">
            <a:avLst/>
          </a:prstGeom>
          <a:noFill/>
          <a:ln w="0">
            <a:noFill/>
          </a:ln>
        </p:spPr>
        <p:txBody>
          <a:bodyPr wrap="none" lIns="0" tIns="0" rIns="0" bIns="0" anchor="t">
            <a:noAutofit/>
          </a:bodyPr>
          <a:lstStyle/>
          <a:p>
            <a:r>
              <a:rPr lang="en-US" sz="1650" b="0" u="none" strike="noStrike">
                <a:solidFill>
                  <a:srgbClr val="0969DA"/>
                </a:solidFill>
                <a:uFillTx/>
                <a:latin typeface="HiraKakuProN-W3"/>
                <a:ea typeface="HiraKakuProN-W3"/>
              </a:rPr>
              <a:t>Github Pages </a:t>
            </a:r>
            <a:r>
              <a:rPr lang="ja-JP" sz="1650" b="0" u="none" strike="noStrike">
                <a:solidFill>
                  <a:srgbClr val="0969DA"/>
                </a:solidFill>
                <a:uFillTx/>
                <a:latin typeface="HiraKakuProN-W3"/>
                <a:ea typeface="HiraKakuProN-W3"/>
              </a:rPr>
              <a:t>においた本資料</a:t>
            </a:r>
            <a:endParaRPr lang="en-US" sz="1650" b="0" u="none" strike="noStrike">
              <a:solidFill>
                <a:srgbClr val="000000"/>
              </a:solidFill>
              <a:uFillTx/>
              <a:latin typeface="游明朝体"/>
            </a:endParaRPr>
          </a:p>
        </p:txBody>
      </p:sp>
      <p:sp>
        <p:nvSpPr>
          <p:cNvPr id="671" name="テキスト ボックス 670"/>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672" name="テキスト ボックス 671"/>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673" name="テキスト ボックス 672"/>
          <p:cNvSpPr txBox="1"/>
          <p:nvPr/>
        </p:nvSpPr>
        <p:spPr>
          <a:xfrm>
            <a:off x="11605680" y="6327720"/>
            <a:ext cx="25488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33</a:t>
            </a:r>
            <a:endParaRPr lang="en-US" sz="1800" b="0" u="none" strike="noStrike">
              <a:solidFill>
                <a:srgbClr val="000000"/>
              </a:solidFill>
              <a:uFillTx/>
              <a:latin typeface="游明朝体"/>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フリーフォーム 6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71" name="フリーフォーム 70"/>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72" name="フリーフォーム 7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73" name="フリーフォーム 72"/>
          <p:cNvSpPr/>
          <p:nvPr/>
        </p:nvSpPr>
        <p:spPr>
          <a:xfrm>
            <a:off x="757080" y="2395440"/>
            <a:ext cx="10687320" cy="2762640"/>
          </a:xfrm>
          <a:custGeom>
            <a:avLst/>
            <a:gdLst/>
            <a:ahLst/>
            <a:cxnLst/>
            <a:rect l="0" t="0" r="r" b="b"/>
            <a:pathLst>
              <a:path w="29687" h="7674">
                <a:moveTo>
                  <a:pt x="0" y="7581"/>
                </a:moveTo>
                <a:lnTo>
                  <a:pt x="0" y="92"/>
                </a:lnTo>
                <a:cubicBezTo>
                  <a:pt x="0" y="80"/>
                  <a:pt x="2" y="68"/>
                  <a:pt x="7" y="57"/>
                </a:cubicBezTo>
                <a:cubicBezTo>
                  <a:pt x="12" y="46"/>
                  <a:pt x="18" y="36"/>
                  <a:pt x="27" y="27"/>
                </a:cubicBezTo>
                <a:cubicBezTo>
                  <a:pt x="36" y="18"/>
                  <a:pt x="46" y="12"/>
                  <a:pt x="57" y="7"/>
                </a:cubicBezTo>
                <a:cubicBezTo>
                  <a:pt x="68" y="2"/>
                  <a:pt x="80" y="0"/>
                  <a:pt x="93" y="0"/>
                </a:cubicBezTo>
                <a:lnTo>
                  <a:pt x="29595" y="0"/>
                </a:lnTo>
                <a:cubicBezTo>
                  <a:pt x="29607" y="0"/>
                  <a:pt x="29619" y="2"/>
                  <a:pt x="29630" y="7"/>
                </a:cubicBezTo>
                <a:cubicBezTo>
                  <a:pt x="29641" y="12"/>
                  <a:pt x="29651" y="18"/>
                  <a:pt x="29660" y="27"/>
                </a:cubicBezTo>
                <a:cubicBezTo>
                  <a:pt x="29669" y="36"/>
                  <a:pt x="29675" y="46"/>
                  <a:pt x="29680" y="57"/>
                </a:cubicBezTo>
                <a:cubicBezTo>
                  <a:pt x="29685" y="68"/>
                  <a:pt x="29687" y="80"/>
                  <a:pt x="29687" y="92"/>
                </a:cubicBezTo>
                <a:lnTo>
                  <a:pt x="29687" y="7581"/>
                </a:lnTo>
                <a:cubicBezTo>
                  <a:pt x="29687" y="7593"/>
                  <a:pt x="29685" y="7605"/>
                  <a:pt x="29680" y="7617"/>
                </a:cubicBezTo>
                <a:cubicBezTo>
                  <a:pt x="29675" y="7628"/>
                  <a:pt x="29669" y="7638"/>
                  <a:pt x="29660" y="7647"/>
                </a:cubicBezTo>
                <a:cubicBezTo>
                  <a:pt x="29651" y="7655"/>
                  <a:pt x="29641" y="7662"/>
                  <a:pt x="29630" y="7667"/>
                </a:cubicBezTo>
                <a:cubicBezTo>
                  <a:pt x="29619" y="7671"/>
                  <a:pt x="29607" y="7674"/>
                  <a:pt x="29595" y="7674"/>
                </a:cubicBezTo>
                <a:lnTo>
                  <a:pt x="93" y="7674"/>
                </a:lnTo>
                <a:cubicBezTo>
                  <a:pt x="80" y="7674"/>
                  <a:pt x="68" y="7671"/>
                  <a:pt x="57" y="7667"/>
                </a:cubicBezTo>
                <a:cubicBezTo>
                  <a:pt x="46" y="7662"/>
                  <a:pt x="36" y="7655"/>
                  <a:pt x="27" y="7647"/>
                </a:cubicBezTo>
                <a:cubicBezTo>
                  <a:pt x="18" y="7638"/>
                  <a:pt x="12" y="7628"/>
                  <a:pt x="7" y="7617"/>
                </a:cubicBezTo>
                <a:cubicBezTo>
                  <a:pt x="2" y="7605"/>
                  <a:pt x="0" y="7593"/>
                  <a:pt x="0" y="7581"/>
                </a:cubicBezTo>
                <a:close/>
              </a:path>
            </a:pathLst>
          </a:custGeom>
          <a:solidFill>
            <a:srgbClr val="F8F9FA"/>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74" name="フリーフォーム 73"/>
          <p:cNvSpPr/>
          <p:nvPr/>
        </p:nvSpPr>
        <p:spPr>
          <a:xfrm>
            <a:off x="757080" y="2395440"/>
            <a:ext cx="10687320" cy="2762640"/>
          </a:xfrm>
          <a:custGeom>
            <a:avLst/>
            <a:gdLst/>
            <a:ahLst/>
            <a:cxnLst/>
            <a:rect l="0" t="0" r="r" b="b"/>
            <a:pathLst>
              <a:path w="29687" h="7674">
                <a:moveTo>
                  <a:pt x="0" y="7581"/>
                </a:moveTo>
                <a:lnTo>
                  <a:pt x="0" y="92"/>
                </a:lnTo>
                <a:cubicBezTo>
                  <a:pt x="0" y="80"/>
                  <a:pt x="2" y="68"/>
                  <a:pt x="7" y="57"/>
                </a:cubicBezTo>
                <a:cubicBezTo>
                  <a:pt x="12" y="46"/>
                  <a:pt x="18" y="36"/>
                  <a:pt x="27" y="27"/>
                </a:cubicBezTo>
                <a:cubicBezTo>
                  <a:pt x="36" y="18"/>
                  <a:pt x="46" y="12"/>
                  <a:pt x="57" y="7"/>
                </a:cubicBezTo>
                <a:cubicBezTo>
                  <a:pt x="68" y="2"/>
                  <a:pt x="80" y="0"/>
                  <a:pt x="93" y="0"/>
                </a:cubicBezTo>
                <a:lnTo>
                  <a:pt x="29595" y="0"/>
                </a:lnTo>
                <a:cubicBezTo>
                  <a:pt x="29607" y="0"/>
                  <a:pt x="29619" y="2"/>
                  <a:pt x="29630" y="7"/>
                </a:cubicBezTo>
                <a:cubicBezTo>
                  <a:pt x="29641" y="12"/>
                  <a:pt x="29651" y="18"/>
                  <a:pt x="29660" y="27"/>
                </a:cubicBezTo>
                <a:cubicBezTo>
                  <a:pt x="29669" y="36"/>
                  <a:pt x="29675" y="46"/>
                  <a:pt x="29680" y="57"/>
                </a:cubicBezTo>
                <a:cubicBezTo>
                  <a:pt x="29685" y="68"/>
                  <a:pt x="29687" y="80"/>
                  <a:pt x="29687" y="92"/>
                </a:cubicBezTo>
                <a:lnTo>
                  <a:pt x="29687" y="7581"/>
                </a:lnTo>
                <a:cubicBezTo>
                  <a:pt x="29687" y="7593"/>
                  <a:pt x="29685" y="7605"/>
                  <a:pt x="29680" y="7617"/>
                </a:cubicBezTo>
                <a:cubicBezTo>
                  <a:pt x="29675" y="7628"/>
                  <a:pt x="29669" y="7638"/>
                  <a:pt x="29660" y="7647"/>
                </a:cubicBezTo>
                <a:cubicBezTo>
                  <a:pt x="29651" y="7655"/>
                  <a:pt x="29641" y="7662"/>
                  <a:pt x="29630" y="7667"/>
                </a:cubicBezTo>
                <a:cubicBezTo>
                  <a:pt x="29619" y="7671"/>
                  <a:pt x="29607" y="7674"/>
                  <a:pt x="29595" y="7674"/>
                </a:cubicBezTo>
                <a:lnTo>
                  <a:pt x="93" y="7674"/>
                </a:lnTo>
                <a:cubicBezTo>
                  <a:pt x="80" y="7674"/>
                  <a:pt x="68" y="7671"/>
                  <a:pt x="57" y="7667"/>
                </a:cubicBezTo>
                <a:cubicBezTo>
                  <a:pt x="46" y="7662"/>
                  <a:pt x="36" y="7655"/>
                  <a:pt x="27" y="7647"/>
                </a:cubicBezTo>
                <a:cubicBezTo>
                  <a:pt x="18" y="7638"/>
                  <a:pt x="12" y="7628"/>
                  <a:pt x="7" y="7617"/>
                </a:cubicBezTo>
                <a:cubicBezTo>
                  <a:pt x="2" y="7605"/>
                  <a:pt x="0" y="7593"/>
                  <a:pt x="0" y="7581"/>
                </a:cubicBezTo>
                <a:close/>
              </a:path>
            </a:pathLst>
          </a:custGeom>
          <a:noFill/>
          <a:ln w="9360">
            <a:solidFill>
              <a:srgbClr val="D1D9E0"/>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75" name="テキスト ボックス 74"/>
          <p:cNvSpPr txBox="1"/>
          <p:nvPr/>
        </p:nvSpPr>
        <p:spPr>
          <a:xfrm>
            <a:off x="747720" y="1392840"/>
            <a:ext cx="5080680" cy="536760"/>
          </a:xfrm>
          <a:prstGeom prst="rect">
            <a:avLst/>
          </a:prstGeom>
          <a:noFill/>
          <a:ln w="0">
            <a:noFill/>
          </a:ln>
        </p:spPr>
        <p:txBody>
          <a:bodyPr wrap="none" lIns="0" tIns="0" rIns="0" bIns="0" anchor="t">
            <a:noAutofit/>
          </a:bodyPr>
          <a:lstStyle/>
          <a:p>
            <a:r>
              <a:rPr lang="en-US" sz="3000" b="1" u="none" strike="noStrike">
                <a:solidFill>
                  <a:srgbClr val="230EE0"/>
                </a:solidFill>
                <a:uFillTx/>
                <a:latin typeface="HiraKakuProN-W6"/>
                <a:ea typeface="HiraKakuProN-W6"/>
              </a:rPr>
              <a:t>1. </a:t>
            </a:r>
            <a:r>
              <a:rPr lang="ja-JP" sz="3000" b="1" u="none" strike="noStrike">
                <a:solidFill>
                  <a:srgbClr val="230EE0"/>
                </a:solidFill>
                <a:uFillTx/>
                <a:latin typeface="HiraKakuProN-W6"/>
                <a:ea typeface="HiraKakuProN-W6"/>
              </a:rPr>
              <a:t>ソフトウェア⼯学の重要性</a:t>
            </a:r>
            <a:endParaRPr lang="en-US" sz="3000" b="0" u="none" strike="noStrike">
              <a:solidFill>
                <a:srgbClr val="000000"/>
              </a:solidFill>
              <a:uFillTx/>
              <a:latin typeface="游明朝体"/>
            </a:endParaRPr>
          </a:p>
        </p:txBody>
      </p:sp>
      <p:sp>
        <p:nvSpPr>
          <p:cNvPr id="76" name="テキスト ボックス 75"/>
          <p:cNvSpPr txBox="1"/>
          <p:nvPr/>
        </p:nvSpPr>
        <p:spPr>
          <a:xfrm>
            <a:off x="909720" y="2544480"/>
            <a:ext cx="6429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mindmap</a:t>
            </a:r>
            <a:endParaRPr lang="en-US" sz="1200" b="0" u="none" strike="noStrike">
              <a:solidFill>
                <a:srgbClr val="000000"/>
              </a:solidFill>
              <a:uFillTx/>
              <a:latin typeface="游明朝体"/>
            </a:endParaRPr>
          </a:p>
        </p:txBody>
      </p:sp>
      <p:sp>
        <p:nvSpPr>
          <p:cNvPr id="77" name="テキスト ボックス 76"/>
          <p:cNvSpPr txBox="1"/>
          <p:nvPr/>
        </p:nvSpPr>
        <p:spPr>
          <a:xfrm>
            <a:off x="909720" y="2716200"/>
            <a:ext cx="7347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root((</a:t>
            </a:r>
            <a:endParaRPr lang="en-US" sz="1200" b="0" u="none" strike="noStrike">
              <a:solidFill>
                <a:srgbClr val="000000"/>
              </a:solidFill>
              <a:uFillTx/>
              <a:latin typeface="游明朝体"/>
            </a:endParaRPr>
          </a:p>
        </p:txBody>
      </p:sp>
      <p:sp>
        <p:nvSpPr>
          <p:cNvPr id="78" name="テキスト ボックス 77"/>
          <p:cNvSpPr txBox="1"/>
          <p:nvPr/>
        </p:nvSpPr>
        <p:spPr>
          <a:xfrm>
            <a:off x="1643760" y="2727360"/>
            <a:ext cx="122004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ソフトウェア工学</a:t>
            </a:r>
            <a:endParaRPr lang="en-US" sz="1200" b="0" u="none" strike="noStrike">
              <a:solidFill>
                <a:srgbClr val="000000"/>
              </a:solidFill>
              <a:uFillTx/>
              <a:latin typeface="游明朝体"/>
            </a:endParaRPr>
          </a:p>
        </p:txBody>
      </p:sp>
      <p:sp>
        <p:nvSpPr>
          <p:cNvPr id="79" name="テキスト ボックス 78"/>
          <p:cNvSpPr txBox="1"/>
          <p:nvPr/>
        </p:nvSpPr>
        <p:spPr>
          <a:xfrm>
            <a:off x="2862720" y="2716200"/>
            <a:ext cx="18432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a:t>
            </a:r>
            <a:endParaRPr lang="en-US" sz="1200" b="0" u="none" strike="noStrike">
              <a:solidFill>
                <a:srgbClr val="000000"/>
              </a:solidFill>
              <a:uFillTx/>
              <a:latin typeface="游明朝体"/>
            </a:endParaRPr>
          </a:p>
        </p:txBody>
      </p:sp>
      <p:sp>
        <p:nvSpPr>
          <p:cNvPr id="80" name="テキスト ボックス 79"/>
          <p:cNvSpPr txBox="1"/>
          <p:nvPr/>
        </p:nvSpPr>
        <p:spPr>
          <a:xfrm>
            <a:off x="909720" y="2896920"/>
            <a:ext cx="3675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81" name="テキスト ボックス 80"/>
          <p:cNvSpPr txBox="1"/>
          <p:nvPr/>
        </p:nvSpPr>
        <p:spPr>
          <a:xfrm>
            <a:off x="1276560" y="2908080"/>
            <a:ext cx="137232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車輪の再発明を防ぐ</a:t>
            </a:r>
            <a:endParaRPr lang="en-US" sz="1200" b="0" u="none" strike="noStrike">
              <a:solidFill>
                <a:srgbClr val="000000"/>
              </a:solidFill>
              <a:uFillTx/>
              <a:latin typeface="游明朝体"/>
            </a:endParaRPr>
          </a:p>
        </p:txBody>
      </p:sp>
      <p:sp>
        <p:nvSpPr>
          <p:cNvPr id="82" name="テキスト ボックス 81"/>
          <p:cNvSpPr txBox="1"/>
          <p:nvPr/>
        </p:nvSpPr>
        <p:spPr>
          <a:xfrm>
            <a:off x="909720" y="306864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83" name="テキスト ボックス 82"/>
          <p:cNvSpPr txBox="1"/>
          <p:nvPr/>
        </p:nvSpPr>
        <p:spPr>
          <a:xfrm>
            <a:off x="1460160" y="3079800"/>
            <a:ext cx="152460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既存ライブラリの活用</a:t>
            </a:r>
            <a:endParaRPr lang="en-US" sz="1200" b="0" u="none" strike="noStrike">
              <a:solidFill>
                <a:srgbClr val="000000"/>
              </a:solidFill>
              <a:uFillTx/>
              <a:latin typeface="游明朝体"/>
            </a:endParaRPr>
          </a:p>
        </p:txBody>
      </p:sp>
      <p:sp>
        <p:nvSpPr>
          <p:cNvPr id="84" name="テキスト ボックス 83"/>
          <p:cNvSpPr txBox="1"/>
          <p:nvPr/>
        </p:nvSpPr>
        <p:spPr>
          <a:xfrm>
            <a:off x="909720" y="324936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85" name="テキスト ボックス 84"/>
          <p:cNvSpPr txBox="1"/>
          <p:nvPr/>
        </p:nvSpPr>
        <p:spPr>
          <a:xfrm>
            <a:off x="1460160" y="3260520"/>
            <a:ext cx="137232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ベストプラクティス</a:t>
            </a:r>
            <a:endParaRPr lang="en-US" sz="1200" b="0" u="none" strike="noStrike">
              <a:solidFill>
                <a:srgbClr val="000000"/>
              </a:solidFill>
              <a:uFillTx/>
              <a:latin typeface="游明朝体"/>
            </a:endParaRPr>
          </a:p>
        </p:txBody>
      </p:sp>
      <p:sp>
        <p:nvSpPr>
          <p:cNvPr id="86" name="テキスト ボックス 85"/>
          <p:cNvSpPr txBox="1"/>
          <p:nvPr/>
        </p:nvSpPr>
        <p:spPr>
          <a:xfrm>
            <a:off x="909720" y="342108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87" name="テキスト ボックス 86"/>
          <p:cNvSpPr txBox="1"/>
          <p:nvPr/>
        </p:nvSpPr>
        <p:spPr>
          <a:xfrm>
            <a:off x="1460160" y="3431880"/>
            <a:ext cx="91512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設計パターン</a:t>
            </a:r>
            <a:endParaRPr lang="en-US" sz="1200" b="0" u="none" strike="noStrike">
              <a:solidFill>
                <a:srgbClr val="000000"/>
              </a:solidFill>
              <a:uFillTx/>
              <a:latin typeface="游明朝体"/>
            </a:endParaRPr>
          </a:p>
        </p:txBody>
      </p:sp>
      <p:sp>
        <p:nvSpPr>
          <p:cNvPr id="88" name="テキスト ボックス 87"/>
          <p:cNvSpPr txBox="1"/>
          <p:nvPr/>
        </p:nvSpPr>
        <p:spPr>
          <a:xfrm>
            <a:off x="909720" y="3592440"/>
            <a:ext cx="3675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89" name="テキスト ボックス 88"/>
          <p:cNvSpPr txBox="1"/>
          <p:nvPr/>
        </p:nvSpPr>
        <p:spPr>
          <a:xfrm>
            <a:off x="1276560" y="3603600"/>
            <a:ext cx="106740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巨人の肩に乗る</a:t>
            </a:r>
            <a:endParaRPr lang="en-US" sz="1200" b="0" u="none" strike="noStrike">
              <a:solidFill>
                <a:srgbClr val="000000"/>
              </a:solidFill>
              <a:uFillTx/>
              <a:latin typeface="游明朝体"/>
            </a:endParaRPr>
          </a:p>
        </p:txBody>
      </p:sp>
      <p:sp>
        <p:nvSpPr>
          <p:cNvPr id="90" name="テキスト ボックス 89"/>
          <p:cNvSpPr txBox="1"/>
          <p:nvPr/>
        </p:nvSpPr>
        <p:spPr>
          <a:xfrm>
            <a:off x="909720" y="377352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91" name="テキスト ボックス 90"/>
          <p:cNvSpPr txBox="1"/>
          <p:nvPr/>
        </p:nvSpPr>
        <p:spPr>
          <a:xfrm>
            <a:off x="1460160" y="3784320"/>
            <a:ext cx="106740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オープンソース</a:t>
            </a:r>
            <a:endParaRPr lang="en-US" sz="1200" b="0" u="none" strike="noStrike">
              <a:solidFill>
                <a:srgbClr val="000000"/>
              </a:solidFill>
              <a:uFillTx/>
              <a:latin typeface="游明朝体"/>
            </a:endParaRPr>
          </a:p>
        </p:txBody>
      </p:sp>
      <p:sp>
        <p:nvSpPr>
          <p:cNvPr id="92" name="テキスト ボックス 91"/>
          <p:cNvSpPr txBox="1"/>
          <p:nvPr/>
        </p:nvSpPr>
        <p:spPr>
          <a:xfrm>
            <a:off x="909720" y="394488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93" name="テキスト ボックス 92"/>
          <p:cNvSpPr txBox="1"/>
          <p:nvPr/>
        </p:nvSpPr>
        <p:spPr>
          <a:xfrm>
            <a:off x="1460160" y="3956040"/>
            <a:ext cx="91512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コミュニティ</a:t>
            </a:r>
            <a:endParaRPr lang="en-US" sz="1200" b="0" u="none" strike="noStrike">
              <a:solidFill>
                <a:srgbClr val="000000"/>
              </a:solidFill>
              <a:uFillTx/>
              <a:latin typeface="游明朝体"/>
            </a:endParaRPr>
          </a:p>
        </p:txBody>
      </p:sp>
      <p:sp>
        <p:nvSpPr>
          <p:cNvPr id="94" name="テキスト ボックス 93"/>
          <p:cNvSpPr txBox="1"/>
          <p:nvPr/>
        </p:nvSpPr>
        <p:spPr>
          <a:xfrm>
            <a:off x="909720" y="412560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95" name="テキスト ボックス 94"/>
          <p:cNvSpPr txBox="1"/>
          <p:nvPr/>
        </p:nvSpPr>
        <p:spPr>
          <a:xfrm>
            <a:off x="1460160" y="4136760"/>
            <a:ext cx="91512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ドキュメント</a:t>
            </a:r>
            <a:endParaRPr lang="en-US" sz="1200" b="0" u="none" strike="noStrike">
              <a:solidFill>
                <a:srgbClr val="000000"/>
              </a:solidFill>
              <a:uFillTx/>
              <a:latin typeface="游明朝体"/>
            </a:endParaRPr>
          </a:p>
        </p:txBody>
      </p:sp>
      <p:sp>
        <p:nvSpPr>
          <p:cNvPr id="96" name="テキスト ボックス 95"/>
          <p:cNvSpPr txBox="1"/>
          <p:nvPr/>
        </p:nvSpPr>
        <p:spPr>
          <a:xfrm>
            <a:off x="909720" y="4297320"/>
            <a:ext cx="3675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97" name="テキスト ボックス 96"/>
          <p:cNvSpPr txBox="1"/>
          <p:nvPr/>
        </p:nvSpPr>
        <p:spPr>
          <a:xfrm>
            <a:off x="1276560" y="4308480"/>
            <a:ext cx="91512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効率的な開発</a:t>
            </a:r>
            <a:endParaRPr lang="en-US" sz="1200" b="0" u="none" strike="noStrike">
              <a:solidFill>
                <a:srgbClr val="000000"/>
              </a:solidFill>
              <a:uFillTx/>
              <a:latin typeface="游明朝体"/>
            </a:endParaRPr>
          </a:p>
        </p:txBody>
      </p:sp>
      <p:sp>
        <p:nvSpPr>
          <p:cNvPr id="98" name="テキスト ボックス 97"/>
          <p:cNvSpPr txBox="1"/>
          <p:nvPr/>
        </p:nvSpPr>
        <p:spPr>
          <a:xfrm>
            <a:off x="909720" y="446868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99" name="テキスト ボックス 98"/>
          <p:cNvSpPr txBox="1"/>
          <p:nvPr/>
        </p:nvSpPr>
        <p:spPr>
          <a:xfrm>
            <a:off x="1460160" y="4479840"/>
            <a:ext cx="76284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チーム開発</a:t>
            </a:r>
            <a:endParaRPr lang="en-US" sz="1200" b="0" u="none" strike="noStrike">
              <a:solidFill>
                <a:srgbClr val="000000"/>
              </a:solidFill>
              <a:uFillTx/>
              <a:latin typeface="游明朝体"/>
            </a:endParaRPr>
          </a:p>
        </p:txBody>
      </p:sp>
      <p:sp>
        <p:nvSpPr>
          <p:cNvPr id="100" name="テキスト ボックス 99"/>
          <p:cNvSpPr txBox="1"/>
          <p:nvPr/>
        </p:nvSpPr>
        <p:spPr>
          <a:xfrm>
            <a:off x="909720" y="464976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01" name="テキスト ボックス 100"/>
          <p:cNvSpPr txBox="1"/>
          <p:nvPr/>
        </p:nvSpPr>
        <p:spPr>
          <a:xfrm>
            <a:off x="1460160" y="4660920"/>
            <a:ext cx="61020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品質管理</a:t>
            </a:r>
            <a:endParaRPr lang="en-US" sz="1200" b="0" u="none" strike="noStrike">
              <a:solidFill>
                <a:srgbClr val="000000"/>
              </a:solidFill>
              <a:uFillTx/>
              <a:latin typeface="游明朝体"/>
            </a:endParaRPr>
          </a:p>
        </p:txBody>
      </p:sp>
      <p:sp>
        <p:nvSpPr>
          <p:cNvPr id="102" name="テキスト ボックス 101"/>
          <p:cNvSpPr txBox="1"/>
          <p:nvPr/>
        </p:nvSpPr>
        <p:spPr>
          <a:xfrm>
            <a:off x="909720" y="482112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03" name="テキスト ボックス 102"/>
          <p:cNvSpPr txBox="1"/>
          <p:nvPr/>
        </p:nvSpPr>
        <p:spPr>
          <a:xfrm>
            <a:off x="1460160" y="4832280"/>
            <a:ext cx="45792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保守性</a:t>
            </a:r>
            <a:endParaRPr lang="en-US" sz="1200" b="0" u="none" strike="noStrike">
              <a:solidFill>
                <a:srgbClr val="000000"/>
              </a:solidFill>
              <a:uFillTx/>
              <a:latin typeface="游明朝体"/>
            </a:endParaRPr>
          </a:p>
        </p:txBody>
      </p:sp>
      <p:sp>
        <p:nvSpPr>
          <p:cNvPr id="104" name="テキスト ボックス 103"/>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105" name="テキスト ボックス 104"/>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106" name="テキスト ボックス 105"/>
          <p:cNvSpPr txBox="1"/>
          <p:nvPr/>
        </p:nvSpPr>
        <p:spPr>
          <a:xfrm>
            <a:off x="11755080" y="6327720"/>
            <a:ext cx="22824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4</a:t>
            </a:r>
            <a:endParaRPr lang="en-US" sz="1800" b="0" u="none" strike="noStrike">
              <a:solidFill>
                <a:srgbClr val="000000"/>
              </a:solidFill>
              <a:uFillTx/>
              <a:latin typeface="游明朝体"/>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フリーフォーム 10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08" name="フリーフォーム 10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09" name="フリーフォーム 10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10" name="テキスト ボックス 109"/>
          <p:cNvSpPr txBox="1"/>
          <p:nvPr/>
        </p:nvSpPr>
        <p:spPr>
          <a:xfrm>
            <a:off x="747720" y="1198080"/>
            <a:ext cx="518256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1.1 </a:t>
            </a:r>
            <a:r>
              <a:rPr lang="ja-JP" sz="2400" b="1" u="none" strike="noStrike">
                <a:solidFill>
                  <a:srgbClr val="230EE0"/>
                </a:solidFill>
                <a:uFillTx/>
                <a:latin typeface="HiraKakuProN-W6"/>
                <a:ea typeface="HiraKakuProN-W6"/>
              </a:rPr>
              <a:t>なぜソフトウェア⼯学が必要か？</a:t>
            </a:r>
            <a:endParaRPr lang="en-US" sz="2400" b="0" u="none" strike="noStrike">
              <a:solidFill>
                <a:srgbClr val="000000"/>
              </a:solidFill>
              <a:uFillTx/>
              <a:latin typeface="游明朝体"/>
            </a:endParaRPr>
          </a:p>
        </p:txBody>
      </p:sp>
      <p:sp>
        <p:nvSpPr>
          <p:cNvPr id="111" name="フリーフォーム 110"/>
          <p:cNvSpPr/>
          <p:nvPr/>
        </p:nvSpPr>
        <p:spPr>
          <a:xfrm>
            <a:off x="1199880" y="2685960"/>
            <a:ext cx="57600" cy="57240"/>
          </a:xfrm>
          <a:custGeom>
            <a:avLst/>
            <a:gdLst/>
            <a:ahLst/>
            <a:cxnLst/>
            <a:rect l="0" t="0" r="r" b="b"/>
            <a:pathLst>
              <a:path w="160" h="159">
                <a:moveTo>
                  <a:pt x="160" y="80"/>
                </a:moveTo>
                <a:cubicBezTo>
                  <a:pt x="160" y="91"/>
                  <a:pt x="158" y="101"/>
                  <a:pt x="154" y="110"/>
                </a:cubicBezTo>
                <a:cubicBezTo>
                  <a:pt x="150" y="120"/>
                  <a:pt x="144" y="129"/>
                  <a:pt x="137" y="136"/>
                </a:cubicBezTo>
                <a:cubicBezTo>
                  <a:pt x="129" y="144"/>
                  <a:pt x="121" y="149"/>
                  <a:pt x="111" y="153"/>
                </a:cubicBezTo>
                <a:cubicBezTo>
                  <a:pt x="101" y="157"/>
                  <a:pt x="91" y="159"/>
                  <a:pt x="81" y="159"/>
                </a:cubicBezTo>
                <a:cubicBezTo>
                  <a:pt x="70" y="159"/>
                  <a:pt x="59" y="157"/>
                  <a:pt x="49" y="153"/>
                </a:cubicBezTo>
                <a:cubicBezTo>
                  <a:pt x="40" y="149"/>
                  <a:pt x="31" y="144"/>
                  <a:pt x="23" y="136"/>
                </a:cubicBezTo>
                <a:cubicBezTo>
                  <a:pt x="16" y="129"/>
                  <a:pt x="10" y="120"/>
                  <a:pt x="6" y="110"/>
                </a:cubicBezTo>
                <a:cubicBezTo>
                  <a:pt x="2" y="101"/>
                  <a:pt x="0" y="91"/>
                  <a:pt x="0" y="80"/>
                </a:cubicBezTo>
                <a:cubicBezTo>
                  <a:pt x="0" y="70"/>
                  <a:pt x="2" y="59"/>
                  <a:pt x="6" y="50"/>
                </a:cubicBezTo>
                <a:cubicBezTo>
                  <a:pt x="10" y="39"/>
                  <a:pt x="16" y="30"/>
                  <a:pt x="23" y="23"/>
                </a:cubicBezTo>
                <a:cubicBezTo>
                  <a:pt x="31" y="16"/>
                  <a:pt x="40" y="10"/>
                  <a:pt x="49" y="6"/>
                </a:cubicBezTo>
                <a:cubicBezTo>
                  <a:pt x="59" y="2"/>
                  <a:pt x="70" y="0"/>
                  <a:pt x="81" y="0"/>
                </a:cubicBezTo>
                <a:cubicBezTo>
                  <a:pt x="91" y="0"/>
                  <a:pt x="101" y="2"/>
                  <a:pt x="111" y="6"/>
                </a:cubicBezTo>
                <a:cubicBezTo>
                  <a:pt x="121" y="10"/>
                  <a:pt x="129" y="16"/>
                  <a:pt x="137" y="23"/>
                </a:cubicBezTo>
                <a:cubicBezTo>
                  <a:pt x="144" y="30"/>
                  <a:pt x="150" y="39"/>
                  <a:pt x="154" y="50"/>
                </a:cubicBezTo>
                <a:cubicBezTo>
                  <a:pt x="158" y="59"/>
                  <a:pt x="160" y="70"/>
                  <a:pt x="160" y="8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112" name="テキスト ボックス 111"/>
          <p:cNvSpPr txBox="1"/>
          <p:nvPr/>
        </p:nvSpPr>
        <p:spPr>
          <a:xfrm>
            <a:off x="747720" y="1946520"/>
            <a:ext cx="77731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データサイエンティストにとって、ソフトウェア⼯学の知識が重要な理由：</a:t>
            </a:r>
            <a:endParaRPr lang="en-US" sz="1800" b="0" u="none" strike="noStrike">
              <a:solidFill>
                <a:srgbClr val="000000"/>
              </a:solidFill>
              <a:uFillTx/>
              <a:latin typeface="游明朝体"/>
            </a:endParaRPr>
          </a:p>
        </p:txBody>
      </p:sp>
      <p:sp>
        <p:nvSpPr>
          <p:cNvPr id="113" name="フリーフォーム 112"/>
          <p:cNvSpPr/>
          <p:nvPr/>
        </p:nvSpPr>
        <p:spPr>
          <a:xfrm>
            <a:off x="1771560" y="3247920"/>
            <a:ext cx="57240" cy="57600"/>
          </a:xfrm>
          <a:custGeom>
            <a:avLst/>
            <a:gdLst/>
            <a:ahLst/>
            <a:cxnLst/>
            <a:rect l="0" t="0" r="r" b="b"/>
            <a:pathLst>
              <a:path w="159" h="160">
                <a:moveTo>
                  <a:pt x="159" y="80"/>
                </a:moveTo>
                <a:cubicBezTo>
                  <a:pt x="159" y="91"/>
                  <a:pt x="157" y="101"/>
                  <a:pt x="153" y="111"/>
                </a:cubicBezTo>
                <a:cubicBezTo>
                  <a:pt x="149" y="120"/>
                  <a:pt x="144" y="129"/>
                  <a:pt x="136" y="136"/>
                </a:cubicBezTo>
                <a:cubicBezTo>
                  <a:pt x="129" y="144"/>
                  <a:pt x="120" y="149"/>
                  <a:pt x="110" y="153"/>
                </a:cubicBezTo>
                <a:cubicBezTo>
                  <a:pt x="101" y="158"/>
                  <a:pt x="91" y="160"/>
                  <a:pt x="80" y="160"/>
                </a:cubicBezTo>
                <a:cubicBezTo>
                  <a:pt x="70" y="160"/>
                  <a:pt x="59" y="158"/>
                  <a:pt x="49" y="153"/>
                </a:cubicBezTo>
                <a:cubicBezTo>
                  <a:pt x="39" y="149"/>
                  <a:pt x="30" y="144"/>
                  <a:pt x="23" y="136"/>
                </a:cubicBezTo>
                <a:cubicBezTo>
                  <a:pt x="16" y="129"/>
                  <a:pt x="10" y="120"/>
                  <a:pt x="6" y="111"/>
                </a:cubicBezTo>
                <a:cubicBezTo>
                  <a:pt x="2" y="101"/>
                  <a:pt x="0" y="91"/>
                  <a:pt x="0" y="80"/>
                </a:cubicBezTo>
                <a:cubicBezTo>
                  <a:pt x="0" y="70"/>
                  <a:pt x="2" y="59"/>
                  <a:pt x="6" y="49"/>
                </a:cubicBezTo>
                <a:cubicBezTo>
                  <a:pt x="10" y="39"/>
                  <a:pt x="16" y="30"/>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0"/>
                  <a:pt x="149" y="39"/>
                  <a:pt x="153" y="49"/>
                </a:cubicBezTo>
                <a:cubicBezTo>
                  <a:pt x="157" y="59"/>
                  <a:pt x="159" y="70"/>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114" name="テキスト ボックス 113"/>
          <p:cNvSpPr txBox="1"/>
          <p:nvPr/>
        </p:nvSpPr>
        <p:spPr>
          <a:xfrm>
            <a:off x="1376280" y="2527560"/>
            <a:ext cx="1372320" cy="228960"/>
          </a:xfrm>
          <a:prstGeom prst="rect">
            <a:avLst/>
          </a:prstGeom>
          <a:noFill/>
          <a:ln w="0">
            <a:noFill/>
          </a:ln>
        </p:spPr>
        <p:txBody>
          <a:bodyPr wrap="none" lIns="0" tIns="0" rIns="0" bIns="0" anchor="t">
            <a:noAutofit/>
          </a:bodyPr>
          <a:lstStyle/>
          <a:p>
            <a:r>
              <a:rPr lang="ja-JP" sz="1800" b="1" u="none" strike="noStrike">
                <a:solidFill>
                  <a:srgbClr val="1F2328"/>
                </a:solidFill>
                <a:uFillTx/>
                <a:latin typeface="HiraKakuProN-W6"/>
                <a:ea typeface="HiraKakuProN-W6"/>
              </a:rPr>
              <a:t>再現性の確保</a:t>
            </a:r>
            <a:endParaRPr lang="en-US" sz="1800" b="0" u="none" strike="noStrike">
              <a:solidFill>
                <a:srgbClr val="000000"/>
              </a:solidFill>
              <a:uFillTx/>
              <a:latin typeface="游明朝体"/>
            </a:endParaRPr>
          </a:p>
        </p:txBody>
      </p:sp>
      <p:sp>
        <p:nvSpPr>
          <p:cNvPr id="115" name="フリーフォーム 114"/>
          <p:cNvSpPr/>
          <p:nvPr/>
        </p:nvSpPr>
        <p:spPr>
          <a:xfrm>
            <a:off x="1771560" y="3647880"/>
            <a:ext cx="57240" cy="57600"/>
          </a:xfrm>
          <a:custGeom>
            <a:avLst/>
            <a:gdLst/>
            <a:ahLst/>
            <a:cxnLst/>
            <a:rect l="0" t="0" r="r" b="b"/>
            <a:pathLst>
              <a:path w="159" h="160">
                <a:moveTo>
                  <a:pt x="159" y="80"/>
                </a:moveTo>
                <a:cubicBezTo>
                  <a:pt x="159" y="91"/>
                  <a:pt x="157" y="101"/>
                  <a:pt x="153" y="111"/>
                </a:cubicBezTo>
                <a:cubicBezTo>
                  <a:pt x="149" y="121"/>
                  <a:pt x="144" y="129"/>
                  <a:pt x="136" y="137"/>
                </a:cubicBezTo>
                <a:cubicBezTo>
                  <a:pt x="129" y="144"/>
                  <a:pt x="120" y="150"/>
                  <a:pt x="110" y="154"/>
                </a:cubicBezTo>
                <a:cubicBezTo>
                  <a:pt x="101" y="158"/>
                  <a:pt x="91" y="160"/>
                  <a:pt x="80" y="160"/>
                </a:cubicBezTo>
                <a:cubicBezTo>
                  <a:pt x="70" y="160"/>
                  <a:pt x="59" y="158"/>
                  <a:pt x="49" y="154"/>
                </a:cubicBezTo>
                <a:cubicBezTo>
                  <a:pt x="39" y="150"/>
                  <a:pt x="30" y="144"/>
                  <a:pt x="23" y="137"/>
                </a:cubicBezTo>
                <a:cubicBezTo>
                  <a:pt x="16" y="129"/>
                  <a:pt x="10" y="121"/>
                  <a:pt x="6" y="111"/>
                </a:cubicBezTo>
                <a:cubicBezTo>
                  <a:pt x="2" y="101"/>
                  <a:pt x="0" y="91"/>
                  <a:pt x="0" y="80"/>
                </a:cubicBezTo>
                <a:cubicBezTo>
                  <a:pt x="0" y="70"/>
                  <a:pt x="2" y="60"/>
                  <a:pt x="6" y="49"/>
                </a:cubicBezTo>
                <a:cubicBezTo>
                  <a:pt x="10" y="39"/>
                  <a:pt x="16" y="31"/>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1"/>
                  <a:pt x="149" y="39"/>
                  <a:pt x="153" y="49"/>
                </a:cubicBezTo>
                <a:cubicBezTo>
                  <a:pt x="157" y="60"/>
                  <a:pt x="159" y="70"/>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116" name="テキスト ボックス 115"/>
          <p:cNvSpPr txBox="1"/>
          <p:nvPr/>
        </p:nvSpPr>
        <p:spPr>
          <a:xfrm>
            <a:off x="1947960" y="3130200"/>
            <a:ext cx="133416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分析結果の再現</a:t>
            </a:r>
            <a:endParaRPr lang="en-US" sz="1500" b="0" u="none" strike="noStrike">
              <a:solidFill>
                <a:srgbClr val="000000"/>
              </a:solidFill>
              <a:uFillTx/>
              <a:latin typeface="游明朝体"/>
            </a:endParaRPr>
          </a:p>
        </p:txBody>
      </p:sp>
      <p:sp>
        <p:nvSpPr>
          <p:cNvPr id="117" name="フリーフォーム 116"/>
          <p:cNvSpPr/>
          <p:nvPr/>
        </p:nvSpPr>
        <p:spPr>
          <a:xfrm>
            <a:off x="1199880" y="4143240"/>
            <a:ext cx="57600" cy="57600"/>
          </a:xfrm>
          <a:custGeom>
            <a:avLst/>
            <a:gdLst/>
            <a:ahLst/>
            <a:cxnLst/>
            <a:rect l="0" t="0" r="r" b="b"/>
            <a:pathLst>
              <a:path w="160" h="160">
                <a:moveTo>
                  <a:pt x="160" y="79"/>
                </a:moveTo>
                <a:cubicBezTo>
                  <a:pt x="160" y="90"/>
                  <a:pt x="158" y="100"/>
                  <a:pt x="154" y="111"/>
                </a:cubicBezTo>
                <a:cubicBezTo>
                  <a:pt x="150" y="120"/>
                  <a:pt x="144" y="129"/>
                  <a:pt x="137" y="136"/>
                </a:cubicBezTo>
                <a:cubicBezTo>
                  <a:pt x="129" y="144"/>
                  <a:pt x="121" y="150"/>
                  <a:pt x="111" y="154"/>
                </a:cubicBezTo>
                <a:cubicBezTo>
                  <a:pt x="101" y="158"/>
                  <a:pt x="91" y="160"/>
                  <a:pt x="81" y="160"/>
                </a:cubicBezTo>
                <a:cubicBezTo>
                  <a:pt x="70" y="160"/>
                  <a:pt x="59" y="158"/>
                  <a:pt x="49" y="154"/>
                </a:cubicBezTo>
                <a:cubicBezTo>
                  <a:pt x="40" y="150"/>
                  <a:pt x="31" y="144"/>
                  <a:pt x="23" y="136"/>
                </a:cubicBezTo>
                <a:cubicBezTo>
                  <a:pt x="16" y="129"/>
                  <a:pt x="10" y="120"/>
                  <a:pt x="6" y="111"/>
                </a:cubicBezTo>
                <a:cubicBezTo>
                  <a:pt x="2" y="100"/>
                  <a:pt x="0" y="90"/>
                  <a:pt x="0" y="79"/>
                </a:cubicBezTo>
                <a:cubicBezTo>
                  <a:pt x="0" y="69"/>
                  <a:pt x="2" y="59"/>
                  <a:pt x="6" y="49"/>
                </a:cubicBezTo>
                <a:cubicBezTo>
                  <a:pt x="10" y="39"/>
                  <a:pt x="16" y="31"/>
                  <a:pt x="23" y="23"/>
                </a:cubicBezTo>
                <a:cubicBezTo>
                  <a:pt x="31" y="16"/>
                  <a:pt x="40" y="10"/>
                  <a:pt x="49" y="6"/>
                </a:cubicBezTo>
                <a:cubicBezTo>
                  <a:pt x="59" y="2"/>
                  <a:pt x="70" y="0"/>
                  <a:pt x="81" y="0"/>
                </a:cubicBezTo>
                <a:cubicBezTo>
                  <a:pt x="91" y="0"/>
                  <a:pt x="101" y="2"/>
                  <a:pt x="111" y="6"/>
                </a:cubicBezTo>
                <a:cubicBezTo>
                  <a:pt x="121" y="10"/>
                  <a:pt x="129" y="16"/>
                  <a:pt x="137" y="23"/>
                </a:cubicBezTo>
                <a:cubicBezTo>
                  <a:pt x="144" y="31"/>
                  <a:pt x="150" y="39"/>
                  <a:pt x="154" y="49"/>
                </a:cubicBezTo>
                <a:cubicBezTo>
                  <a:pt x="158" y="59"/>
                  <a:pt x="160" y="69"/>
                  <a:pt x="160" y="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uFillTx/>
              <a:latin typeface="游明朝体"/>
            </a:endParaRPr>
          </a:p>
        </p:txBody>
      </p:sp>
      <p:sp>
        <p:nvSpPr>
          <p:cNvPr id="118" name="テキスト ボックス 117"/>
          <p:cNvSpPr txBox="1"/>
          <p:nvPr/>
        </p:nvSpPr>
        <p:spPr>
          <a:xfrm>
            <a:off x="1947960" y="3530160"/>
            <a:ext cx="152460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他者との共同作業</a:t>
            </a:r>
            <a:endParaRPr lang="en-US" sz="1500" b="0" u="none" strike="noStrike">
              <a:solidFill>
                <a:srgbClr val="000000"/>
              </a:solidFill>
              <a:uFillTx/>
              <a:latin typeface="游明朝体"/>
            </a:endParaRPr>
          </a:p>
        </p:txBody>
      </p:sp>
      <p:sp>
        <p:nvSpPr>
          <p:cNvPr id="119" name="フリーフォーム 118"/>
          <p:cNvSpPr/>
          <p:nvPr/>
        </p:nvSpPr>
        <p:spPr>
          <a:xfrm>
            <a:off x="1771560" y="4695480"/>
            <a:ext cx="57240" cy="57600"/>
          </a:xfrm>
          <a:custGeom>
            <a:avLst/>
            <a:gdLst/>
            <a:ahLst/>
            <a:cxnLst/>
            <a:rect l="0" t="0" r="r" b="b"/>
            <a:pathLst>
              <a:path w="159" h="160">
                <a:moveTo>
                  <a:pt x="159" y="80"/>
                </a:moveTo>
                <a:cubicBezTo>
                  <a:pt x="159" y="90"/>
                  <a:pt x="157" y="100"/>
                  <a:pt x="153" y="110"/>
                </a:cubicBezTo>
                <a:cubicBezTo>
                  <a:pt x="149" y="120"/>
                  <a:pt x="144" y="129"/>
                  <a:pt x="136" y="136"/>
                </a:cubicBezTo>
                <a:cubicBezTo>
                  <a:pt x="129" y="143"/>
                  <a:pt x="120" y="149"/>
                  <a:pt x="110" y="154"/>
                </a:cubicBezTo>
                <a:cubicBezTo>
                  <a:pt x="101" y="158"/>
                  <a:pt x="91" y="160"/>
                  <a:pt x="80" y="160"/>
                </a:cubicBezTo>
                <a:cubicBezTo>
                  <a:pt x="70" y="160"/>
                  <a:pt x="59" y="158"/>
                  <a:pt x="49" y="154"/>
                </a:cubicBezTo>
                <a:cubicBezTo>
                  <a:pt x="39" y="149"/>
                  <a:pt x="30" y="143"/>
                  <a:pt x="23" y="136"/>
                </a:cubicBezTo>
                <a:cubicBezTo>
                  <a:pt x="16" y="129"/>
                  <a:pt x="10" y="120"/>
                  <a:pt x="6" y="110"/>
                </a:cubicBezTo>
                <a:cubicBezTo>
                  <a:pt x="2" y="100"/>
                  <a:pt x="0" y="90"/>
                  <a:pt x="0" y="80"/>
                </a:cubicBezTo>
                <a:cubicBezTo>
                  <a:pt x="0" y="69"/>
                  <a:pt x="2" y="59"/>
                  <a:pt x="6" y="49"/>
                </a:cubicBezTo>
                <a:cubicBezTo>
                  <a:pt x="10" y="40"/>
                  <a:pt x="16" y="31"/>
                  <a:pt x="23" y="24"/>
                </a:cubicBezTo>
                <a:cubicBezTo>
                  <a:pt x="30" y="16"/>
                  <a:pt x="39" y="11"/>
                  <a:pt x="49" y="6"/>
                </a:cubicBezTo>
                <a:cubicBezTo>
                  <a:pt x="59" y="2"/>
                  <a:pt x="70" y="0"/>
                  <a:pt x="80" y="0"/>
                </a:cubicBezTo>
                <a:cubicBezTo>
                  <a:pt x="91" y="0"/>
                  <a:pt x="101" y="2"/>
                  <a:pt x="111" y="6"/>
                </a:cubicBezTo>
                <a:cubicBezTo>
                  <a:pt x="120" y="11"/>
                  <a:pt x="129" y="16"/>
                  <a:pt x="136" y="24"/>
                </a:cubicBezTo>
                <a:cubicBezTo>
                  <a:pt x="144" y="31"/>
                  <a:pt x="149" y="40"/>
                  <a:pt x="153" y="49"/>
                </a:cubicBezTo>
                <a:cubicBezTo>
                  <a:pt x="157" y="59"/>
                  <a:pt x="159" y="69"/>
                  <a:pt x="159" y="8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120" name="テキスト ボックス 119"/>
          <p:cNvSpPr txBox="1"/>
          <p:nvPr/>
        </p:nvSpPr>
        <p:spPr>
          <a:xfrm>
            <a:off x="1376280" y="3984840"/>
            <a:ext cx="1372320" cy="228960"/>
          </a:xfrm>
          <a:prstGeom prst="rect">
            <a:avLst/>
          </a:prstGeom>
          <a:noFill/>
          <a:ln w="0">
            <a:noFill/>
          </a:ln>
        </p:spPr>
        <p:txBody>
          <a:bodyPr wrap="none" lIns="0" tIns="0" rIns="0" bIns="0" anchor="t">
            <a:noAutofit/>
          </a:bodyPr>
          <a:lstStyle/>
          <a:p>
            <a:r>
              <a:rPr lang="ja-JP" sz="1800" b="1" u="none" strike="noStrike">
                <a:solidFill>
                  <a:srgbClr val="1F2328"/>
                </a:solidFill>
                <a:uFillTx/>
                <a:latin typeface="HiraKakuProN-W6"/>
                <a:ea typeface="HiraKakuProN-W6"/>
              </a:rPr>
              <a:t>保守性の向上</a:t>
            </a:r>
            <a:endParaRPr lang="en-US" sz="1800" b="0" u="none" strike="noStrike">
              <a:solidFill>
                <a:srgbClr val="000000"/>
              </a:solidFill>
              <a:uFillTx/>
              <a:latin typeface="游明朝体"/>
            </a:endParaRPr>
          </a:p>
        </p:txBody>
      </p:sp>
      <p:sp>
        <p:nvSpPr>
          <p:cNvPr id="121" name="フリーフォーム 120"/>
          <p:cNvSpPr/>
          <p:nvPr/>
        </p:nvSpPr>
        <p:spPr>
          <a:xfrm>
            <a:off x="1771560" y="5095800"/>
            <a:ext cx="57240" cy="57240"/>
          </a:xfrm>
          <a:custGeom>
            <a:avLst/>
            <a:gdLst/>
            <a:ahLst/>
            <a:cxnLst/>
            <a:rect l="0" t="0" r="r" b="b"/>
            <a:pathLst>
              <a:path w="159" h="159">
                <a:moveTo>
                  <a:pt x="159" y="79"/>
                </a:moveTo>
                <a:cubicBezTo>
                  <a:pt x="159" y="90"/>
                  <a:pt x="157" y="100"/>
                  <a:pt x="153" y="109"/>
                </a:cubicBezTo>
                <a:cubicBezTo>
                  <a:pt x="149" y="119"/>
                  <a:pt x="144" y="128"/>
                  <a:pt x="136" y="135"/>
                </a:cubicBezTo>
                <a:cubicBezTo>
                  <a:pt x="129" y="143"/>
                  <a:pt x="120" y="149"/>
                  <a:pt x="110" y="153"/>
                </a:cubicBezTo>
                <a:cubicBezTo>
                  <a:pt x="101" y="157"/>
                  <a:pt x="91" y="159"/>
                  <a:pt x="80" y="159"/>
                </a:cubicBezTo>
                <a:cubicBezTo>
                  <a:pt x="70" y="159"/>
                  <a:pt x="59" y="157"/>
                  <a:pt x="49" y="153"/>
                </a:cubicBezTo>
                <a:cubicBezTo>
                  <a:pt x="39" y="149"/>
                  <a:pt x="30" y="143"/>
                  <a:pt x="23" y="135"/>
                </a:cubicBezTo>
                <a:cubicBezTo>
                  <a:pt x="16" y="128"/>
                  <a:pt x="10" y="119"/>
                  <a:pt x="6" y="109"/>
                </a:cubicBezTo>
                <a:cubicBezTo>
                  <a:pt x="2" y="100"/>
                  <a:pt x="0" y="90"/>
                  <a:pt x="0" y="79"/>
                </a:cubicBezTo>
                <a:cubicBezTo>
                  <a:pt x="0" y="69"/>
                  <a:pt x="2" y="58"/>
                  <a:pt x="6" y="49"/>
                </a:cubicBezTo>
                <a:cubicBezTo>
                  <a:pt x="10" y="39"/>
                  <a:pt x="16" y="30"/>
                  <a:pt x="23" y="23"/>
                </a:cubicBezTo>
                <a:cubicBezTo>
                  <a:pt x="30" y="16"/>
                  <a:pt x="39" y="10"/>
                  <a:pt x="49" y="6"/>
                </a:cubicBezTo>
                <a:cubicBezTo>
                  <a:pt x="59" y="2"/>
                  <a:pt x="70" y="0"/>
                  <a:pt x="80" y="0"/>
                </a:cubicBezTo>
                <a:cubicBezTo>
                  <a:pt x="91" y="0"/>
                  <a:pt x="101" y="2"/>
                  <a:pt x="111" y="6"/>
                </a:cubicBezTo>
                <a:cubicBezTo>
                  <a:pt x="120" y="10"/>
                  <a:pt x="129" y="16"/>
                  <a:pt x="136" y="23"/>
                </a:cubicBezTo>
                <a:cubicBezTo>
                  <a:pt x="144" y="30"/>
                  <a:pt x="149" y="39"/>
                  <a:pt x="153" y="49"/>
                </a:cubicBezTo>
                <a:cubicBezTo>
                  <a:pt x="157" y="58"/>
                  <a:pt x="159" y="69"/>
                  <a:pt x="159" y="7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122" name="テキスト ボックス 121"/>
          <p:cNvSpPr txBox="1"/>
          <p:nvPr/>
        </p:nvSpPr>
        <p:spPr>
          <a:xfrm>
            <a:off x="1947960" y="4577760"/>
            <a:ext cx="3017160" cy="256320"/>
          </a:xfrm>
          <a:prstGeom prst="rect">
            <a:avLst/>
          </a:prstGeom>
          <a:noFill/>
          <a:ln w="0">
            <a:noFill/>
          </a:ln>
        </p:spPr>
        <p:txBody>
          <a:bodyPr wrap="none" lIns="0" tIns="0" rIns="0" bIns="0" anchor="t">
            <a:noAutofit/>
          </a:bodyPr>
          <a:lstStyle/>
          <a:p>
            <a:r>
              <a:rPr lang="en-US" sz="1500" b="0" u="none" strike="noStrike">
                <a:solidFill>
                  <a:srgbClr val="1F2328"/>
                </a:solidFill>
                <a:uFillTx/>
                <a:latin typeface="HiraKakuProN-W3"/>
                <a:ea typeface="HiraKakuProN-W3"/>
              </a:rPr>
              <a:t>6 </a:t>
            </a:r>
            <a:r>
              <a:rPr lang="ja-JP" sz="1500" b="0" u="none" strike="noStrike">
                <a:solidFill>
                  <a:srgbClr val="1F2328"/>
                </a:solidFill>
                <a:uFillTx/>
                <a:latin typeface="HiraKakuProN-W3"/>
                <a:ea typeface="HiraKakuProN-W3"/>
              </a:rPr>
              <a:t>ヶ⽉後の⾃分が理解できるコード</a:t>
            </a:r>
            <a:endParaRPr lang="en-US" sz="1500" b="0" u="none" strike="noStrike">
              <a:solidFill>
                <a:srgbClr val="000000"/>
              </a:solidFill>
              <a:uFillTx/>
              <a:latin typeface="游明朝体"/>
            </a:endParaRPr>
          </a:p>
        </p:txBody>
      </p:sp>
      <p:sp>
        <p:nvSpPr>
          <p:cNvPr id="123" name="テキスト ボックス 122"/>
          <p:cNvSpPr txBox="1"/>
          <p:nvPr/>
        </p:nvSpPr>
        <p:spPr>
          <a:xfrm>
            <a:off x="1947960" y="4978080"/>
            <a:ext cx="2096280" cy="192240"/>
          </a:xfrm>
          <a:prstGeom prst="rect">
            <a:avLst/>
          </a:prstGeom>
          <a:noFill/>
          <a:ln w="0">
            <a:noFill/>
          </a:ln>
        </p:spPr>
        <p:txBody>
          <a:bodyPr wrap="none" lIns="0" tIns="0" rIns="0" bIns="0" anchor="t">
            <a:noAutofit/>
          </a:bodyPr>
          <a:lstStyle/>
          <a:p>
            <a:r>
              <a:rPr lang="ja-JP" sz="1500" b="0" u="none" strike="noStrike">
                <a:solidFill>
                  <a:srgbClr val="1F2328"/>
                </a:solidFill>
                <a:uFillTx/>
                <a:latin typeface="HiraKakuProN-W3"/>
                <a:ea typeface="HiraKakuProN-W3"/>
              </a:rPr>
              <a:t>チームでの開発効率向上</a:t>
            </a:r>
            <a:endParaRPr lang="en-US" sz="1500" b="0" u="none" strike="noStrike">
              <a:solidFill>
                <a:srgbClr val="000000"/>
              </a:solidFill>
              <a:uFillTx/>
              <a:latin typeface="游明朝体"/>
            </a:endParaRPr>
          </a:p>
        </p:txBody>
      </p:sp>
      <p:sp>
        <p:nvSpPr>
          <p:cNvPr id="124" name="テキスト ボックス 123"/>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125" name="テキスト ボックス 124"/>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126" name="テキスト ボックス 125"/>
          <p:cNvSpPr txBox="1"/>
          <p:nvPr/>
        </p:nvSpPr>
        <p:spPr>
          <a:xfrm>
            <a:off x="11755800" y="6327720"/>
            <a:ext cx="22824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5</a:t>
            </a:r>
            <a:endParaRPr lang="en-US" sz="1800" b="0" u="none" strike="noStrike">
              <a:solidFill>
                <a:srgbClr val="000000"/>
              </a:solidFill>
              <a:uFillTx/>
              <a:latin typeface="游明朝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フリーフォーム 12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28" name="フリーフォーム 12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29" name="フリーフォーム 12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30" name="テキスト ボックス 129"/>
          <p:cNvSpPr txBox="1"/>
          <p:nvPr/>
        </p:nvSpPr>
        <p:spPr>
          <a:xfrm>
            <a:off x="747720" y="455040"/>
            <a:ext cx="335376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1.2 </a:t>
            </a:r>
            <a:r>
              <a:rPr lang="ja-JP" sz="2400" b="1" u="none" strike="noStrike">
                <a:solidFill>
                  <a:srgbClr val="230EE0"/>
                </a:solidFill>
                <a:uFillTx/>
                <a:latin typeface="HiraKakuProN-W6"/>
                <a:ea typeface="HiraKakuProN-W6"/>
              </a:rPr>
              <a:t>⾞輪の再発明を防ぐ</a:t>
            </a:r>
            <a:endParaRPr lang="en-US" sz="2400" b="0" u="none" strike="noStrike">
              <a:solidFill>
                <a:srgbClr val="000000"/>
              </a:solidFill>
              <a:uFillTx/>
              <a:latin typeface="游明朝体"/>
            </a:endParaRPr>
          </a:p>
        </p:txBody>
      </p:sp>
      <p:sp>
        <p:nvSpPr>
          <p:cNvPr id="131" name="テキスト ボックス 130"/>
          <p:cNvSpPr txBox="1"/>
          <p:nvPr/>
        </p:nvSpPr>
        <p:spPr>
          <a:xfrm>
            <a:off x="747720" y="1203480"/>
            <a:ext cx="22867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既存ライブラリの活⽤</a:t>
            </a:r>
            <a:endParaRPr lang="en-US" sz="1800" b="0" u="none" strike="noStrike">
              <a:solidFill>
                <a:srgbClr val="000000"/>
              </a:solidFill>
              <a:uFillTx/>
              <a:latin typeface="游明朝体"/>
            </a:endParaRPr>
          </a:p>
        </p:txBody>
      </p:sp>
      <p:sp>
        <p:nvSpPr>
          <p:cNvPr id="132" name="テキスト ボックス 131"/>
          <p:cNvSpPr txBox="1"/>
          <p:nvPr/>
        </p:nvSpPr>
        <p:spPr>
          <a:xfrm>
            <a:off x="747720" y="1774800"/>
            <a:ext cx="3658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欲しい機能は既にある可能性が⾼い</a:t>
            </a:r>
            <a:endParaRPr lang="en-US" sz="1800" b="0" u="none" strike="noStrike">
              <a:solidFill>
                <a:srgbClr val="000000"/>
              </a:solidFill>
              <a:uFillTx/>
              <a:latin typeface="游明朝体"/>
            </a:endParaRPr>
          </a:p>
        </p:txBody>
      </p:sp>
      <p:sp>
        <p:nvSpPr>
          <p:cNvPr id="133" name="テキスト ボックス 132"/>
          <p:cNvSpPr txBox="1"/>
          <p:nvPr/>
        </p:nvSpPr>
        <p:spPr>
          <a:xfrm>
            <a:off x="747720" y="2346480"/>
            <a:ext cx="41155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機能の再開発に時間をかける必要がない</a:t>
            </a:r>
            <a:endParaRPr lang="en-US" sz="1800" b="0" u="none" strike="noStrike">
              <a:solidFill>
                <a:srgbClr val="000000"/>
              </a:solidFill>
              <a:uFillTx/>
              <a:latin typeface="游明朝体"/>
            </a:endParaRPr>
          </a:p>
        </p:txBody>
      </p:sp>
      <p:pic>
        <p:nvPicPr>
          <p:cNvPr id="134" name="図 133"/>
          <p:cNvPicPr/>
          <p:nvPr/>
        </p:nvPicPr>
        <p:blipFill>
          <a:blip r:embed="rId2"/>
          <a:stretch/>
        </p:blipFill>
        <p:spPr>
          <a:xfrm>
            <a:off x="6622920" y="1505160"/>
            <a:ext cx="3809520" cy="3847680"/>
          </a:xfrm>
          <a:prstGeom prst="rect">
            <a:avLst/>
          </a:prstGeom>
          <a:noFill/>
          <a:ln w="0">
            <a:noFill/>
          </a:ln>
        </p:spPr>
      </p:pic>
      <p:sp>
        <p:nvSpPr>
          <p:cNvPr id="135" name="テキスト ボックス 134"/>
          <p:cNvSpPr txBox="1"/>
          <p:nvPr/>
        </p:nvSpPr>
        <p:spPr>
          <a:xfrm>
            <a:off x="747720" y="2917800"/>
            <a:ext cx="29725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バグが発⽣する可能性が低い</a:t>
            </a:r>
            <a:endParaRPr lang="en-US" sz="1800" b="0" u="none" strike="noStrike">
              <a:solidFill>
                <a:srgbClr val="000000"/>
              </a:solidFill>
              <a:uFillTx/>
              <a:latin typeface="游明朝体"/>
            </a:endParaRPr>
          </a:p>
        </p:txBody>
      </p:sp>
      <p:sp>
        <p:nvSpPr>
          <p:cNvPr id="136" name="テキスト ボックス 135"/>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137" name="テキスト ボックス 136"/>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138" name="テキスト ボックス 137"/>
          <p:cNvSpPr txBox="1"/>
          <p:nvPr/>
        </p:nvSpPr>
        <p:spPr>
          <a:xfrm>
            <a:off x="11755800" y="6327720"/>
            <a:ext cx="22824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6</a:t>
            </a:r>
            <a:endParaRPr lang="en-US" sz="1800" b="0" u="none" strike="noStrike">
              <a:solidFill>
                <a:srgbClr val="000000"/>
              </a:solidFill>
              <a:uFillTx/>
              <a:latin typeface="游明朝体"/>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フリーフォーム 13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40" name="フリーフォーム 13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41" name="フリーフォーム 140"/>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42" name="テキスト ボックス 141"/>
          <p:cNvSpPr txBox="1"/>
          <p:nvPr/>
        </p:nvSpPr>
        <p:spPr>
          <a:xfrm>
            <a:off x="747720" y="455040"/>
            <a:ext cx="274428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1.3 </a:t>
            </a:r>
            <a:r>
              <a:rPr lang="ja-JP" sz="2400" b="1" u="none" strike="noStrike">
                <a:solidFill>
                  <a:srgbClr val="230EE0"/>
                </a:solidFill>
                <a:uFillTx/>
                <a:latin typeface="HiraKakuProN-W6"/>
                <a:ea typeface="HiraKakuProN-W6"/>
              </a:rPr>
              <a:t>巨⼈の肩に乗る</a:t>
            </a:r>
            <a:endParaRPr lang="en-US" sz="2400" b="0" u="none" strike="noStrike">
              <a:solidFill>
                <a:srgbClr val="000000"/>
              </a:solidFill>
              <a:uFillTx/>
              <a:latin typeface="游明朝体"/>
            </a:endParaRPr>
          </a:p>
        </p:txBody>
      </p:sp>
      <p:sp>
        <p:nvSpPr>
          <p:cNvPr id="143" name="テキスト ボックス 142"/>
          <p:cNvSpPr txBox="1"/>
          <p:nvPr/>
        </p:nvSpPr>
        <p:spPr>
          <a:xfrm>
            <a:off x="747720" y="1203480"/>
            <a:ext cx="16009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オープンソース</a:t>
            </a:r>
            <a:endParaRPr lang="en-US" sz="1800" b="0" u="none" strike="noStrike">
              <a:solidFill>
                <a:srgbClr val="000000"/>
              </a:solidFill>
              <a:uFillTx/>
              <a:latin typeface="游明朝体"/>
            </a:endParaRPr>
          </a:p>
        </p:txBody>
      </p:sp>
      <p:sp>
        <p:nvSpPr>
          <p:cNvPr id="144" name="テキスト ボックス 143"/>
          <p:cNvSpPr txBox="1"/>
          <p:nvPr/>
        </p:nvSpPr>
        <p:spPr>
          <a:xfrm>
            <a:off x="747720" y="1774800"/>
            <a:ext cx="22867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先⼈たちの知⾒を活⽤</a:t>
            </a:r>
            <a:endParaRPr lang="en-US" sz="1800" b="0" u="none" strike="noStrike">
              <a:solidFill>
                <a:srgbClr val="000000"/>
              </a:solidFill>
              <a:uFillTx/>
              <a:latin typeface="游明朝体"/>
            </a:endParaRPr>
          </a:p>
        </p:txBody>
      </p:sp>
      <p:sp>
        <p:nvSpPr>
          <p:cNvPr id="145" name="テキスト ボックス 144"/>
          <p:cNvSpPr txBox="1"/>
          <p:nvPr/>
        </p:nvSpPr>
        <p:spPr>
          <a:xfrm>
            <a:off x="747720" y="2346480"/>
            <a:ext cx="1372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保守性が⾼い</a:t>
            </a:r>
            <a:endParaRPr lang="en-US" sz="1800" b="0" u="none" strike="noStrike">
              <a:solidFill>
                <a:srgbClr val="000000"/>
              </a:solidFill>
              <a:uFillTx/>
              <a:latin typeface="游明朝体"/>
            </a:endParaRPr>
          </a:p>
        </p:txBody>
      </p:sp>
      <p:sp>
        <p:nvSpPr>
          <p:cNvPr id="146" name="テキスト ボックス 145"/>
          <p:cNvSpPr txBox="1"/>
          <p:nvPr/>
        </p:nvSpPr>
        <p:spPr>
          <a:xfrm>
            <a:off x="747720" y="2917800"/>
            <a:ext cx="9151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機能拡張</a:t>
            </a:r>
            <a:endParaRPr lang="en-US" sz="1800" b="0" u="none" strike="noStrike">
              <a:solidFill>
                <a:srgbClr val="000000"/>
              </a:solidFill>
              <a:uFillTx/>
              <a:latin typeface="游明朝体"/>
            </a:endParaRPr>
          </a:p>
        </p:txBody>
      </p:sp>
      <p:sp>
        <p:nvSpPr>
          <p:cNvPr id="147" name="テキスト ボックス 146"/>
          <p:cNvSpPr txBox="1"/>
          <p:nvPr/>
        </p:nvSpPr>
        <p:spPr>
          <a:xfrm>
            <a:off x="747720" y="3489480"/>
            <a:ext cx="48013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⾃分では思いつかないような機能を利⽤できる</a:t>
            </a:r>
            <a:endParaRPr lang="en-US" sz="1800" b="0" u="none" strike="noStrike">
              <a:solidFill>
                <a:srgbClr val="000000"/>
              </a:solidFill>
              <a:uFillTx/>
              <a:latin typeface="游明朝体"/>
            </a:endParaRPr>
          </a:p>
        </p:txBody>
      </p:sp>
      <p:pic>
        <p:nvPicPr>
          <p:cNvPr id="148" name="図 147"/>
          <p:cNvPicPr/>
          <p:nvPr/>
        </p:nvPicPr>
        <p:blipFill>
          <a:blip r:embed="rId2"/>
          <a:stretch/>
        </p:blipFill>
        <p:spPr>
          <a:xfrm>
            <a:off x="6808196" y="1317960"/>
            <a:ext cx="3809520" cy="4105080"/>
          </a:xfrm>
          <a:prstGeom prst="rect">
            <a:avLst/>
          </a:prstGeom>
          <a:noFill/>
          <a:ln w="0">
            <a:noFill/>
          </a:ln>
        </p:spPr>
      </p:pic>
      <p:sp>
        <p:nvSpPr>
          <p:cNvPr id="149" name="テキスト ボックス 148"/>
          <p:cNvSpPr txBox="1"/>
          <p:nvPr/>
        </p:nvSpPr>
        <p:spPr>
          <a:xfrm>
            <a:off x="747720" y="4060800"/>
            <a:ext cx="11437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⼈⽣は有限</a:t>
            </a:r>
            <a:endParaRPr lang="en-US" sz="1800" b="0" u="none" strike="noStrike">
              <a:solidFill>
                <a:srgbClr val="000000"/>
              </a:solidFill>
              <a:uFillTx/>
              <a:latin typeface="游明朝体"/>
            </a:endParaRPr>
          </a:p>
        </p:txBody>
      </p:sp>
      <p:sp>
        <p:nvSpPr>
          <p:cNvPr id="150" name="テキスト ボックス 149"/>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151" name="テキスト ボックス 150"/>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152" name="テキスト ボックス 151"/>
          <p:cNvSpPr txBox="1"/>
          <p:nvPr/>
        </p:nvSpPr>
        <p:spPr>
          <a:xfrm>
            <a:off x="11755800" y="6327720"/>
            <a:ext cx="22824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7</a:t>
            </a:r>
            <a:endParaRPr lang="en-US" sz="1800" b="0" u="none" strike="noStrike">
              <a:solidFill>
                <a:srgbClr val="000000"/>
              </a:solidFill>
              <a:uFillTx/>
              <a:latin typeface="游明朝体"/>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フリーフォーム 15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54" name="フリーフォーム 15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55" name="フリーフォーム 15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56" name="テキスト ボックス 155"/>
          <p:cNvSpPr txBox="1"/>
          <p:nvPr/>
        </p:nvSpPr>
        <p:spPr>
          <a:xfrm>
            <a:off x="747720" y="2440800"/>
            <a:ext cx="3556800" cy="536760"/>
          </a:xfrm>
          <a:prstGeom prst="rect">
            <a:avLst/>
          </a:prstGeom>
          <a:noFill/>
          <a:ln w="0">
            <a:noFill/>
          </a:ln>
        </p:spPr>
        <p:txBody>
          <a:bodyPr wrap="none" lIns="0" tIns="0" rIns="0" bIns="0" anchor="t">
            <a:noAutofit/>
          </a:bodyPr>
          <a:lstStyle/>
          <a:p>
            <a:r>
              <a:rPr lang="en-US" sz="3000" b="1" u="none" strike="noStrike">
                <a:solidFill>
                  <a:srgbClr val="230EE0"/>
                </a:solidFill>
                <a:uFillTx/>
                <a:latin typeface="HiraKakuProN-W6"/>
                <a:ea typeface="HiraKakuProN-W6"/>
              </a:rPr>
              <a:t>2. </a:t>
            </a:r>
            <a:r>
              <a:rPr lang="ja-JP" sz="3000" b="1" u="none" strike="noStrike">
                <a:solidFill>
                  <a:srgbClr val="230EE0"/>
                </a:solidFill>
                <a:uFillTx/>
                <a:latin typeface="HiraKakuProN-W6"/>
                <a:ea typeface="HiraKakuProN-W6"/>
              </a:rPr>
              <a:t>⽤法⽤量を守って</a:t>
            </a:r>
            <a:endParaRPr lang="en-US" sz="3000" b="0" u="none" strike="noStrike">
              <a:solidFill>
                <a:srgbClr val="000000"/>
              </a:solidFill>
              <a:uFillTx/>
              <a:latin typeface="游明朝体"/>
            </a:endParaRPr>
          </a:p>
        </p:txBody>
      </p:sp>
      <p:sp>
        <p:nvSpPr>
          <p:cNvPr id="157" name="テキスト ボックス 156"/>
          <p:cNvSpPr txBox="1"/>
          <p:nvPr/>
        </p:nvSpPr>
        <p:spPr>
          <a:xfrm>
            <a:off x="747720" y="3451320"/>
            <a:ext cx="107449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⾼度化するソフトウェア開発の⼿法を利⽤することは重要ですが、その利⽤にはユースケースに応じた⼿</a:t>
            </a:r>
            <a:endParaRPr lang="en-US" sz="1800" b="0" u="none" strike="noStrike">
              <a:solidFill>
                <a:srgbClr val="000000"/>
              </a:solidFill>
              <a:uFillTx/>
              <a:latin typeface="游明朝体"/>
            </a:endParaRPr>
          </a:p>
        </p:txBody>
      </p:sp>
      <p:sp>
        <p:nvSpPr>
          <p:cNvPr id="158" name="テキスト ボックス 157"/>
          <p:cNvSpPr txBox="1"/>
          <p:nvPr/>
        </p:nvSpPr>
        <p:spPr>
          <a:xfrm>
            <a:off x="747720" y="3794400"/>
            <a:ext cx="3201120" cy="228960"/>
          </a:xfrm>
          <a:prstGeom prst="rect">
            <a:avLst/>
          </a:prstGeom>
          <a:noFill/>
          <a:ln w="0">
            <a:noFill/>
          </a:ln>
        </p:spPr>
        <p:txBody>
          <a:bodyPr wrap="none" lIns="0" tIns="0" rIns="0" bIns="0" anchor="t">
            <a:noAutofit/>
          </a:bodyPr>
          <a:lstStyle/>
          <a:p>
            <a:r>
              <a:rPr lang="ja-JP" sz="1800" b="0" u="none" strike="noStrike">
                <a:solidFill>
                  <a:srgbClr val="1F2328"/>
                </a:solidFill>
                <a:uFillTx/>
                <a:latin typeface="HiraKakuProN-W3"/>
                <a:ea typeface="HiraKakuProN-W3"/>
              </a:rPr>
              <a:t>法を選択することが重要です。</a:t>
            </a:r>
            <a:endParaRPr lang="en-US" sz="1800" b="0" u="none" strike="noStrike">
              <a:solidFill>
                <a:srgbClr val="000000"/>
              </a:solidFill>
              <a:uFillTx/>
              <a:latin typeface="游明朝体"/>
            </a:endParaRPr>
          </a:p>
        </p:txBody>
      </p:sp>
      <p:sp>
        <p:nvSpPr>
          <p:cNvPr id="159" name="テキスト ボックス 158"/>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160" name="テキスト ボックス 159"/>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161" name="テキスト ボックス 160"/>
          <p:cNvSpPr txBox="1"/>
          <p:nvPr/>
        </p:nvSpPr>
        <p:spPr>
          <a:xfrm>
            <a:off x="11755800" y="6327720"/>
            <a:ext cx="22824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8</a:t>
            </a:r>
            <a:endParaRPr lang="en-US" sz="1800" b="0" u="none" strike="noStrike">
              <a:solidFill>
                <a:srgbClr val="000000"/>
              </a:solidFill>
              <a:uFillTx/>
              <a:latin typeface="游明朝体"/>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フリーフォーム 16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63" name="フリーフォーム 16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64" name="フリーフォーム 16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65" name="フリーフォーム 164"/>
          <p:cNvSpPr/>
          <p:nvPr/>
        </p:nvSpPr>
        <p:spPr>
          <a:xfrm>
            <a:off x="757080" y="1566720"/>
            <a:ext cx="10687320" cy="4172400"/>
          </a:xfrm>
          <a:custGeom>
            <a:avLst/>
            <a:gdLst/>
            <a:ahLst/>
            <a:cxnLst/>
            <a:rect l="0" t="0" r="r" b="b"/>
            <a:pathLst>
              <a:path w="29687" h="11590">
                <a:moveTo>
                  <a:pt x="0" y="11497"/>
                </a:moveTo>
                <a:lnTo>
                  <a:pt x="0" y="92"/>
                </a:lnTo>
                <a:cubicBezTo>
                  <a:pt x="0" y="80"/>
                  <a:pt x="2" y="68"/>
                  <a:pt x="7" y="57"/>
                </a:cubicBezTo>
                <a:cubicBezTo>
                  <a:pt x="12" y="46"/>
                  <a:pt x="18" y="36"/>
                  <a:pt x="27" y="27"/>
                </a:cubicBezTo>
                <a:cubicBezTo>
                  <a:pt x="36" y="18"/>
                  <a:pt x="46" y="12"/>
                  <a:pt x="57" y="7"/>
                </a:cubicBezTo>
                <a:cubicBezTo>
                  <a:pt x="68" y="2"/>
                  <a:pt x="80" y="0"/>
                  <a:pt x="93" y="0"/>
                </a:cubicBezTo>
                <a:lnTo>
                  <a:pt x="29595" y="0"/>
                </a:lnTo>
                <a:cubicBezTo>
                  <a:pt x="29607" y="0"/>
                  <a:pt x="29619" y="2"/>
                  <a:pt x="29630" y="7"/>
                </a:cubicBezTo>
                <a:cubicBezTo>
                  <a:pt x="29641" y="12"/>
                  <a:pt x="29651" y="18"/>
                  <a:pt x="29660" y="27"/>
                </a:cubicBezTo>
                <a:cubicBezTo>
                  <a:pt x="29669" y="36"/>
                  <a:pt x="29675" y="46"/>
                  <a:pt x="29680" y="57"/>
                </a:cubicBezTo>
                <a:cubicBezTo>
                  <a:pt x="29685" y="68"/>
                  <a:pt x="29687" y="80"/>
                  <a:pt x="29687" y="92"/>
                </a:cubicBezTo>
                <a:lnTo>
                  <a:pt x="29687" y="11497"/>
                </a:lnTo>
                <a:cubicBezTo>
                  <a:pt x="29687" y="11509"/>
                  <a:pt x="29685" y="11521"/>
                  <a:pt x="29680" y="11532"/>
                </a:cubicBezTo>
                <a:cubicBezTo>
                  <a:pt x="29675" y="11544"/>
                  <a:pt x="29669" y="11554"/>
                  <a:pt x="29660" y="11563"/>
                </a:cubicBezTo>
                <a:cubicBezTo>
                  <a:pt x="29651" y="11571"/>
                  <a:pt x="29641" y="11578"/>
                  <a:pt x="29630" y="11583"/>
                </a:cubicBezTo>
                <a:cubicBezTo>
                  <a:pt x="29619" y="11587"/>
                  <a:pt x="29607" y="11590"/>
                  <a:pt x="29595" y="11590"/>
                </a:cubicBezTo>
                <a:lnTo>
                  <a:pt x="93" y="11590"/>
                </a:lnTo>
                <a:cubicBezTo>
                  <a:pt x="80" y="11590"/>
                  <a:pt x="68" y="11587"/>
                  <a:pt x="57" y="11583"/>
                </a:cubicBezTo>
                <a:cubicBezTo>
                  <a:pt x="46" y="11578"/>
                  <a:pt x="36" y="11571"/>
                  <a:pt x="27" y="11563"/>
                </a:cubicBezTo>
                <a:cubicBezTo>
                  <a:pt x="18" y="11554"/>
                  <a:pt x="12" y="11544"/>
                  <a:pt x="7" y="11532"/>
                </a:cubicBezTo>
                <a:cubicBezTo>
                  <a:pt x="2" y="11521"/>
                  <a:pt x="0" y="11509"/>
                  <a:pt x="0" y="11497"/>
                </a:cubicBezTo>
                <a:close/>
              </a:path>
            </a:pathLst>
          </a:custGeom>
          <a:solidFill>
            <a:srgbClr val="F8F9FA"/>
          </a:solidFill>
          <a:ln w="0">
            <a:noFill/>
          </a:ln>
        </p:spPr>
        <p:txBody>
          <a:bodyPr lIns="0" tIns="0" rIns="0" bIns="0" anchor="t">
            <a:noAutofit/>
          </a:bodyPr>
          <a:lstStyle/>
          <a:p>
            <a:endParaRPr lang="en-US" sz="2400" b="0" u="none" strike="noStrike">
              <a:solidFill>
                <a:srgbClr val="000000"/>
              </a:solidFill>
              <a:uFillTx/>
              <a:latin typeface="游明朝体"/>
            </a:endParaRPr>
          </a:p>
        </p:txBody>
      </p:sp>
      <p:sp>
        <p:nvSpPr>
          <p:cNvPr id="166" name="フリーフォーム 165"/>
          <p:cNvSpPr/>
          <p:nvPr/>
        </p:nvSpPr>
        <p:spPr>
          <a:xfrm>
            <a:off x="757080" y="1566720"/>
            <a:ext cx="10687320" cy="4172400"/>
          </a:xfrm>
          <a:custGeom>
            <a:avLst/>
            <a:gdLst/>
            <a:ahLst/>
            <a:cxnLst/>
            <a:rect l="0" t="0" r="r" b="b"/>
            <a:pathLst>
              <a:path w="29687" h="11590">
                <a:moveTo>
                  <a:pt x="0" y="11497"/>
                </a:moveTo>
                <a:lnTo>
                  <a:pt x="0" y="92"/>
                </a:lnTo>
                <a:cubicBezTo>
                  <a:pt x="0" y="80"/>
                  <a:pt x="2" y="68"/>
                  <a:pt x="7" y="57"/>
                </a:cubicBezTo>
                <a:cubicBezTo>
                  <a:pt x="12" y="46"/>
                  <a:pt x="18" y="36"/>
                  <a:pt x="27" y="27"/>
                </a:cubicBezTo>
                <a:cubicBezTo>
                  <a:pt x="36" y="18"/>
                  <a:pt x="46" y="12"/>
                  <a:pt x="57" y="7"/>
                </a:cubicBezTo>
                <a:cubicBezTo>
                  <a:pt x="68" y="2"/>
                  <a:pt x="80" y="0"/>
                  <a:pt x="93" y="0"/>
                </a:cubicBezTo>
                <a:lnTo>
                  <a:pt x="29595" y="0"/>
                </a:lnTo>
                <a:cubicBezTo>
                  <a:pt x="29607" y="0"/>
                  <a:pt x="29619" y="2"/>
                  <a:pt x="29630" y="7"/>
                </a:cubicBezTo>
                <a:cubicBezTo>
                  <a:pt x="29641" y="12"/>
                  <a:pt x="29651" y="18"/>
                  <a:pt x="29660" y="27"/>
                </a:cubicBezTo>
                <a:cubicBezTo>
                  <a:pt x="29669" y="36"/>
                  <a:pt x="29675" y="46"/>
                  <a:pt x="29680" y="57"/>
                </a:cubicBezTo>
                <a:cubicBezTo>
                  <a:pt x="29685" y="68"/>
                  <a:pt x="29687" y="80"/>
                  <a:pt x="29687" y="92"/>
                </a:cubicBezTo>
                <a:lnTo>
                  <a:pt x="29687" y="11497"/>
                </a:lnTo>
                <a:cubicBezTo>
                  <a:pt x="29687" y="11509"/>
                  <a:pt x="29685" y="11521"/>
                  <a:pt x="29680" y="11532"/>
                </a:cubicBezTo>
                <a:cubicBezTo>
                  <a:pt x="29675" y="11544"/>
                  <a:pt x="29669" y="11554"/>
                  <a:pt x="29660" y="11563"/>
                </a:cubicBezTo>
                <a:cubicBezTo>
                  <a:pt x="29651" y="11571"/>
                  <a:pt x="29641" y="11578"/>
                  <a:pt x="29630" y="11583"/>
                </a:cubicBezTo>
                <a:cubicBezTo>
                  <a:pt x="29619" y="11587"/>
                  <a:pt x="29607" y="11590"/>
                  <a:pt x="29595" y="11590"/>
                </a:cubicBezTo>
                <a:lnTo>
                  <a:pt x="93" y="11590"/>
                </a:lnTo>
                <a:cubicBezTo>
                  <a:pt x="80" y="11590"/>
                  <a:pt x="68" y="11587"/>
                  <a:pt x="57" y="11583"/>
                </a:cubicBezTo>
                <a:cubicBezTo>
                  <a:pt x="46" y="11578"/>
                  <a:pt x="36" y="11571"/>
                  <a:pt x="27" y="11563"/>
                </a:cubicBezTo>
                <a:cubicBezTo>
                  <a:pt x="18" y="11554"/>
                  <a:pt x="12" y="11544"/>
                  <a:pt x="7" y="11532"/>
                </a:cubicBezTo>
                <a:cubicBezTo>
                  <a:pt x="2" y="11521"/>
                  <a:pt x="0" y="11509"/>
                  <a:pt x="0" y="11497"/>
                </a:cubicBezTo>
                <a:close/>
              </a:path>
            </a:pathLst>
          </a:custGeom>
          <a:noFill/>
          <a:ln w="9360">
            <a:solidFill>
              <a:srgbClr val="D1D9E0"/>
            </a:solidFill>
            <a:miter/>
          </a:ln>
        </p:spPr>
        <p:txBody>
          <a:bodyPr lIns="4680" tIns="4680" rIns="4680" bIns="4680" anchor="t">
            <a:noAutofit/>
          </a:bodyPr>
          <a:lstStyle/>
          <a:p>
            <a:endParaRPr lang="en-US" sz="2400" b="0" u="none" strike="noStrike">
              <a:solidFill>
                <a:srgbClr val="000000"/>
              </a:solidFill>
              <a:uFillTx/>
              <a:latin typeface="游明朝体"/>
            </a:endParaRPr>
          </a:p>
        </p:txBody>
      </p:sp>
      <p:sp>
        <p:nvSpPr>
          <p:cNvPr id="167" name="テキスト ボックス 166"/>
          <p:cNvSpPr txBox="1"/>
          <p:nvPr/>
        </p:nvSpPr>
        <p:spPr>
          <a:xfrm>
            <a:off x="747720" y="826560"/>
            <a:ext cx="4573080" cy="430200"/>
          </a:xfrm>
          <a:prstGeom prst="rect">
            <a:avLst/>
          </a:prstGeom>
          <a:noFill/>
          <a:ln w="0">
            <a:noFill/>
          </a:ln>
        </p:spPr>
        <p:txBody>
          <a:bodyPr wrap="none" lIns="0" tIns="0" rIns="0" bIns="0" anchor="t">
            <a:noAutofit/>
          </a:bodyPr>
          <a:lstStyle/>
          <a:p>
            <a:r>
              <a:rPr lang="en-US" sz="2400" b="1" u="none" strike="noStrike">
                <a:solidFill>
                  <a:srgbClr val="230EE0"/>
                </a:solidFill>
                <a:uFillTx/>
                <a:latin typeface="HiraKakuProN-W6"/>
                <a:ea typeface="HiraKakuProN-W6"/>
              </a:rPr>
              <a:t>2.1 </a:t>
            </a:r>
            <a:r>
              <a:rPr lang="ja-JP" sz="2400" b="1" u="none" strike="noStrike">
                <a:solidFill>
                  <a:srgbClr val="230EE0"/>
                </a:solidFill>
                <a:uFillTx/>
                <a:latin typeface="HiraKakuProN-W6"/>
                <a:ea typeface="HiraKakuProN-W6"/>
              </a:rPr>
              <a:t>⾼度化するソフトウェア開発</a:t>
            </a:r>
            <a:endParaRPr lang="en-US" sz="2400" b="0" u="none" strike="noStrike">
              <a:solidFill>
                <a:srgbClr val="000000"/>
              </a:solidFill>
              <a:uFillTx/>
              <a:latin typeface="游明朝体"/>
            </a:endParaRPr>
          </a:p>
        </p:txBody>
      </p:sp>
      <p:sp>
        <p:nvSpPr>
          <p:cNvPr id="168" name="テキスト ボックス 167"/>
          <p:cNvSpPr txBox="1"/>
          <p:nvPr/>
        </p:nvSpPr>
        <p:spPr>
          <a:xfrm>
            <a:off x="909720" y="1716120"/>
            <a:ext cx="6429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mindmap</a:t>
            </a:r>
            <a:endParaRPr lang="en-US" sz="1200" b="0" u="none" strike="noStrike">
              <a:solidFill>
                <a:srgbClr val="000000"/>
              </a:solidFill>
              <a:uFillTx/>
              <a:latin typeface="游明朝体"/>
            </a:endParaRPr>
          </a:p>
        </p:txBody>
      </p:sp>
      <p:sp>
        <p:nvSpPr>
          <p:cNvPr id="169" name="テキスト ボックス 168"/>
          <p:cNvSpPr txBox="1"/>
          <p:nvPr/>
        </p:nvSpPr>
        <p:spPr>
          <a:xfrm>
            <a:off x="909720" y="1887480"/>
            <a:ext cx="7347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root((</a:t>
            </a:r>
            <a:endParaRPr lang="en-US" sz="1200" b="0" u="none" strike="noStrike">
              <a:solidFill>
                <a:srgbClr val="000000"/>
              </a:solidFill>
              <a:uFillTx/>
              <a:latin typeface="游明朝体"/>
            </a:endParaRPr>
          </a:p>
        </p:txBody>
      </p:sp>
      <p:sp>
        <p:nvSpPr>
          <p:cNvPr id="170" name="テキスト ボックス 169"/>
          <p:cNvSpPr txBox="1"/>
          <p:nvPr/>
        </p:nvSpPr>
        <p:spPr>
          <a:xfrm>
            <a:off x="1643760" y="1898640"/>
            <a:ext cx="122004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ソフトウェア開発</a:t>
            </a:r>
            <a:endParaRPr lang="en-US" sz="1200" b="0" u="none" strike="noStrike">
              <a:solidFill>
                <a:srgbClr val="000000"/>
              </a:solidFill>
              <a:uFillTx/>
              <a:latin typeface="游明朝体"/>
            </a:endParaRPr>
          </a:p>
        </p:txBody>
      </p:sp>
      <p:sp>
        <p:nvSpPr>
          <p:cNvPr id="171" name="テキスト ボックス 170"/>
          <p:cNvSpPr txBox="1"/>
          <p:nvPr/>
        </p:nvSpPr>
        <p:spPr>
          <a:xfrm>
            <a:off x="2862720" y="1887480"/>
            <a:ext cx="18432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a:t>
            </a:r>
            <a:endParaRPr lang="en-US" sz="1200" b="0" u="none" strike="noStrike">
              <a:solidFill>
                <a:srgbClr val="000000"/>
              </a:solidFill>
              <a:uFillTx/>
              <a:latin typeface="游明朝体"/>
            </a:endParaRPr>
          </a:p>
        </p:txBody>
      </p:sp>
      <p:sp>
        <p:nvSpPr>
          <p:cNvPr id="172" name="テキスト ボックス 171"/>
          <p:cNvSpPr txBox="1"/>
          <p:nvPr/>
        </p:nvSpPr>
        <p:spPr>
          <a:xfrm>
            <a:off x="909720" y="2068200"/>
            <a:ext cx="3675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73" name="テキスト ボックス 172"/>
          <p:cNvSpPr txBox="1"/>
          <p:nvPr/>
        </p:nvSpPr>
        <p:spPr>
          <a:xfrm>
            <a:off x="1276560" y="2079360"/>
            <a:ext cx="61020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開発規模</a:t>
            </a:r>
            <a:endParaRPr lang="en-US" sz="1200" b="0" u="none" strike="noStrike">
              <a:solidFill>
                <a:srgbClr val="000000"/>
              </a:solidFill>
              <a:uFillTx/>
              <a:latin typeface="游明朝体"/>
            </a:endParaRPr>
          </a:p>
        </p:txBody>
      </p:sp>
      <p:sp>
        <p:nvSpPr>
          <p:cNvPr id="174" name="テキスト ボックス 173"/>
          <p:cNvSpPr txBox="1"/>
          <p:nvPr/>
        </p:nvSpPr>
        <p:spPr>
          <a:xfrm>
            <a:off x="909720" y="223992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75" name="テキスト ボックス 174"/>
          <p:cNvSpPr txBox="1"/>
          <p:nvPr/>
        </p:nvSpPr>
        <p:spPr>
          <a:xfrm>
            <a:off x="1460160" y="2251080"/>
            <a:ext cx="76284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チーム開発</a:t>
            </a:r>
            <a:endParaRPr lang="en-US" sz="1200" b="0" u="none" strike="noStrike">
              <a:solidFill>
                <a:srgbClr val="000000"/>
              </a:solidFill>
              <a:uFillTx/>
              <a:latin typeface="游明朝体"/>
            </a:endParaRPr>
          </a:p>
        </p:txBody>
      </p:sp>
      <p:sp>
        <p:nvSpPr>
          <p:cNvPr id="176" name="テキスト ボックス 175"/>
          <p:cNvSpPr txBox="1"/>
          <p:nvPr/>
        </p:nvSpPr>
        <p:spPr>
          <a:xfrm>
            <a:off x="909720" y="242064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77" name="テキスト ボックス 176"/>
          <p:cNvSpPr txBox="1"/>
          <p:nvPr/>
        </p:nvSpPr>
        <p:spPr>
          <a:xfrm>
            <a:off x="1460160" y="2431800"/>
            <a:ext cx="76284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大規模開発</a:t>
            </a:r>
            <a:endParaRPr lang="en-US" sz="1200" b="0" u="none" strike="noStrike">
              <a:solidFill>
                <a:srgbClr val="000000"/>
              </a:solidFill>
              <a:uFillTx/>
              <a:latin typeface="游明朝体"/>
            </a:endParaRPr>
          </a:p>
        </p:txBody>
      </p:sp>
      <p:sp>
        <p:nvSpPr>
          <p:cNvPr id="178" name="テキスト ボックス 177"/>
          <p:cNvSpPr txBox="1"/>
          <p:nvPr/>
        </p:nvSpPr>
        <p:spPr>
          <a:xfrm>
            <a:off x="909720" y="259236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79" name="テキスト ボックス 178"/>
          <p:cNvSpPr txBox="1"/>
          <p:nvPr/>
        </p:nvSpPr>
        <p:spPr>
          <a:xfrm>
            <a:off x="1460160" y="2603520"/>
            <a:ext cx="76284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保守・運用</a:t>
            </a:r>
            <a:endParaRPr lang="en-US" sz="1200" b="0" u="none" strike="noStrike">
              <a:solidFill>
                <a:srgbClr val="000000"/>
              </a:solidFill>
              <a:uFillTx/>
              <a:latin typeface="游明朝体"/>
            </a:endParaRPr>
          </a:p>
        </p:txBody>
      </p:sp>
      <p:sp>
        <p:nvSpPr>
          <p:cNvPr id="180" name="テキスト ボックス 179"/>
          <p:cNvSpPr txBox="1"/>
          <p:nvPr/>
        </p:nvSpPr>
        <p:spPr>
          <a:xfrm>
            <a:off x="909720" y="2763720"/>
            <a:ext cx="3675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81" name="テキスト ボックス 180"/>
          <p:cNvSpPr txBox="1"/>
          <p:nvPr/>
        </p:nvSpPr>
        <p:spPr>
          <a:xfrm>
            <a:off x="1276560" y="2774880"/>
            <a:ext cx="91512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開発プロセス</a:t>
            </a:r>
            <a:endParaRPr lang="en-US" sz="1200" b="0" u="none" strike="noStrike">
              <a:solidFill>
                <a:srgbClr val="000000"/>
              </a:solidFill>
              <a:uFillTx/>
              <a:latin typeface="游明朝体"/>
            </a:endParaRPr>
          </a:p>
        </p:txBody>
      </p:sp>
      <p:sp>
        <p:nvSpPr>
          <p:cNvPr id="182" name="テキスト ボックス 181"/>
          <p:cNvSpPr txBox="1"/>
          <p:nvPr/>
        </p:nvSpPr>
        <p:spPr>
          <a:xfrm>
            <a:off x="909720" y="294480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83" name="テキスト ボックス 182"/>
          <p:cNvSpPr txBox="1"/>
          <p:nvPr/>
        </p:nvSpPr>
        <p:spPr>
          <a:xfrm>
            <a:off x="1460160" y="2955960"/>
            <a:ext cx="61020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要件定義</a:t>
            </a:r>
            <a:endParaRPr lang="en-US" sz="1200" b="0" u="none" strike="noStrike">
              <a:solidFill>
                <a:srgbClr val="000000"/>
              </a:solidFill>
              <a:uFillTx/>
              <a:latin typeface="游明朝体"/>
            </a:endParaRPr>
          </a:p>
        </p:txBody>
      </p:sp>
      <p:sp>
        <p:nvSpPr>
          <p:cNvPr id="184" name="テキスト ボックス 183"/>
          <p:cNvSpPr txBox="1"/>
          <p:nvPr/>
        </p:nvSpPr>
        <p:spPr>
          <a:xfrm>
            <a:off x="909720" y="311616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85" name="テキスト ボックス 184"/>
          <p:cNvSpPr txBox="1"/>
          <p:nvPr/>
        </p:nvSpPr>
        <p:spPr>
          <a:xfrm>
            <a:off x="1460160" y="3127320"/>
            <a:ext cx="30564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設計</a:t>
            </a:r>
            <a:endParaRPr lang="en-US" sz="1200" b="0" u="none" strike="noStrike">
              <a:solidFill>
                <a:srgbClr val="000000"/>
              </a:solidFill>
              <a:uFillTx/>
              <a:latin typeface="游明朝体"/>
            </a:endParaRPr>
          </a:p>
        </p:txBody>
      </p:sp>
      <p:sp>
        <p:nvSpPr>
          <p:cNvPr id="186" name="テキスト ボックス 185"/>
          <p:cNvSpPr txBox="1"/>
          <p:nvPr/>
        </p:nvSpPr>
        <p:spPr>
          <a:xfrm>
            <a:off x="909720" y="329724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87" name="テキスト ボックス 186"/>
          <p:cNvSpPr txBox="1"/>
          <p:nvPr/>
        </p:nvSpPr>
        <p:spPr>
          <a:xfrm>
            <a:off x="1460160" y="3308400"/>
            <a:ext cx="30564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実装</a:t>
            </a:r>
            <a:endParaRPr lang="en-US" sz="1200" b="0" u="none" strike="noStrike">
              <a:solidFill>
                <a:srgbClr val="000000"/>
              </a:solidFill>
              <a:uFillTx/>
              <a:latin typeface="游明朝体"/>
            </a:endParaRPr>
          </a:p>
        </p:txBody>
      </p:sp>
      <p:sp>
        <p:nvSpPr>
          <p:cNvPr id="188" name="テキスト ボックス 187"/>
          <p:cNvSpPr txBox="1"/>
          <p:nvPr/>
        </p:nvSpPr>
        <p:spPr>
          <a:xfrm>
            <a:off x="909720" y="346860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89" name="テキスト ボックス 188"/>
          <p:cNvSpPr txBox="1"/>
          <p:nvPr/>
        </p:nvSpPr>
        <p:spPr>
          <a:xfrm>
            <a:off x="1460160" y="3479760"/>
            <a:ext cx="45792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テスト</a:t>
            </a:r>
            <a:endParaRPr lang="en-US" sz="1200" b="0" u="none" strike="noStrike">
              <a:solidFill>
                <a:srgbClr val="000000"/>
              </a:solidFill>
              <a:uFillTx/>
              <a:latin typeface="游明朝体"/>
            </a:endParaRPr>
          </a:p>
        </p:txBody>
      </p:sp>
      <p:sp>
        <p:nvSpPr>
          <p:cNvPr id="190" name="テキスト ボックス 189"/>
          <p:cNvSpPr txBox="1"/>
          <p:nvPr/>
        </p:nvSpPr>
        <p:spPr>
          <a:xfrm>
            <a:off x="909720" y="363996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91" name="テキスト ボックス 190"/>
          <p:cNvSpPr txBox="1"/>
          <p:nvPr/>
        </p:nvSpPr>
        <p:spPr>
          <a:xfrm>
            <a:off x="1460160" y="3651120"/>
            <a:ext cx="61020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デプロイ</a:t>
            </a:r>
            <a:endParaRPr lang="en-US" sz="1200" b="0" u="none" strike="noStrike">
              <a:solidFill>
                <a:srgbClr val="000000"/>
              </a:solidFill>
              <a:uFillTx/>
              <a:latin typeface="游明朝体"/>
            </a:endParaRPr>
          </a:p>
        </p:txBody>
      </p:sp>
      <p:sp>
        <p:nvSpPr>
          <p:cNvPr id="192" name="テキスト ボックス 191"/>
          <p:cNvSpPr txBox="1"/>
          <p:nvPr/>
        </p:nvSpPr>
        <p:spPr>
          <a:xfrm>
            <a:off x="909720" y="3821040"/>
            <a:ext cx="3675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93" name="テキスト ボックス 192"/>
          <p:cNvSpPr txBox="1"/>
          <p:nvPr/>
        </p:nvSpPr>
        <p:spPr>
          <a:xfrm>
            <a:off x="1276560" y="3832200"/>
            <a:ext cx="61020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品質管理</a:t>
            </a:r>
            <a:endParaRPr lang="en-US" sz="1200" b="0" u="none" strike="noStrike">
              <a:solidFill>
                <a:srgbClr val="000000"/>
              </a:solidFill>
              <a:uFillTx/>
              <a:latin typeface="游明朝体"/>
            </a:endParaRPr>
          </a:p>
        </p:txBody>
      </p:sp>
      <p:sp>
        <p:nvSpPr>
          <p:cNvPr id="194" name="テキスト ボックス 193"/>
          <p:cNvSpPr txBox="1"/>
          <p:nvPr/>
        </p:nvSpPr>
        <p:spPr>
          <a:xfrm>
            <a:off x="909720" y="399240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95" name="テキスト ボックス 194"/>
          <p:cNvSpPr txBox="1"/>
          <p:nvPr/>
        </p:nvSpPr>
        <p:spPr>
          <a:xfrm>
            <a:off x="1460160" y="4003560"/>
            <a:ext cx="106740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コードレビュー</a:t>
            </a:r>
            <a:endParaRPr lang="en-US" sz="1200" b="0" u="none" strike="noStrike">
              <a:solidFill>
                <a:srgbClr val="000000"/>
              </a:solidFill>
              <a:uFillTx/>
              <a:latin typeface="游明朝体"/>
            </a:endParaRPr>
          </a:p>
        </p:txBody>
      </p:sp>
      <p:sp>
        <p:nvSpPr>
          <p:cNvPr id="196" name="テキスト ボックス 195"/>
          <p:cNvSpPr txBox="1"/>
          <p:nvPr/>
        </p:nvSpPr>
        <p:spPr>
          <a:xfrm>
            <a:off x="909720" y="417348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97" name="テキスト ボックス 196"/>
          <p:cNvSpPr txBox="1"/>
          <p:nvPr/>
        </p:nvSpPr>
        <p:spPr>
          <a:xfrm>
            <a:off x="1460160" y="4184640"/>
            <a:ext cx="76284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自動テスト</a:t>
            </a:r>
            <a:endParaRPr lang="en-US" sz="1200" b="0" u="none" strike="noStrike">
              <a:solidFill>
                <a:srgbClr val="000000"/>
              </a:solidFill>
              <a:uFillTx/>
              <a:latin typeface="游明朝体"/>
            </a:endParaRPr>
          </a:p>
        </p:txBody>
      </p:sp>
      <p:sp>
        <p:nvSpPr>
          <p:cNvPr id="198" name="テキスト ボックス 197"/>
          <p:cNvSpPr txBox="1"/>
          <p:nvPr/>
        </p:nvSpPr>
        <p:spPr>
          <a:xfrm>
            <a:off x="909720" y="434484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199" name="テキスト ボックス 198"/>
          <p:cNvSpPr txBox="1"/>
          <p:nvPr/>
        </p:nvSpPr>
        <p:spPr>
          <a:xfrm>
            <a:off x="1460160" y="4356000"/>
            <a:ext cx="182952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継続的インテグレーション</a:t>
            </a:r>
            <a:endParaRPr lang="en-US" sz="1200" b="0" u="none" strike="noStrike">
              <a:solidFill>
                <a:srgbClr val="000000"/>
              </a:solidFill>
              <a:uFillTx/>
              <a:latin typeface="游明朝体"/>
            </a:endParaRPr>
          </a:p>
        </p:txBody>
      </p:sp>
      <p:sp>
        <p:nvSpPr>
          <p:cNvPr id="200" name="テキスト ボックス 199"/>
          <p:cNvSpPr txBox="1"/>
          <p:nvPr/>
        </p:nvSpPr>
        <p:spPr>
          <a:xfrm>
            <a:off x="909720" y="451620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201" name="テキスト ボックス 200"/>
          <p:cNvSpPr txBox="1"/>
          <p:nvPr/>
        </p:nvSpPr>
        <p:spPr>
          <a:xfrm>
            <a:off x="1460160" y="4527360"/>
            <a:ext cx="91512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ドキュメント</a:t>
            </a:r>
            <a:endParaRPr lang="en-US" sz="1200" b="0" u="none" strike="noStrike">
              <a:solidFill>
                <a:srgbClr val="000000"/>
              </a:solidFill>
              <a:uFillTx/>
              <a:latin typeface="游明朝体"/>
            </a:endParaRPr>
          </a:p>
        </p:txBody>
      </p:sp>
      <p:sp>
        <p:nvSpPr>
          <p:cNvPr id="202" name="テキスト ボックス 201"/>
          <p:cNvSpPr txBox="1"/>
          <p:nvPr/>
        </p:nvSpPr>
        <p:spPr>
          <a:xfrm>
            <a:off x="909720" y="4697280"/>
            <a:ext cx="3675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203" name="テキスト ボックス 202"/>
          <p:cNvSpPr txBox="1"/>
          <p:nvPr/>
        </p:nvSpPr>
        <p:spPr>
          <a:xfrm>
            <a:off x="1276560" y="4708440"/>
            <a:ext cx="91512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技術スタック</a:t>
            </a:r>
            <a:endParaRPr lang="en-US" sz="1200" b="0" u="none" strike="noStrike">
              <a:solidFill>
                <a:srgbClr val="000000"/>
              </a:solidFill>
              <a:uFillTx/>
              <a:latin typeface="游明朝体"/>
            </a:endParaRPr>
          </a:p>
        </p:txBody>
      </p:sp>
      <p:sp>
        <p:nvSpPr>
          <p:cNvPr id="204" name="テキスト ボックス 203"/>
          <p:cNvSpPr txBox="1"/>
          <p:nvPr/>
        </p:nvSpPr>
        <p:spPr>
          <a:xfrm>
            <a:off x="909720" y="486864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205" name="テキスト ボックス 204"/>
          <p:cNvSpPr txBox="1"/>
          <p:nvPr/>
        </p:nvSpPr>
        <p:spPr>
          <a:xfrm>
            <a:off x="1460160" y="4879800"/>
            <a:ext cx="61020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言語選択</a:t>
            </a:r>
            <a:endParaRPr lang="en-US" sz="1200" b="0" u="none" strike="noStrike">
              <a:solidFill>
                <a:srgbClr val="000000"/>
              </a:solidFill>
              <a:uFillTx/>
              <a:latin typeface="游明朝体"/>
            </a:endParaRPr>
          </a:p>
        </p:txBody>
      </p:sp>
      <p:sp>
        <p:nvSpPr>
          <p:cNvPr id="206" name="テキスト ボックス 205"/>
          <p:cNvSpPr txBox="1"/>
          <p:nvPr/>
        </p:nvSpPr>
        <p:spPr>
          <a:xfrm>
            <a:off x="909720" y="504000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207" name="テキスト ボックス 206"/>
          <p:cNvSpPr txBox="1"/>
          <p:nvPr/>
        </p:nvSpPr>
        <p:spPr>
          <a:xfrm>
            <a:off x="1460160" y="5051160"/>
            <a:ext cx="106740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フレームワーク</a:t>
            </a:r>
            <a:endParaRPr lang="en-US" sz="1200" b="0" u="none" strike="noStrike">
              <a:solidFill>
                <a:srgbClr val="000000"/>
              </a:solidFill>
              <a:uFillTx/>
              <a:latin typeface="游明朝体"/>
            </a:endParaRPr>
          </a:p>
        </p:txBody>
      </p:sp>
      <p:sp>
        <p:nvSpPr>
          <p:cNvPr id="208" name="テキスト ボックス 207"/>
          <p:cNvSpPr txBox="1"/>
          <p:nvPr/>
        </p:nvSpPr>
        <p:spPr>
          <a:xfrm>
            <a:off x="909720" y="522108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209" name="テキスト ボックス 208"/>
          <p:cNvSpPr txBox="1"/>
          <p:nvPr/>
        </p:nvSpPr>
        <p:spPr>
          <a:xfrm>
            <a:off x="1460160" y="5232240"/>
            <a:ext cx="76284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開発ツール</a:t>
            </a:r>
            <a:endParaRPr lang="en-US" sz="1200" b="0" u="none" strike="noStrike">
              <a:solidFill>
                <a:srgbClr val="000000"/>
              </a:solidFill>
              <a:uFillTx/>
              <a:latin typeface="游明朝体"/>
            </a:endParaRPr>
          </a:p>
        </p:txBody>
      </p:sp>
      <p:sp>
        <p:nvSpPr>
          <p:cNvPr id="210" name="テキスト ボックス 209"/>
          <p:cNvSpPr txBox="1"/>
          <p:nvPr/>
        </p:nvSpPr>
        <p:spPr>
          <a:xfrm>
            <a:off x="909720" y="5392440"/>
            <a:ext cx="551160" cy="178920"/>
          </a:xfrm>
          <a:prstGeom prst="rect">
            <a:avLst/>
          </a:prstGeom>
          <a:noFill/>
          <a:ln w="0">
            <a:noFill/>
          </a:ln>
        </p:spPr>
        <p:txBody>
          <a:bodyPr wrap="none" lIns="0" tIns="0" rIns="0" bIns="0" anchor="t">
            <a:noAutofit/>
          </a:bodyPr>
          <a:lstStyle/>
          <a:p>
            <a:r>
              <a:rPr lang="en-US" sz="1200" b="0" u="none" strike="noStrike">
                <a:solidFill>
                  <a:srgbClr val="1F2328"/>
                </a:solidFill>
                <a:uFillTx/>
                <a:latin typeface="Menlo"/>
                <a:ea typeface="Menlo"/>
              </a:rPr>
              <a:t>      </a:t>
            </a:r>
            <a:endParaRPr lang="en-US" sz="1200" b="0" u="none" strike="noStrike">
              <a:solidFill>
                <a:srgbClr val="000000"/>
              </a:solidFill>
              <a:uFillTx/>
              <a:latin typeface="游明朝体"/>
            </a:endParaRPr>
          </a:p>
        </p:txBody>
      </p:sp>
      <p:sp>
        <p:nvSpPr>
          <p:cNvPr id="211" name="テキスト ボックス 210"/>
          <p:cNvSpPr txBox="1"/>
          <p:nvPr/>
        </p:nvSpPr>
        <p:spPr>
          <a:xfrm>
            <a:off x="1460160" y="5403600"/>
            <a:ext cx="1067400" cy="152640"/>
          </a:xfrm>
          <a:prstGeom prst="rect">
            <a:avLst/>
          </a:prstGeom>
          <a:noFill/>
          <a:ln w="0">
            <a:noFill/>
          </a:ln>
        </p:spPr>
        <p:txBody>
          <a:bodyPr wrap="none" lIns="0" tIns="0" rIns="0" bIns="0" anchor="t">
            <a:noAutofit/>
          </a:bodyPr>
          <a:lstStyle/>
          <a:p>
            <a:r>
              <a:rPr lang="ja-JP" sz="1200" b="0" u="none" strike="noStrike">
                <a:solidFill>
                  <a:srgbClr val="1F2328"/>
                </a:solidFill>
                <a:uFillTx/>
                <a:latin typeface="Osaka-Mono"/>
                <a:ea typeface="Osaka-Mono"/>
              </a:rPr>
              <a:t>バージョン管理</a:t>
            </a:r>
            <a:endParaRPr lang="en-US" sz="1200" b="0" u="none" strike="noStrike">
              <a:solidFill>
                <a:srgbClr val="000000"/>
              </a:solidFill>
              <a:uFillTx/>
              <a:latin typeface="游明朝体"/>
            </a:endParaRPr>
          </a:p>
        </p:txBody>
      </p:sp>
      <p:sp>
        <p:nvSpPr>
          <p:cNvPr id="212" name="テキスト ボックス 211"/>
          <p:cNvSpPr txBox="1"/>
          <p:nvPr/>
        </p:nvSpPr>
        <p:spPr>
          <a:xfrm>
            <a:off x="285840" y="204480"/>
            <a:ext cx="4572720" cy="183240"/>
          </a:xfrm>
          <a:prstGeom prst="rect">
            <a:avLst/>
          </a:prstGeom>
          <a:noFill/>
          <a:ln w="0">
            <a:noFill/>
          </a:ln>
        </p:spPr>
        <p:txBody>
          <a:bodyPr wrap="none" lIns="0" tIns="0" rIns="0" bIns="0" anchor="t">
            <a:noAutofit/>
          </a:bodyPr>
          <a:lstStyle/>
          <a:p>
            <a:r>
              <a:rPr lang="ja-JP" sz="1440" b="0" u="none" strike="noStrike">
                <a:solidFill>
                  <a:srgbClr val="666666"/>
                </a:solidFill>
                <a:uFillTx/>
                <a:latin typeface="HiraKakuProN-W3"/>
                <a:ea typeface="HiraKakuProN-W3"/>
              </a:rPr>
              <a:t>データサイエンティストのためのソフトウェア⼯学⼊⾨</a:t>
            </a:r>
            <a:endParaRPr lang="en-US" sz="1440" b="0" u="none" strike="noStrike">
              <a:solidFill>
                <a:srgbClr val="000000"/>
              </a:solidFill>
              <a:uFillTx/>
              <a:latin typeface="游明朝体"/>
            </a:endParaRPr>
          </a:p>
        </p:txBody>
      </p:sp>
      <p:sp>
        <p:nvSpPr>
          <p:cNvPr id="213" name="テキスト ボックス 212"/>
          <p:cNvSpPr txBox="1"/>
          <p:nvPr/>
        </p:nvSpPr>
        <p:spPr>
          <a:xfrm>
            <a:off x="285840" y="6386400"/>
            <a:ext cx="2127960" cy="245880"/>
          </a:xfrm>
          <a:prstGeom prst="rect">
            <a:avLst/>
          </a:prstGeom>
          <a:noFill/>
          <a:ln w="0">
            <a:noFill/>
          </a:ln>
        </p:spPr>
        <p:txBody>
          <a:bodyPr wrap="none" lIns="0" tIns="0" rIns="0" bIns="0" anchor="t">
            <a:noAutofit/>
          </a:bodyPr>
          <a:lstStyle/>
          <a:p>
            <a:r>
              <a:rPr lang="en-US" sz="1440" b="0" u="none" strike="noStrike">
                <a:solidFill>
                  <a:srgbClr val="666666"/>
                </a:solidFill>
                <a:uFillTx/>
                <a:latin typeface="HiraKakuProN-W3"/>
                <a:ea typeface="HiraKakuProN-W3"/>
              </a:rPr>
              <a:t>©2025 Satoshi Yoshimura</a:t>
            </a:r>
            <a:endParaRPr lang="en-US" sz="1440" b="0" u="none" strike="noStrike">
              <a:solidFill>
                <a:srgbClr val="000000"/>
              </a:solidFill>
              <a:uFillTx/>
              <a:latin typeface="游明朝体"/>
            </a:endParaRPr>
          </a:p>
        </p:txBody>
      </p:sp>
      <p:sp>
        <p:nvSpPr>
          <p:cNvPr id="214" name="テキスト ボックス 213"/>
          <p:cNvSpPr txBox="1"/>
          <p:nvPr/>
        </p:nvSpPr>
        <p:spPr>
          <a:xfrm>
            <a:off x="11755800" y="6327720"/>
            <a:ext cx="228240" cy="306720"/>
          </a:xfrm>
          <a:prstGeom prst="rect">
            <a:avLst/>
          </a:prstGeom>
          <a:noFill/>
          <a:ln w="0">
            <a:noFill/>
          </a:ln>
        </p:spPr>
        <p:txBody>
          <a:bodyPr wrap="none" lIns="0" tIns="0" rIns="0" bIns="0" anchor="t">
            <a:noAutofit/>
          </a:bodyPr>
          <a:lstStyle/>
          <a:p>
            <a:r>
              <a:rPr lang="en-US" sz="1800" b="0" u="none" strike="noStrike">
                <a:solidFill>
                  <a:srgbClr val="777777"/>
                </a:solidFill>
                <a:uFillTx/>
                <a:latin typeface="HiraKakuProN-W3"/>
                <a:ea typeface="HiraKakuProN-W3"/>
              </a:rPr>
              <a:t>9</a:t>
            </a:r>
            <a:endParaRPr lang="en-US" sz="1800" b="0" u="none" strike="noStrike">
              <a:solidFill>
                <a:srgbClr val="000000"/>
              </a:solidFill>
              <a:uFillTx/>
              <a:latin typeface="游明朝体"/>
            </a:endParaRPr>
          </a:p>
        </p:txBody>
      </p:sp>
    </p:spTree>
  </p:cSld>
  <p:clrMapOvr>
    <a:masterClrMapping/>
  </p:clrMapOvr>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3316</Words>
  <Application>Microsoft Macintosh PowerPoint</Application>
  <PresentationFormat>ワイド画面</PresentationFormat>
  <Paragraphs>480</Paragraphs>
  <Slides>33</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33</vt:i4>
      </vt:variant>
    </vt:vector>
  </HeadingPairs>
  <TitlesOfParts>
    <vt:vector size="43" baseType="lpstr">
      <vt:lpstr>HiraKakuProN-W3</vt:lpstr>
      <vt:lpstr>HiraKakuProN-W6</vt:lpstr>
      <vt:lpstr>Osaka</vt:lpstr>
      <vt:lpstr>Osaka-Mono</vt:lpstr>
      <vt:lpstr>游明朝体</vt:lpstr>
      <vt:lpstr>Arial</vt:lpstr>
      <vt:lpstr>Menlo</vt:lpstr>
      <vt:lpstr>Symbol</vt:lpstr>
      <vt:lpstr>Wingdings</vt:lpstr>
      <vt:lpstr>Office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吉村 智</cp:lastModifiedBy>
  <cp:revision>1</cp:revision>
  <dcterms:modified xsi:type="dcterms:W3CDTF">2025-01-17T00:29:55Z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ja-JP</dc:language>
  <cp:lastModifiedBy/>
  <cp:revision>0</cp:revision>
  <dc:subject/>
  <dc:title/>
</cp:coreProperties>
</file>