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8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9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0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1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4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7" r:id="rId5"/>
    <p:sldMasterId id="2147483694" r:id="rId6"/>
    <p:sldMasterId id="2147483701" r:id="rId7"/>
    <p:sldMasterId id="2147483708" r:id="rId8"/>
    <p:sldMasterId id="2147483715" r:id="rId9"/>
    <p:sldMasterId id="2147483722" r:id="rId10"/>
    <p:sldMasterId id="2147483729" r:id="rId11"/>
    <p:sldMasterId id="2147483736" r:id="rId12"/>
    <p:sldMasterId id="2147483744" r:id="rId13"/>
    <p:sldMasterId id="2147483751" r:id="rId14"/>
    <p:sldMasterId id="2147483772" r:id="rId15"/>
    <p:sldMasterId id="2147483779" r:id="rId16"/>
    <p:sldMasterId id="2147483787" r:id="rId17"/>
  </p:sldMasterIdLst>
  <p:notesMasterIdLst>
    <p:notesMasterId r:id="rId19"/>
  </p:notesMasterIdLst>
  <p:sldIdLst>
    <p:sldId id="290" r:id="rId18"/>
  </p:sldIdLst>
  <p:sldSz cx="9144000" cy="6858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86"/>
    <a:srgbClr val="FFFFAB"/>
    <a:srgbClr val="EBF2F5"/>
    <a:srgbClr val="EBF2FF"/>
    <a:srgbClr val="0083C4"/>
    <a:srgbClr val="0088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1" autoAdjust="0"/>
    <p:restoredTop sz="94655" autoAdjust="0"/>
  </p:normalViewPr>
  <p:slideViewPr>
    <p:cSldViewPr snapToGrid="0" snapToObjects="1">
      <p:cViewPr varScale="1">
        <p:scale>
          <a:sx n="111" d="100"/>
          <a:sy n="111" d="100"/>
        </p:scale>
        <p:origin x="-22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D942B-64FA-467F-8AD6-27C86ED48411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D668-DBDC-482D-81D3-150E5D8E5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.jpe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1.jpe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1.jpe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7" Type="http://schemas.openxmlformats.org/officeDocument/2006/relationships/image" Target="../media/image1.jpeg"/><Relationship Id="rId2" Type="http://schemas.openxmlformats.org/officeDocument/2006/relationships/tags" Target="../tags/tag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7" Type="http://schemas.openxmlformats.org/officeDocument/2006/relationships/image" Target="../media/image1.jpeg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7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7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7" Type="http://schemas.openxmlformats.org/officeDocument/2006/relationships/image" Target="../media/image1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1.jpeg"/><Relationship Id="rId2" Type="http://schemas.openxmlformats.org/officeDocument/2006/relationships/tags" Target="../tags/tag2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1.jpeg"/><Relationship Id="rId2" Type="http://schemas.openxmlformats.org/officeDocument/2006/relationships/tags" Target="../tags/tag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 IB_Wide_PPT_Graphic_829_LRG"/>
          <p:cNvPicPr>
            <a:picLocks noChangeAspect="1" noChangeArrowheads="1"/>
          </p:cNvPicPr>
          <p:nvPr/>
        </p:nvPicPr>
        <p:blipFill>
          <a:blip r:embed="rId4" cstate="print"/>
          <a:srcRect t="91090"/>
          <a:stretch>
            <a:fillRect/>
          </a:stretch>
        </p:blipFill>
        <p:spPr bwMode="auto">
          <a:xfrm>
            <a:off x="-1588" y="6246813"/>
            <a:ext cx="9145588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 IB_Wide_PPT_Graphic_829_LRG"/>
          <p:cNvPicPr>
            <a:picLocks noChangeAspect="1" noChangeArrowheads="1"/>
          </p:cNvPicPr>
          <p:nvPr/>
        </p:nvPicPr>
        <p:blipFill>
          <a:blip r:embed="rId4" cstate="print"/>
          <a:srcRect b="88892"/>
          <a:stretch>
            <a:fillRect/>
          </a:stretch>
        </p:blipFill>
        <p:spPr bwMode="auto">
          <a:xfrm>
            <a:off x="0" y="0"/>
            <a:ext cx="914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63246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defTabSz="839788" fontAlgn="base">
              <a:lnSpc>
                <a:spcPts val="825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>
                <a:solidFill>
                  <a:srgbClr val="000000"/>
                </a:solidFill>
                <a:latin typeface="Arial" charset="0"/>
                <a:ea typeface="LF_Kai" pitchFamily="2" charset="-122"/>
              </a:rPr>
              <a:t>I N T E R N A L   O N L Y</a:t>
            </a:r>
            <a:endParaRPr lang="en-GB" sz="1000" dirty="0">
              <a:solidFill>
                <a:srgbClr val="000000"/>
              </a:solidFill>
              <a:latin typeface="Arial" charset="0"/>
              <a:ea typeface="LF_Kai" pitchFamily="2" charset="-122"/>
            </a:endParaRP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88900" y="6303963"/>
            <a:ext cx="520700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39788" fontAlgn="base">
              <a:lnSpc>
                <a:spcPts val="825"/>
              </a:lnSpc>
              <a:spcBef>
                <a:spcPct val="0"/>
              </a:spcBef>
              <a:spcAft>
                <a:spcPct val="0"/>
              </a:spcAft>
              <a:defRPr/>
            </a:pPr>
            <a:fld id="{C7B6837B-725F-47E0-BA70-7A74C0D1CB76}" type="slidenum">
              <a:rPr lang="en-GB" sz="1000">
                <a:solidFill>
                  <a:srgbClr val="000000"/>
                </a:solidFill>
                <a:latin typeface="Arial" charset="0"/>
                <a:ea typeface="LF_Kai" pitchFamily="2" charset="-122"/>
              </a:rPr>
              <a:pPr algn="r" defTabSz="839788" fontAlgn="base">
                <a:lnSpc>
                  <a:spcPts val="825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000000"/>
              </a:solidFill>
              <a:latin typeface="Arial" charset="0"/>
              <a:ea typeface="LF_Kai" pitchFamily="2" charset="-122"/>
            </a:endParaRPr>
          </a:p>
        </p:txBody>
      </p:sp>
      <p:sp>
        <p:nvSpPr>
          <p:cNvPr id="8" name="Line 90"/>
          <p:cNvSpPr>
            <a:spLocks noChangeShapeType="1"/>
          </p:cNvSpPr>
          <p:nvPr/>
        </p:nvSpPr>
        <p:spPr bwMode="blackGray">
          <a:xfrm>
            <a:off x="0" y="62484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Line 95"/>
          <p:cNvSpPr>
            <a:spLocks noChangeShapeType="1"/>
          </p:cNvSpPr>
          <p:nvPr/>
        </p:nvSpPr>
        <p:spPr bwMode="blackGray">
          <a:xfrm>
            <a:off x="685800" y="6248400"/>
            <a:ext cx="0" cy="6096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Line 102"/>
          <p:cNvSpPr>
            <a:spLocks noChangeShapeType="1"/>
          </p:cNvSpPr>
          <p:nvPr/>
        </p:nvSpPr>
        <p:spPr bwMode="blackGray">
          <a:xfrm>
            <a:off x="7239000" y="6248400"/>
            <a:ext cx="0" cy="6096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1" name="Picture 2" descr=" IB_Wide_PPT_Graphic_829_LR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714375"/>
            <a:ext cx="9144000" cy="2209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800" tIns="10800" rIns="10800" bIns="10800" anchor="ctr"/>
          <a:lstStyle/>
          <a:p>
            <a:pPr algn="ctr" defTabSz="820738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/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5800" y="762000"/>
            <a:ext cx="80121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 Box 8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8013" y="638175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defTabSz="839788" fontAlgn="base">
              <a:lnSpc>
                <a:spcPts val="825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>
                <a:solidFill>
                  <a:srgbClr val="000000"/>
                </a:solidFill>
                <a:latin typeface="Arial" charset="0"/>
                <a:ea typeface="LF_Kai" pitchFamily="2" charset="-122"/>
              </a:rPr>
              <a:t>I N T E R N A L   O N L Y</a:t>
            </a:r>
            <a:endParaRPr lang="en-GB" sz="1000" dirty="0">
              <a:solidFill>
                <a:srgbClr val="000000"/>
              </a:solidFill>
              <a:latin typeface="Arial" charset="0"/>
              <a:ea typeface="LF_Kai" pitchFamily="2" charset="-122"/>
            </a:endParaRPr>
          </a:p>
        </p:txBody>
      </p:sp>
      <p:sp>
        <p:nvSpPr>
          <p:cNvPr id="51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836613"/>
            <a:ext cx="7848600" cy="647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1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30363"/>
            <a:ext cx="7128073" cy="5746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GB" dirty="0"/>
              <a:t>Click to edit Master subtitle style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052736"/>
            <a:ext cx="2057400" cy="488610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052736"/>
            <a:ext cx="6019800" cy="488610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4037013" cy="243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5213" y="914400"/>
            <a:ext cx="4038600" cy="243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502025"/>
            <a:ext cx="4037013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213" y="3502025"/>
            <a:ext cx="4038600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85800" y="197738"/>
            <a:ext cx="6190456" cy="5669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85801" y="914400"/>
            <a:ext cx="6190456" cy="50244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7452320" y="1412776"/>
            <a:ext cx="1440160" cy="410445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764704"/>
            <a:ext cx="685156" cy="5472608"/>
          </a:xfrm>
          <a:prstGeom prst="rect">
            <a:avLst/>
          </a:prstGeom>
          <a:solidFill>
            <a:srgbClr val="EAEAEA"/>
          </a:solidFill>
          <a:ln w="6350" cap="flat" cmpd="sng" algn="ctr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" tIns="10800" rIns="10800" bIns="10800" numCol="1" rtlCol="0" anchor="ctr" anchorCtr="0" compatLnSpc="1">
            <a:prstTxWarp prst="textNoShape">
              <a:avLst/>
            </a:prstTxWarp>
          </a:bodyPr>
          <a:lstStyle/>
          <a:p>
            <a:pPr algn="ctr" defTabSz="82073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500" dirty="0" smtClean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7236296" y="765815"/>
            <a:ext cx="1907704" cy="5472608"/>
          </a:xfrm>
          <a:prstGeom prst="rect">
            <a:avLst/>
          </a:prstGeom>
          <a:solidFill>
            <a:srgbClr val="EAEAEA"/>
          </a:solidFill>
          <a:ln w="6350" cap="flat" cmpd="sng" algn="ctr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" tIns="10800" rIns="10800" bIns="10800" numCol="1" rtlCol="0" anchor="ctr" anchorCtr="0" compatLnSpc="1">
            <a:prstTxWarp prst="textNoShape">
              <a:avLst/>
            </a:prstTxWarp>
          </a:bodyPr>
          <a:lstStyle/>
          <a:p>
            <a:pPr algn="ctr" defTabSz="820738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500" dirty="0" smtClean="0">
              <a:solidFill>
                <a:srgbClr val="000000"/>
              </a:solidFill>
            </a:endParaRPr>
          </a:p>
        </p:txBody>
      </p:sp>
      <p:sp>
        <p:nvSpPr>
          <p:cNvPr id="17" name="Line 102"/>
          <p:cNvSpPr>
            <a:spLocks noChangeShapeType="1"/>
          </p:cNvSpPr>
          <p:nvPr userDrawn="1"/>
        </p:nvSpPr>
        <p:spPr bwMode="blackGray">
          <a:xfrm>
            <a:off x="7239000" y="732279"/>
            <a:ext cx="0" cy="5506144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Line 102"/>
          <p:cNvSpPr>
            <a:spLocks noChangeShapeType="1"/>
          </p:cNvSpPr>
          <p:nvPr userDrawn="1"/>
        </p:nvSpPr>
        <p:spPr bwMode="blackGray">
          <a:xfrm>
            <a:off x="685156" y="732279"/>
            <a:ext cx="0" cy="5506144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76590" y="980728"/>
            <a:ext cx="6190456" cy="566966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7346658" y="1988840"/>
            <a:ext cx="1584176" cy="4032448"/>
          </a:xfrm>
        </p:spPr>
        <p:txBody>
          <a:bodyPr/>
          <a:lstStyle>
            <a:lvl1pPr marL="119063" indent="-119063">
              <a:buClrTx/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8" name="Line 102"/>
          <p:cNvSpPr>
            <a:spLocks noChangeShapeType="1"/>
          </p:cNvSpPr>
          <p:nvPr userDrawn="1"/>
        </p:nvSpPr>
        <p:spPr bwMode="blackGray">
          <a:xfrm>
            <a:off x="7239000" y="0"/>
            <a:ext cx="0" cy="76470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" name="Line 102"/>
          <p:cNvSpPr>
            <a:spLocks noChangeShapeType="1"/>
          </p:cNvSpPr>
          <p:nvPr userDrawn="1"/>
        </p:nvSpPr>
        <p:spPr bwMode="blackGray">
          <a:xfrm>
            <a:off x="685156" y="0"/>
            <a:ext cx="0" cy="76470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1"/>
          </p:nvPr>
        </p:nvSpPr>
        <p:spPr>
          <a:xfrm>
            <a:off x="786764" y="1627332"/>
            <a:ext cx="6192688" cy="7920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786764" y="4149080"/>
            <a:ext cx="6120680" cy="18002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786764" y="2852936"/>
            <a:ext cx="6192688" cy="122413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7346658" y="1628800"/>
            <a:ext cx="1617830" cy="288032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4037013" cy="5024438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914400"/>
            <a:ext cx="4038600" cy="5024438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8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1"/>
          <p:cNvSpPr>
            <a:spLocks noChangeArrowheads="1"/>
          </p:cNvSpPr>
          <p:nvPr userDrawn="1"/>
        </p:nvSpPr>
        <p:spPr bwMode="blackGray">
          <a:xfrm>
            <a:off x="1055085" y="6553200"/>
            <a:ext cx="7666891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defTabSz="914400" eaLnBrk="0" hangingPunct="0">
              <a:defRPr/>
            </a:pPr>
            <a:r>
              <a:rPr lang="en-GB" dirty="0">
                <a:solidFill>
                  <a:srgbClr val="000000"/>
                </a:solidFill>
              </a:rPr>
              <a:t>EDG NA Tech Council</a:t>
            </a:r>
          </a:p>
        </p:txBody>
      </p:sp>
      <p:sp>
        <p:nvSpPr>
          <p:cNvPr id="5" name="Rectangle 93"/>
          <p:cNvSpPr>
            <a:spLocks noChangeArrowheads="1"/>
          </p:cNvSpPr>
          <p:nvPr userDrawn="1"/>
        </p:nvSpPr>
        <p:spPr bwMode="blackGray">
          <a:xfrm>
            <a:off x="8721977" y="6553200"/>
            <a:ext cx="422031" cy="304800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89"/>
          <p:cNvSpPr txBox="1">
            <a:spLocks noChangeArrowheads="1"/>
          </p:cNvSpPr>
          <p:nvPr userDrawn="1"/>
        </p:nvSpPr>
        <p:spPr bwMode="blackGray">
          <a:xfrm>
            <a:off x="8692664" y="6592901"/>
            <a:ext cx="521677" cy="27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3982" tIns="43982" rIns="43982" bIns="43982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fld id="{AF24B846-941C-4B5A-BDBE-FFEBDAF9A62B}" type="slidenum">
              <a:rPr lang="en-US" sz="1200" b="1">
                <a:solidFill>
                  <a:srgbClr val="FFFFFF"/>
                </a:solidFill>
              </a:rPr>
              <a:pPr algn="ctr" defTabSz="879542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" name="Line 90"/>
          <p:cNvSpPr>
            <a:spLocks noChangeShapeType="1"/>
          </p:cNvSpPr>
          <p:nvPr userDrawn="1"/>
        </p:nvSpPr>
        <p:spPr bwMode="blackGray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92"/>
          <p:cNvSpPr txBox="1">
            <a:spLocks noChangeArrowheads="1"/>
          </p:cNvSpPr>
          <p:nvPr userDrawn="1"/>
        </p:nvSpPr>
        <p:spPr bwMode="blackGray">
          <a:xfrm>
            <a:off x="7385540" y="6583379"/>
            <a:ext cx="1289538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7884" tIns="47884" rIns="47884" bIns="47884">
            <a:spAutoFit/>
          </a:bodyPr>
          <a:lstStyle/>
          <a:p>
            <a:pPr algn="ctr" defTabSz="879542" eaLnBrk="0" hangingPunct="0">
              <a:spcBef>
                <a:spcPct val="50000"/>
              </a:spcBef>
              <a:defRPr/>
            </a:pPr>
            <a:r>
              <a:rPr lang="en-GB" sz="1200" dirty="0">
                <a:solidFill>
                  <a:srgbClr val="000000"/>
                </a:solidFill>
              </a:rPr>
              <a:t>February 2011 </a:t>
            </a:r>
          </a:p>
        </p:txBody>
      </p:sp>
      <p:sp>
        <p:nvSpPr>
          <p:cNvPr id="9" name="Line 95"/>
          <p:cNvSpPr>
            <a:spLocks noChangeShapeType="1"/>
          </p:cNvSpPr>
          <p:nvPr userDrawn="1"/>
        </p:nvSpPr>
        <p:spPr bwMode="blackGray">
          <a:xfrm>
            <a:off x="1055077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Text Box 98"/>
          <p:cNvSpPr txBox="1">
            <a:spLocks noChangeArrowheads="1"/>
          </p:cNvSpPr>
          <p:nvPr userDrawn="1"/>
        </p:nvSpPr>
        <p:spPr bwMode="blackGray">
          <a:xfrm>
            <a:off x="1055079" y="11"/>
            <a:ext cx="3024554" cy="28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7884" rIns="47884" bIns="47884">
            <a:spAutoFit/>
          </a:bodyPr>
          <a:lstStyle/>
          <a:p>
            <a:pPr defTabSz="879542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FFFFFF"/>
                </a:solidFill>
              </a:rPr>
              <a:t>EQUITY DERIVATIVES GROUP</a:t>
            </a:r>
          </a:p>
        </p:txBody>
      </p:sp>
      <p:sp>
        <p:nvSpPr>
          <p:cNvPr id="11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" name="Line 110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88900">
            <a:solidFill>
              <a:srgbClr val="ADD6FF"/>
            </a:solidFill>
            <a:round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7884" tIns="47884" rIns="47884" bIns="47884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4" name="Picture 12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blackGray">
          <a:xfrm>
            <a:off x="55686" y="662463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4" name="Image" r:id="rId5" imgW="1892300" imgH="774700" progId="">
                  <p:embed/>
                </p:oleObj>
              </mc:Choice>
              <mc:Fallback>
                <p:oleObj name="Image" r:id="rId5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7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275385" y="6521451"/>
            <a:ext cx="18991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79542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</a:t>
            </a:r>
            <a:r>
              <a:rPr lang="pt-BR" sz="800" dirty="0" smtClean="0">
                <a:solidFill>
                  <a:srgbClr val="D58B46"/>
                </a:solidFill>
              </a:rPr>
              <a:t>L  </a:t>
            </a:r>
            <a:r>
              <a:rPr lang="pt-BR" sz="800" dirty="0">
                <a:solidFill>
                  <a:srgbClr val="D58B46"/>
                </a:solidFill>
              </a:rPr>
              <a:t>A N </a:t>
            </a:r>
            <a:r>
              <a:rPr lang="pt-BR" sz="800" dirty="0" smtClean="0">
                <a:solidFill>
                  <a:srgbClr val="D58B46"/>
                </a:solidFill>
              </a:rPr>
              <a:t>D   </a:t>
            </a:r>
            <a:r>
              <a:rPr lang="pt-BR" sz="800" dirty="0">
                <a:solidFill>
                  <a:srgbClr val="D58B46"/>
                </a:solidFill>
              </a:rPr>
              <a:t>I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T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E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R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A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 smtClean="0">
                <a:solidFill>
                  <a:srgbClr val="D58B46"/>
                </a:solidFill>
              </a:rPr>
              <a:t>L</a:t>
            </a:r>
            <a:r>
              <a:rPr lang="pt-BR" sz="700" dirty="0" smtClean="0">
                <a:solidFill>
                  <a:srgbClr val="D58B46"/>
                </a:solidFill>
              </a:rPr>
              <a:t> 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O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N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L</a:t>
            </a:r>
            <a:r>
              <a:rPr lang="pt-BR" sz="700" dirty="0">
                <a:solidFill>
                  <a:srgbClr val="D58B46"/>
                </a:solidFill>
              </a:rPr>
              <a:t> </a:t>
            </a:r>
            <a:r>
              <a:rPr lang="pt-BR" sz="800" dirty="0">
                <a:solidFill>
                  <a:srgbClr val="D58B46"/>
                </a:solidFill>
              </a:rPr>
              <a:t>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44996" tIns="44996" rIns="44996" bIns="4499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 userDrawn="1"/>
        </p:nvSpPr>
        <p:spPr bwMode="blackGray">
          <a:xfrm>
            <a:off x="0" y="7747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016" tIns="45016" rIns="45016" bIns="45016" anchor="ctr"/>
          <a:lstStyle/>
          <a:p>
            <a:pPr algn="ctr" defTabSz="914400" eaLnBrk="0" hangingPunct="0"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blackGray">
          <a:xfrm>
            <a:off x="726835" y="-12700"/>
            <a:ext cx="2145323" cy="28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0117" tIns="50117" rIns="50117" bIns="50117">
            <a:spAutoFit/>
          </a:bodyPr>
          <a:lstStyle/>
          <a:p>
            <a:pPr defTabSz="920639" eaLnBrk="0" hangingPunct="0">
              <a:spcBef>
                <a:spcPct val="50000"/>
              </a:spcBef>
              <a:defRPr/>
            </a:pPr>
            <a:r>
              <a:rPr lang="en-GB" sz="1200" b="1" dirty="0">
                <a:solidFill>
                  <a:srgbClr val="EDE7E5"/>
                </a:solidFill>
              </a:rPr>
              <a:t>EQUITY DERIVATIVES GROUP</a:t>
            </a:r>
          </a:p>
        </p:txBody>
      </p:sp>
      <p:pic>
        <p:nvPicPr>
          <p:cNvPr id="20" name="Picture 17" descr=" IB_Wide_PPT_Graphic_829_LR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37634" y="365760"/>
            <a:ext cx="6752491" cy="914400"/>
          </a:xfrm>
          <a:prstGeom prst="rect">
            <a:avLst/>
          </a:prstGeom>
          <a:noFill/>
          <a:ln>
            <a:noFill/>
          </a:ln>
        </p:spPr>
        <p:txBody>
          <a:bodyPr lIns="239421" tIns="47884" rIns="239421" bIns="47884" anchor="ctr">
            <a:noAutofit/>
          </a:bodyPr>
          <a:lstStyle>
            <a:lvl1pPr marL="10942" defTabSz="1245755">
              <a:lnSpc>
                <a:spcPts val="1650"/>
              </a:lnSpc>
              <a:defRPr sz="2100" baseline="0"/>
            </a:lvl1pPr>
          </a:lstStyle>
          <a:p>
            <a:endParaRPr lang="en-GB" dirty="0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21475" y="1828800"/>
            <a:ext cx="3887958" cy="731520"/>
          </a:xfrm>
          <a:prstGeom prst="rect">
            <a:avLst/>
          </a:prstGeom>
        </p:spPr>
        <p:txBody>
          <a:bodyPr lIns="239421" tIns="0" rIns="239421" bIns="0">
            <a:noAutofit/>
          </a:bodyPr>
          <a:lstStyle>
            <a:lvl1pPr algn="r">
              <a:spcBef>
                <a:spcPts val="456"/>
              </a:spcBef>
              <a:buClrTx/>
              <a:buSzTx/>
              <a:buFontTx/>
              <a:buNone/>
              <a:defRPr sz="19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5290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600" b="0" cap="all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92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55448"/>
            <a:ext cx="4416552" cy="457200"/>
          </a:xfrm>
          <a:prstGeom prst="rect">
            <a:avLst/>
          </a:prstGeom>
        </p:spPr>
        <p:txBody>
          <a:bodyPr lIns="95768" tIns="47884" rIns="95768" bIns="47884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9" y="1174757"/>
            <a:ext cx="8185638" cy="5064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6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18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576"/>
            <a:ext cx="4040066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1500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179576"/>
            <a:ext cx="4041531" cy="63976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1841500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201204" indent="-199541">
              <a:buFont typeface="Wingdings" pitchFamily="2" charset="2"/>
              <a:buChar char="§"/>
              <a:defRPr sz="1600"/>
            </a:lvl2pPr>
            <a:lvl3pPr marL="407397" indent="-204530">
              <a:buFont typeface="Wingdings" pitchFamily="2" charset="2"/>
              <a:buChar char="§"/>
              <a:defRPr sz="1400"/>
            </a:lvl3pPr>
            <a:lvl4pPr>
              <a:defRPr sz="12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2776"/>
            <a:ext cx="45720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Program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38187" y="493776"/>
            <a:ext cx="1414854" cy="227296"/>
          </a:xfrm>
          <a:prstGeom prst="rect">
            <a:avLst/>
          </a:prstGeom>
        </p:spPr>
        <p:txBody>
          <a:bodyPr lIns="95768" tIns="47884" rIns="95768" bIns="47884" anchor="ctr"/>
          <a:lstStyle>
            <a:lvl1pPr algn="l"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Click to enter Tech Lead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14719" y="493786"/>
            <a:ext cx="1376220" cy="219271"/>
          </a:xfrm>
          <a:prstGeom prst="rect">
            <a:avLst/>
          </a:prstGeom>
        </p:spPr>
        <p:txBody>
          <a:bodyPr lIns="95768" tIns="47884" rIns="95768" bIns="47884"/>
          <a:lstStyle>
            <a:lvl1pPr>
              <a:defRPr sz="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Sponsor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7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3" Type="http://schemas.openxmlformats.org/officeDocument/2006/relationships/slideLayout" Target="../slideLayouts/slideLayout64.xml"/><Relationship Id="rId7" Type="http://schemas.openxmlformats.org/officeDocument/2006/relationships/theme" Target="../theme/theme10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6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5.xml"/><Relationship Id="rId9" Type="http://schemas.openxmlformats.org/officeDocument/2006/relationships/tags" Target="../tags/tag2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3" Type="http://schemas.openxmlformats.org/officeDocument/2006/relationships/slideLayout" Target="../slideLayouts/slideLayout70.xml"/><Relationship Id="rId7" Type="http://schemas.openxmlformats.org/officeDocument/2006/relationships/theme" Target="../theme/theme1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oleObject" Target="../embeddings/oleObject19.bin"/><Relationship Id="rId5" Type="http://schemas.openxmlformats.org/officeDocument/2006/relationships/slideLayout" Target="../slideLayouts/slideLayout7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71.xml"/><Relationship Id="rId9" Type="http://schemas.openxmlformats.org/officeDocument/2006/relationships/tags" Target="../tags/tag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3" Type="http://schemas.openxmlformats.org/officeDocument/2006/relationships/slideLayout" Target="../slideLayouts/slideLayout76.xml"/><Relationship Id="rId7" Type="http://schemas.openxmlformats.org/officeDocument/2006/relationships/theme" Target="../theme/theme1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oleObject" Target="../embeddings/oleObject21.bin"/><Relationship Id="rId5" Type="http://schemas.openxmlformats.org/officeDocument/2006/relationships/slideLayout" Target="../slideLayouts/slideLayout7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77.xml"/><Relationship Id="rId9" Type="http://schemas.openxmlformats.org/officeDocument/2006/relationships/tags" Target="../tags/tag2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3" Type="http://schemas.openxmlformats.org/officeDocument/2006/relationships/slideLayout" Target="../slideLayouts/slideLayout82.xml"/><Relationship Id="rId7" Type="http://schemas.openxmlformats.org/officeDocument/2006/relationships/theme" Target="../theme/theme13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oleObject" Target="../embeddings/oleObject23.bin"/><Relationship Id="rId5" Type="http://schemas.openxmlformats.org/officeDocument/2006/relationships/slideLayout" Target="../slideLayouts/slideLayout8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3.xml"/><Relationship Id="rId9" Type="http://schemas.openxmlformats.org/officeDocument/2006/relationships/tags" Target="../tags/tag2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3" Type="http://schemas.openxmlformats.org/officeDocument/2006/relationships/slideLayout" Target="../slideLayouts/slideLayout88.xml"/><Relationship Id="rId7" Type="http://schemas.openxmlformats.org/officeDocument/2006/relationships/theme" Target="../theme/theme14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oleObject" Target="../embeddings/oleObject25.bin"/><Relationship Id="rId5" Type="http://schemas.openxmlformats.org/officeDocument/2006/relationships/slideLayout" Target="../slideLayouts/slideLayout9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9.xml"/><Relationship Id="rId9" Type="http://schemas.openxmlformats.org/officeDocument/2006/relationships/tags" Target="../tags/tag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3.xml"/><Relationship Id="rId9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4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9.xml"/><Relationship Id="rId9" Type="http://schemas.openxmlformats.org/officeDocument/2006/relationships/tags" Target="../tags/tag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5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oleObject" Target="../embeddings/oleObject7.bin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5.xml"/><Relationship Id="rId9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6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oleObject" Target="../embeddings/oleObject9.bin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1.xml"/><Relationship Id="rId9" Type="http://schemas.openxmlformats.org/officeDocument/2006/relationships/tags" Target="../tags/tag1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oleObject" Target="../embeddings/oleObject11.bin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7.xml"/><Relationship Id="rId9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8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oleObject" Target="../embeddings/oleObject13.bin"/><Relationship Id="rId5" Type="http://schemas.openxmlformats.org/officeDocument/2006/relationships/slideLayout" Target="../slideLayouts/slideLayout5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3.xml"/><Relationship Id="rId9" Type="http://schemas.openxmlformats.org/officeDocument/2006/relationships/tags" Target="../tags/tag1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3" Type="http://schemas.openxmlformats.org/officeDocument/2006/relationships/slideLayout" Target="../slideLayouts/slideLayout58.xml"/><Relationship Id="rId7" Type="http://schemas.openxmlformats.org/officeDocument/2006/relationships/theme" Target="../theme/theme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oleObject" Target="../embeddings/oleObject15.bin"/><Relationship Id="rId5" Type="http://schemas.openxmlformats.org/officeDocument/2006/relationships/slideLayout" Target="../slideLayouts/slideLayout6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IB_Wide_PPT_Graphic_829_LRG"/>
          <p:cNvPicPr>
            <a:picLocks noChangeAspect="1" noChangeArrowheads="1"/>
          </p:cNvPicPr>
          <p:nvPr/>
        </p:nvPicPr>
        <p:blipFill>
          <a:blip r:embed="rId16" cstate="print"/>
          <a:srcRect t="91090"/>
          <a:stretch>
            <a:fillRect/>
          </a:stretch>
        </p:blipFill>
        <p:spPr bwMode="auto">
          <a:xfrm>
            <a:off x="-1588" y="6246813"/>
            <a:ext cx="9145588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 IB_Wide_PPT_Graphic_829_LRG"/>
          <p:cNvPicPr>
            <a:picLocks noChangeAspect="1" noChangeArrowheads="1"/>
          </p:cNvPicPr>
          <p:nvPr userDrawn="1"/>
        </p:nvPicPr>
        <p:blipFill>
          <a:blip r:embed="rId16" cstate="print"/>
          <a:srcRect b="88892"/>
          <a:stretch>
            <a:fillRect/>
          </a:stretch>
        </p:blipFill>
        <p:spPr bwMode="auto">
          <a:xfrm>
            <a:off x="1587" y="0"/>
            <a:ext cx="914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97738"/>
            <a:ext cx="8229600" cy="56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8228013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8519" name="Text Box 8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62000" y="63246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defTabSz="839788" fontAlgn="base">
              <a:lnSpc>
                <a:spcPts val="825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000">
                <a:solidFill>
                  <a:srgbClr val="000000"/>
                </a:solidFill>
                <a:latin typeface="Arial" charset="0"/>
                <a:ea typeface="LF_Kai" pitchFamily="2" charset="-122"/>
              </a:rPr>
              <a:t>I N T E R N A L   O N L Y</a:t>
            </a:r>
            <a:endParaRPr lang="en-GB" sz="1000" dirty="0">
              <a:solidFill>
                <a:srgbClr val="000000"/>
              </a:solidFill>
              <a:latin typeface="Arial" charset="0"/>
              <a:ea typeface="LF_Kai" pitchFamily="2" charset="-122"/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/>
        </p:nvSpPr>
        <p:spPr bwMode="auto">
          <a:xfrm>
            <a:off x="88900" y="6303963"/>
            <a:ext cx="520700" cy="204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r" defTabSz="839788" fontAlgn="base">
              <a:lnSpc>
                <a:spcPts val="825"/>
              </a:lnSpc>
              <a:spcBef>
                <a:spcPct val="0"/>
              </a:spcBef>
              <a:spcAft>
                <a:spcPct val="0"/>
              </a:spcAft>
              <a:defRPr/>
            </a:pPr>
            <a:fld id="{F672D10E-E4D3-4ACB-B29B-5E5949E0A2F7}" type="slidenum">
              <a:rPr lang="en-GB" sz="1000">
                <a:solidFill>
                  <a:srgbClr val="000000"/>
                </a:solidFill>
                <a:latin typeface="Arial" charset="0"/>
                <a:ea typeface="LF_Kai" pitchFamily="2" charset="-122"/>
              </a:rPr>
              <a:pPr algn="r" defTabSz="839788" fontAlgn="base">
                <a:lnSpc>
                  <a:spcPts val="825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000000"/>
              </a:solidFill>
              <a:latin typeface="Arial" charset="0"/>
              <a:ea typeface="LF_Kai" pitchFamily="2" charset="-122"/>
            </a:endParaRPr>
          </a:p>
        </p:txBody>
      </p:sp>
      <p:sp>
        <p:nvSpPr>
          <p:cNvPr id="18522" name="Line 90"/>
          <p:cNvSpPr>
            <a:spLocks noChangeShapeType="1"/>
          </p:cNvSpPr>
          <p:nvPr/>
        </p:nvSpPr>
        <p:spPr bwMode="blackGray">
          <a:xfrm>
            <a:off x="0" y="6248400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527" name="Line 95"/>
          <p:cNvSpPr>
            <a:spLocks noChangeShapeType="1"/>
          </p:cNvSpPr>
          <p:nvPr/>
        </p:nvSpPr>
        <p:spPr bwMode="blackGray">
          <a:xfrm>
            <a:off x="685800" y="6248400"/>
            <a:ext cx="0" cy="6096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79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rebuchet MS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Trebuchet MS" pitchFamily="34" charset="0"/>
        </a:defRPr>
      </a:lvl9pPr>
    </p:titleStyle>
    <p:bodyStyle>
      <a:lvl1pPr marL="168275" indent="-168275" algn="l" rtl="0" eaLnBrk="0" fontAlgn="base" hangingPunct="0">
        <a:lnSpc>
          <a:spcPct val="110000"/>
        </a:lnSpc>
        <a:spcBef>
          <a:spcPts val="800"/>
        </a:spcBef>
        <a:spcAft>
          <a:spcPct val="0"/>
        </a:spcAft>
        <a:buClrTx/>
        <a:buSzPct val="120000"/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179388" algn="l" rtl="0" eaLnBrk="0" fontAlgn="base" hangingPunct="0">
        <a:lnSpc>
          <a:spcPct val="110000"/>
        </a:lnSpc>
        <a:spcBef>
          <a:spcPts val="400"/>
        </a:spcBef>
        <a:spcAft>
          <a:spcPct val="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2pPr>
      <a:lvl3pPr marL="684213" indent="-171450" algn="l" rtl="0" eaLnBrk="0" fontAlgn="base" hangingPunct="0">
        <a:lnSpc>
          <a:spcPct val="110000"/>
        </a:lnSpc>
        <a:spcBef>
          <a:spcPts val="4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3pPr>
      <a:lvl4pPr marL="803275" indent="-119063" algn="l" rtl="0" eaLnBrk="0" fontAlgn="base" hangingPunct="0">
        <a:lnSpc>
          <a:spcPct val="110000"/>
        </a:lnSpc>
        <a:spcBef>
          <a:spcPts val="400"/>
        </a:spcBef>
        <a:spcAft>
          <a:spcPct val="0"/>
        </a:spcAft>
        <a:buClr>
          <a:schemeClr val="tx1"/>
        </a:buClr>
        <a:buFont typeface="Courier New" pitchFamily="49" charset="0"/>
        <a:buChar char="o"/>
        <a:defRPr sz="1100">
          <a:solidFill>
            <a:schemeClr val="tx1"/>
          </a:solidFill>
          <a:latin typeface="+mn-lt"/>
        </a:defRPr>
      </a:lvl4pPr>
      <a:lvl5pPr marL="1089025" indent="-174625" algn="l" rtl="0" eaLnBrk="0" fontAlgn="base" hangingPunct="0">
        <a:lnSpc>
          <a:spcPct val="110000"/>
        </a:lnSpc>
        <a:spcBef>
          <a:spcPts val="400"/>
        </a:spcBef>
        <a:spcAft>
          <a:spcPct val="0"/>
        </a:spcAft>
        <a:buClr>
          <a:schemeClr val="tx1"/>
        </a:buClr>
        <a:buFont typeface="Trebuchet MS" pitchFamily="34" charset="0"/>
        <a:buChar char="—"/>
        <a:defRPr sz="11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0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7"/>
          <p:cNvSpPr>
            <a:spLocks noChangeArrowheads="1"/>
          </p:cNvSpPr>
          <p:nvPr userDrawn="1"/>
        </p:nvSpPr>
        <p:spPr bwMode="blackGray">
          <a:xfrm>
            <a:off x="0" y="0"/>
            <a:ext cx="9144000" cy="774700"/>
          </a:xfrm>
          <a:prstGeom prst="rect">
            <a:avLst/>
          </a:prstGeom>
          <a:gradFill rotWithShape="1">
            <a:gsLst>
              <a:gs pos="0">
                <a:srgbClr val="58443B"/>
              </a:gs>
              <a:gs pos="100000">
                <a:srgbClr val="9875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Rectangle 101"/>
          <p:cNvSpPr>
            <a:spLocks noChangeArrowheads="1"/>
          </p:cNvSpPr>
          <p:nvPr userDrawn="1"/>
        </p:nvSpPr>
        <p:spPr bwMode="blackGray">
          <a:xfrm>
            <a:off x="1055077" y="6553200"/>
            <a:ext cx="7666892" cy="304800"/>
          </a:xfrm>
          <a:prstGeom prst="rect">
            <a:avLst/>
          </a:prstGeom>
          <a:solidFill>
            <a:srgbClr val="EDE7E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5" name="Rectangle 93"/>
          <p:cNvSpPr>
            <a:spLocks noChangeArrowheads="1"/>
          </p:cNvSpPr>
          <p:nvPr userDrawn="1"/>
        </p:nvSpPr>
        <p:spPr bwMode="blackGray">
          <a:xfrm>
            <a:off x="8721975" y="6565967"/>
            <a:ext cx="422031" cy="292608"/>
          </a:xfrm>
          <a:prstGeom prst="rect">
            <a:avLst/>
          </a:prstGeom>
          <a:solidFill>
            <a:srgbClr val="58443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8521" name="Text Box 89"/>
          <p:cNvSpPr txBox="1">
            <a:spLocks noChangeArrowheads="1"/>
          </p:cNvSpPr>
          <p:nvPr userDrawn="1"/>
        </p:nvSpPr>
        <p:spPr bwMode="blackGray">
          <a:xfrm>
            <a:off x="8719043" y="6616615"/>
            <a:ext cx="412262" cy="21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987" tIns="43987" rIns="43987" bIns="43987" anchor="ctr">
            <a:spAutoFit/>
          </a:bodyPr>
          <a:lstStyle/>
          <a:p>
            <a:pPr algn="ctr" defTabSz="879644" eaLnBrk="0" hangingPunct="0">
              <a:spcBef>
                <a:spcPct val="50000"/>
              </a:spcBef>
              <a:defRPr/>
            </a:pPr>
            <a:fld id="{075D1BAA-E400-4360-B1B7-5595F4955244}" type="slidenum">
              <a:rPr lang="en-US" sz="800" b="1">
                <a:solidFill>
                  <a:srgbClr val="FFFFFF"/>
                </a:solidFill>
              </a:rPr>
              <a:pPr algn="ctr" defTabSz="879644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522" name="Line 90"/>
          <p:cNvSpPr>
            <a:spLocks noChangeShapeType="1"/>
          </p:cNvSpPr>
          <p:nvPr userDrawn="1"/>
        </p:nvSpPr>
        <p:spPr bwMode="blackGray">
          <a:xfrm>
            <a:off x="0" y="6556248"/>
            <a:ext cx="91440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7890" tIns="47890" rIns="47890" bIns="47890" anchor="ctr"/>
          <a:lstStyle/>
          <a:p>
            <a:pPr algn="ctr" defTabSz="914400" eaLnBrk="0" hangingPunct="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40" name="Picture 12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blackGray">
          <a:xfrm>
            <a:off x="52755" y="6643688"/>
            <a:ext cx="939312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7"/>
          <p:cNvGraphicFramePr>
            <a:graphicFrameLocks noChangeAspect="1"/>
          </p:cNvGraphicFramePr>
          <p:nvPr/>
        </p:nvGraphicFramePr>
        <p:xfrm>
          <a:off x="7397262" y="0"/>
          <a:ext cx="17467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Image" r:id="rId11" imgW="1892300" imgH="774700" progId="">
                  <p:embed/>
                </p:oleObj>
              </mc:Choice>
              <mc:Fallback>
                <p:oleObj name="Image" r:id="rId11" imgW="1892300" imgH="774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262" y="0"/>
                        <a:ext cx="17467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64E8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264E84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7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4767123" y="6620256"/>
            <a:ext cx="2577630" cy="21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879644" eaLnBrk="0" hangingPunct="0">
              <a:lnSpc>
                <a:spcPts val="864"/>
              </a:lnSpc>
              <a:defRPr/>
            </a:pPr>
            <a:r>
              <a:rPr lang="pt-BR" sz="800" dirty="0">
                <a:solidFill>
                  <a:srgbClr val="D58B46"/>
                </a:solidFill>
              </a:rPr>
              <a:t>C O N F I D E N T I A L   A N D  </a:t>
            </a:r>
            <a:r>
              <a:rPr lang="pt-BR" sz="800" dirty="0" smtClean="0">
                <a:solidFill>
                  <a:srgbClr val="D58B46"/>
                </a:solidFill>
              </a:rPr>
              <a:t>  </a:t>
            </a:r>
            <a:r>
              <a:rPr lang="pt-BR" sz="800" dirty="0">
                <a:solidFill>
                  <a:srgbClr val="D58B46"/>
                </a:solidFill>
              </a:rPr>
              <a:t>I N T E R N A </a:t>
            </a:r>
            <a:r>
              <a:rPr lang="pt-BR" sz="800" dirty="0" smtClean="0">
                <a:solidFill>
                  <a:srgbClr val="D58B46"/>
                </a:solidFill>
              </a:rPr>
              <a:t>L </a:t>
            </a:r>
            <a:r>
              <a:rPr lang="pt-BR" sz="800" dirty="0">
                <a:solidFill>
                  <a:srgbClr val="D58B46"/>
                </a:solidFill>
              </a:rPr>
              <a:t> O N L Y</a:t>
            </a:r>
            <a:endParaRPr lang="en-US" sz="800" dirty="0">
              <a:solidFill>
                <a:srgbClr val="D58B46"/>
              </a:solidFill>
            </a:endParaRPr>
          </a:p>
        </p:txBody>
      </p:sp>
      <p:sp>
        <p:nvSpPr>
          <p:cNvPr id="15" name="Line 102"/>
          <p:cNvSpPr>
            <a:spLocks noChangeShapeType="1"/>
          </p:cNvSpPr>
          <p:nvPr userDrawn="1"/>
        </p:nvSpPr>
        <p:spPr bwMode="blackGray">
          <a:xfrm>
            <a:off x="7338646" y="6553200"/>
            <a:ext cx="0" cy="3048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pPr defTabSz="914400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txStyles>
    <p:titleStyle>
      <a:lvl1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LF_Kai"/>
        </a:defRPr>
      </a:lvl1pPr>
      <a:lvl2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2pPr>
      <a:lvl3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3pPr>
      <a:lvl4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4pPr>
      <a:lvl5pPr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  <a:cs typeface="LF_Kai"/>
        </a:defRPr>
      </a:lvl5pPr>
      <a:lvl6pPr marL="478898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6pPr>
      <a:lvl7pPr marL="9577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7pPr>
      <a:lvl8pPr marL="1436696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8pPr>
      <a:lvl9pPr marL="1915594" algn="l" defTabSz="981077" rtl="0" eaLnBrk="0" fontAlgn="base" hangingPunct="0">
        <a:lnSpc>
          <a:spcPts val="2409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Trebuchet MS" pitchFamily="34" charset="0"/>
          <a:ea typeface="LF_Kai" pitchFamily="2" charset="-122"/>
        </a:defRPr>
      </a:lvl9pPr>
    </p:titleStyle>
    <p:bodyStyle>
      <a:lvl1pPr marL="359174" indent="-359174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defRPr sz="1300">
          <a:solidFill>
            <a:schemeClr val="tx1"/>
          </a:solidFill>
          <a:latin typeface="+mn-lt"/>
          <a:ea typeface="+mn-ea"/>
          <a:cs typeface="LF_Kai"/>
        </a:defRPr>
      </a:lvl1pPr>
      <a:lvl2pPr marL="201204" indent="-199541" algn="l" defTabSz="981077" rtl="0" eaLnBrk="0" fontAlgn="base" hangingPunct="0">
        <a:lnSpc>
          <a:spcPct val="110000"/>
        </a:lnSpc>
        <a:spcBef>
          <a:spcPct val="70000"/>
        </a:spcBef>
        <a:spcAft>
          <a:spcPct val="0"/>
        </a:spcAft>
        <a:buClr>
          <a:schemeClr val="accent1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2pPr>
      <a:lvl3pPr marL="407397" indent="-204530" algn="l" defTabSz="981077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C0C0C0"/>
        </a:buClr>
        <a:buSzPct val="92000"/>
        <a:buFont typeface="Wingdings" pitchFamily="2" charset="2"/>
        <a:buChar char="n"/>
        <a:defRPr sz="1300">
          <a:solidFill>
            <a:schemeClr val="tx1"/>
          </a:solidFill>
          <a:latin typeface="+mn-lt"/>
          <a:ea typeface="+mn-ea"/>
          <a:cs typeface="LF_Kai"/>
        </a:defRPr>
      </a:lvl3pPr>
      <a:lvl4pPr marL="628555" indent="-219495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4pPr>
      <a:lvl5pPr marL="846387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  <a:cs typeface="LF_Kai"/>
        </a:defRPr>
      </a:lvl5pPr>
      <a:lvl6pPr marL="1325285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6pPr>
      <a:lvl7pPr marL="1804184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7pPr>
      <a:lvl8pPr marL="2283083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8pPr>
      <a:lvl9pPr marL="2761981" indent="-217832" algn="l" defTabSz="981077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C0C0C0"/>
        </a:buClr>
        <a:buChar char="—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6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4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92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90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9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8" algn="l" defTabSz="9577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 anchor="b"/>
          <a:lstStyle/>
          <a:p>
            <a:r>
              <a:rPr lang="en-US" dirty="0" smtClean="0"/>
              <a:t>Summer Intern End of Session Review </a:t>
            </a:r>
            <a:r>
              <a:rPr lang="en-US" smtClean="0"/>
              <a:t>- 2016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Name: Sai Yeluru</a:t>
            </a:r>
          </a:p>
          <a:p>
            <a:r>
              <a:rPr lang="en-US" dirty="0" smtClean="0"/>
              <a:t>Hometown: San Antonio</a:t>
            </a:r>
          </a:p>
          <a:p>
            <a:r>
              <a:rPr lang="en-US" dirty="0" smtClean="0"/>
              <a:t>School: University of Texas at Austin</a:t>
            </a:r>
          </a:p>
          <a:p>
            <a:r>
              <a:rPr lang="en-US" dirty="0" err="1" smtClean="0"/>
              <a:t>Yr</a:t>
            </a:r>
            <a:r>
              <a:rPr lang="en-US" dirty="0" smtClean="0"/>
              <a:t> of Graduation: 2018</a:t>
            </a:r>
          </a:p>
          <a:p>
            <a:r>
              <a:rPr lang="en-US" dirty="0" smtClean="0"/>
              <a:t>JPMC team: Risk and Finance Technology – PUMA RDT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What did I do this </a:t>
            </a:r>
            <a:r>
              <a:rPr lang="en-US" b="1" dirty="0" smtClean="0"/>
              <a:t>summer?</a:t>
            </a:r>
            <a:endParaRPr lang="en-US" b="1" dirty="0" smtClean="0"/>
          </a:p>
          <a:p>
            <a:pPr lvl="1"/>
            <a:r>
              <a:rPr lang="en-US" dirty="0" smtClean="0"/>
              <a:t>Designed and implemented (small) full-stack application to upgrade current PUMA </a:t>
            </a:r>
            <a:r>
              <a:rPr lang="en-US" dirty="0"/>
              <a:t>F</a:t>
            </a:r>
            <a:r>
              <a:rPr lang="en-US" dirty="0" smtClean="0"/>
              <a:t>ilebrowser</a:t>
            </a:r>
          </a:p>
          <a:p>
            <a:pPr lvl="1"/>
            <a:r>
              <a:rPr lang="en-US" dirty="0" smtClean="0"/>
              <a:t>Learned/used many new languages and technologies</a:t>
            </a:r>
          </a:p>
          <a:p>
            <a:pPr lvl="2"/>
            <a:r>
              <a:rPr lang="en-US" dirty="0" smtClean="0"/>
              <a:t>Java, AngularJS, Oracle, Pentaho ETL, Unix</a:t>
            </a:r>
          </a:p>
          <a:p>
            <a:pPr lvl="1"/>
            <a:r>
              <a:rPr lang="en-US" dirty="0" smtClean="0"/>
              <a:t>Managed team of interns to upgrade Dallas DRIVE hub</a:t>
            </a:r>
          </a:p>
          <a:p>
            <a:pPr lvl="2"/>
            <a:r>
              <a:rPr lang="en-US" dirty="0" smtClean="0"/>
              <a:t>Obtained requirements from product owners</a:t>
            </a:r>
          </a:p>
          <a:p>
            <a:pPr lvl="2"/>
            <a:r>
              <a:rPr lang="en-US" dirty="0" smtClean="0"/>
              <a:t>Coordinated requirements into action items and facilitated </a:t>
            </a:r>
          </a:p>
          <a:p>
            <a:pPr lvl="2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What did I learn and like about working at JPMC?</a:t>
            </a:r>
          </a:p>
          <a:p>
            <a:pPr marL="282575" lvl="1" indent="0">
              <a:buNone/>
            </a:pPr>
            <a:r>
              <a:rPr lang="en-US" dirty="0" smtClean="0"/>
              <a:t>Learn</a:t>
            </a:r>
          </a:p>
          <a:p>
            <a:pPr lvl="1"/>
            <a:r>
              <a:rPr lang="en-US" dirty="0" smtClean="0"/>
              <a:t>Many new languages and tools</a:t>
            </a:r>
          </a:p>
          <a:p>
            <a:pPr lvl="1"/>
            <a:r>
              <a:rPr lang="en-US" dirty="0" smtClean="0"/>
              <a:t>How corporate culture works, especially at a bank</a:t>
            </a:r>
          </a:p>
          <a:p>
            <a:pPr lvl="1"/>
            <a:r>
              <a:rPr lang="en-US" dirty="0" smtClean="0"/>
              <a:t>People management with diverse colleagues</a:t>
            </a:r>
          </a:p>
          <a:p>
            <a:pPr marL="282575" lvl="1" indent="0">
              <a:buNone/>
            </a:pPr>
            <a:r>
              <a:rPr lang="en-US" dirty="0" smtClean="0"/>
              <a:t>Like</a:t>
            </a:r>
            <a:endParaRPr lang="en-US" dirty="0"/>
          </a:p>
          <a:p>
            <a:pPr lvl="1"/>
            <a:r>
              <a:rPr lang="en-US" dirty="0" smtClean="0"/>
              <a:t>People (Friendliness, patience, camaraderie)</a:t>
            </a:r>
          </a:p>
          <a:p>
            <a:pPr lvl="1"/>
            <a:r>
              <a:rPr lang="en-US" dirty="0" smtClean="0"/>
              <a:t>Challenges and resources to tackle them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Social events + Volunteering</a:t>
            </a:r>
          </a:p>
          <a:p>
            <a:pPr lvl="1"/>
            <a:endParaRPr lang="en-US" dirty="0" smtClean="0"/>
          </a:p>
          <a:p>
            <a:pPr marL="282575" lvl="1" indent="0">
              <a:buNone/>
            </a:pP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What would I change or wish I could have experienced at JPMC?</a:t>
            </a:r>
          </a:p>
          <a:p>
            <a:pPr lvl="1"/>
            <a:r>
              <a:rPr lang="en-US" dirty="0"/>
              <a:t>More events with other interns (not in TAP) and management in other fields (tech/other)</a:t>
            </a:r>
          </a:p>
          <a:p>
            <a:pPr lvl="2"/>
            <a:r>
              <a:rPr lang="en-US" dirty="0"/>
              <a:t>Example: Intern hackathon or </a:t>
            </a:r>
            <a:r>
              <a:rPr lang="en-US"/>
              <a:t>case </a:t>
            </a:r>
            <a:r>
              <a:rPr lang="en-US" smtClean="0"/>
              <a:t>competition</a:t>
            </a:r>
            <a:endParaRPr lang="en-US" smtClean="0"/>
          </a:p>
          <a:p>
            <a:pPr lvl="1"/>
            <a:r>
              <a:rPr lang="en-US" dirty="0" smtClean="0"/>
              <a:t>Better </a:t>
            </a:r>
            <a:r>
              <a:rPr lang="en-US" dirty="0" smtClean="0"/>
              <a:t>(earlier) communication from Dallas recruiting team regarding placement and pre-requisites</a:t>
            </a:r>
          </a:p>
          <a:p>
            <a:pPr lvl="1"/>
            <a:r>
              <a:rPr lang="en-US" dirty="0"/>
              <a:t>Some sort of preference system for intern placement (maybe list of projects/associated </a:t>
            </a:r>
            <a:r>
              <a:rPr lang="en-US" dirty="0" smtClean="0"/>
              <a:t>technology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heme/theme1.xml><?xml version="1.0" encoding="utf-8"?>
<a:theme xmlns:a="http://schemas.openxmlformats.org/drawingml/2006/main" name="Deliverable Day 2 Target State Architecture v01">
  <a:themeElements>
    <a:clrScheme name="Deliverable Day 2 Target State Architecture v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liverable Day 2 Target State Architecture v0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0800" tIns="10800" rIns="10800" bIns="10800" numCol="1" anchor="ctr" anchorCtr="0" compatLnSpc="1">
        <a:prstTxWarp prst="textNoShape">
          <a:avLst/>
        </a:prstTxWarp>
      </a:bodyPr>
      <a:lstStyle>
        <a:defPPr marL="0" marR="0" indent="0" algn="ctr" defTabSz="8207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0800" tIns="10800" rIns="10800" bIns="10800" numCol="1" anchor="ctr" anchorCtr="0" compatLnSpc="1">
        <a:prstTxWarp prst="textNoShape">
          <a:avLst/>
        </a:prstTxWarp>
      </a:bodyPr>
      <a:lstStyle>
        <a:defPPr marL="0" marR="0" indent="0" algn="ctr" defTabSz="8207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liverable Day 2 Target State Architecture v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iverable Day 2 Target State Architecture v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iverable Day 2 Target State Architecture v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iverable Day 2 Target State Architecture v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iverable Day 2 Target State Architecture v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iverable Day 2 Target State Architecture v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iverable Day 2 Target State Architecture v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iverable Day 2 Target State Architecture v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iverable Day 2 Target State Architecture v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iverable Day 2 Target State Architecture v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iverable Day 2 Target State Architecture v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iverable Day 2 Target State Architecture v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itchbook-A4">
  <a:themeElements>
    <a:clrScheme name="Pitchbook-A4 1">
      <a:dk1>
        <a:srgbClr val="000000"/>
      </a:dk1>
      <a:lt1>
        <a:srgbClr val="FFFFFF"/>
      </a:lt1>
      <a:dk2>
        <a:srgbClr val="EAEAEA"/>
      </a:dk2>
      <a:lt2>
        <a:srgbClr val="264E84"/>
      </a:lt2>
      <a:accent1>
        <a:srgbClr val="6490CB"/>
      </a:accent1>
      <a:accent2>
        <a:srgbClr val="5FA364"/>
      </a:accent2>
      <a:accent3>
        <a:srgbClr val="FFFFFF"/>
      </a:accent3>
      <a:accent4>
        <a:srgbClr val="000000"/>
      </a:accent4>
      <a:accent5>
        <a:srgbClr val="B8C6E2"/>
      </a:accent5>
      <a:accent6>
        <a:srgbClr val="55935A"/>
      </a:accent6>
      <a:hlink>
        <a:srgbClr val="D6BC38"/>
      </a:hlink>
      <a:folHlink>
        <a:srgbClr val="264E84"/>
      </a:folHlink>
    </a:clrScheme>
    <a:fontScheme name="Pitchbook-A4">
      <a:majorFont>
        <a:latin typeface="Trebuchet MS"/>
        <a:ea typeface="LF_Kai"/>
        <a:cs typeface=""/>
      </a:majorFont>
      <a:minorFont>
        <a:latin typeface="Trebuchet MS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8397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itchbook-A4 1">
        <a:dk1>
          <a:srgbClr val="000000"/>
        </a:dk1>
        <a:lt1>
          <a:srgbClr val="FFFFFF"/>
        </a:lt1>
        <a:dk2>
          <a:srgbClr val="EAEAEA"/>
        </a:dk2>
        <a:lt2>
          <a:srgbClr val="264E84"/>
        </a:lt2>
        <a:accent1>
          <a:srgbClr val="6490CB"/>
        </a:accent1>
        <a:accent2>
          <a:srgbClr val="5FA364"/>
        </a:accent2>
        <a:accent3>
          <a:srgbClr val="FFFFFF"/>
        </a:accent3>
        <a:accent4>
          <a:srgbClr val="000000"/>
        </a:accent4>
        <a:accent5>
          <a:srgbClr val="B8C6E2"/>
        </a:accent5>
        <a:accent6>
          <a:srgbClr val="55935A"/>
        </a:accent6>
        <a:hlink>
          <a:srgbClr val="D6BC38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1EE1CFE5034049981F27CEC0D7225D" ma:contentTypeVersion="0" ma:contentTypeDescription="Create a new document." ma:contentTypeScope="" ma:versionID="039878cd9cc6f9b3ccf2c5bd670df4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D148A4-7489-40ED-B903-A6DFA6D10B1A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F392FF-31F5-4D95-9B65-819F6CA9AB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B43D26-A2D0-4760-973D-CD8ED8A724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12064</TotalTime>
  <Words>212</Words>
  <Application>Microsoft Office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Deliverable Day 2 Target State Architecture v01</vt:lpstr>
      <vt:lpstr>1_Pitchbook-A4</vt:lpstr>
      <vt:lpstr>2_Pitchbook-A4</vt:lpstr>
      <vt:lpstr>3_Pitchbook-A4</vt:lpstr>
      <vt:lpstr>4_Pitchbook-A4</vt:lpstr>
      <vt:lpstr>5_Pitchbook-A4</vt:lpstr>
      <vt:lpstr>6_Pitchbook-A4</vt:lpstr>
      <vt:lpstr>7_Pitchbook-A4</vt:lpstr>
      <vt:lpstr>8_Pitchbook-A4</vt:lpstr>
      <vt:lpstr>9_Pitchbook-A4</vt:lpstr>
      <vt:lpstr>10_Pitchbook-A4</vt:lpstr>
      <vt:lpstr>11_Pitchbook-A4</vt:lpstr>
      <vt:lpstr>12_Pitchbook-A4</vt:lpstr>
      <vt:lpstr>13_Pitchbook-A4</vt:lpstr>
      <vt:lpstr>Image</vt:lpstr>
      <vt:lpstr>Summer Intern End of Session Review - 2016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Horn</dc:creator>
  <cp:lastModifiedBy>Yeluru, Sai A</cp:lastModifiedBy>
  <cp:revision>197</cp:revision>
  <dcterms:created xsi:type="dcterms:W3CDTF">2014-10-01T16:06:13Z</dcterms:created>
  <dcterms:modified xsi:type="dcterms:W3CDTF">2016-08-08T16:56:51Z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0x0101001A1EE1CFE5034049981F27CEC0D7225D</vt:lpwstr>
  </property>
</Properties>
</file>