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420" r:id="rId3"/>
    <p:sldId id="422" r:id="rId4"/>
    <p:sldId id="423" r:id="rId5"/>
    <p:sldId id="426" r:id="rId6"/>
    <p:sldId id="427" r:id="rId7"/>
    <p:sldId id="424"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1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72" d="100"/>
          <a:sy n="72" d="100"/>
        </p:scale>
        <p:origin x="1338" y="7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2/8/2018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2/8/2018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2/8/2018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2/8/2018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2/8/2018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2/8/2018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10.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hyperlink" Target="https://www.challenge.gov/challenge/patient-matching-algorithm-challenge/"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2.mp4"/><Relationship Id="rId7" Type="http://schemas.openxmlformats.org/officeDocument/2006/relationships/hyperlink" Target="https://www.tableau.com/products/desktop/download" TargetMode="External"/><Relationship Id="rId2" Type="http://schemas.openxmlformats.org/officeDocument/2006/relationships/tags" Target="../tags/tag11.xml"/><Relationship Id="rId1" Type="http://schemas.openxmlformats.org/officeDocument/2006/relationships/video" Target="NULL" TargetMode="External"/><Relationship Id="rId6" Type="http://schemas.openxmlformats.org/officeDocument/2006/relationships/hyperlink" Target="https://docs.microsoft.com/en-us/sql/ssms/download-sql-server-management-studio-ssms" TargetMode="External"/><Relationship Id="rId11" Type="http://schemas.openxmlformats.org/officeDocument/2006/relationships/image" Target="../media/image1.png"/><Relationship Id="rId5" Type="http://schemas.openxmlformats.org/officeDocument/2006/relationships/hyperlink" Target="https://www.visualstudio.com/downloads/" TargetMode="External"/><Relationship Id="rId10" Type="http://schemas.openxmlformats.org/officeDocument/2006/relationships/image" Target="../media/image6.png"/><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12.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3.xml"/><Relationship Id="rId1" Type="http://schemas.openxmlformats.org/officeDocument/2006/relationships/video" Target="NULL" TargetMode="Externa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4.xml"/><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5.xml"/><Relationship Id="rId1" Type="http://schemas.openxmlformats.org/officeDocument/2006/relationships/video" Target="NULL"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2.png"/><Relationship Id="rId5" Type="http://schemas.openxmlformats.org/officeDocument/2006/relationships/hyperlink" Target="http://searchdatamanagement.techtarget.com/definition/compliance" TargetMode="Externa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2ye9KoqC4Xo" TargetMode="External"/><Relationship Id="rId2" Type="http://schemas.openxmlformats.org/officeDocument/2006/relationships/hyperlink" Target="https://youtu.be/JVKM5vFOiY8" TargetMode="External"/><Relationship Id="rId1" Type="http://schemas.openxmlformats.org/officeDocument/2006/relationships/slideLayout" Target="../slideLayouts/slideLayout2.xml"/><Relationship Id="rId4" Type="http://schemas.openxmlformats.org/officeDocument/2006/relationships/hyperlink" Target="https://github.com/syenneti/FinalProject.git" TargetMode="External"/></Relationships>
</file>

<file path=ppt/slides/_rels/slide3.xml.rels><?xml version="1.0" encoding="UTF-8" standalone="yes"?>
<Relationships xmlns="http://schemas.openxmlformats.org/package/2006/relationships"><Relationship Id="rId3" Type="http://schemas.microsoft.com/office/2007/relationships/media" Target="../media/media3.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hyperlink" Target="https://en.wikipedia.org/wiki/Luhn_algorithm" TargetMode="Externa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4.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sdn.microsoft.com/library/mt130841.aspx" TargetMode="External"/><Relationship Id="rId3" Type="http://schemas.microsoft.com/office/2007/relationships/media" Target="../media/media2.mp4"/><Relationship Id="rId7" Type="http://schemas.openxmlformats.org/officeDocument/2006/relationships/hyperlink" Target="https://msdn.microsoft.com/library/azure/mt574084.aspx" TargetMode="External"/><Relationship Id="rId2" Type="http://schemas.openxmlformats.org/officeDocument/2006/relationships/tags" Target="../tags/tag5.xml"/><Relationship Id="rId1" Type="http://schemas.openxmlformats.org/officeDocument/2006/relationships/video" Target="NULL" TargetMode="External"/><Relationship Id="rId6" Type="http://schemas.openxmlformats.org/officeDocument/2006/relationships/hyperlink" Target="https://portal.azure.com/" TargetMode="External"/><Relationship Id="rId5" Type="http://schemas.openxmlformats.org/officeDocument/2006/relationships/hyperlink" Target="https://azure.microsoft.com/blog/microsoft-azure-sql-database-provides-unparalleled-data-security-in-the-cloud-with-always-encrypted/" TargetMode="External"/><Relationship Id="rId4" Type="http://schemas.openxmlformats.org/officeDocument/2006/relationships/slideLayout" Target="../slideLayouts/slideLayout2.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6.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media/media4.mp4"/><Relationship Id="rId2" Type="http://schemas.openxmlformats.org/officeDocument/2006/relationships/tags" Target="../tags/tag7.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8.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9.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t>
            </a:r>
            <a:r>
              <a:rPr lang="en-US" i="1" dirty="0"/>
              <a:t>Data management and masking on Azure</a:t>
            </a:r>
            <a:br>
              <a:rPr lang="en-US" i="1" dirty="0"/>
            </a:b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err="1">
                <a:solidFill>
                  <a:schemeClr val="tx2">
                    <a:lumMod val="75000"/>
                  </a:schemeClr>
                </a:solidFill>
              </a:rPr>
              <a:t>Yenneti,Swati</a:t>
            </a:r>
            <a:endParaRPr lang="en-US" sz="2400" dirty="0">
              <a:solidFill>
                <a:schemeClr val="tx2">
                  <a:lumMod val="75000"/>
                </a:schemeClr>
              </a:solidFill>
            </a:endParaRP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endParaRPr lang="en-US" dirty="0"/>
          </a:p>
        </p:txBody>
      </p:sp>
      <p:pic>
        <p:nvPicPr>
          <p:cNvPr id="7" name="tmp481">
            <a:hlinkClick r:id="" action="ppaction://media"/>
            <a:extLst>
              <a:ext uri="{FF2B5EF4-FFF2-40B4-BE49-F238E27FC236}">
                <a16:creationId xmlns:a16="http://schemas.microsoft.com/office/drawing/2014/main" id="{1577793B-56A5-4B95-BBB2-220CD8F29404}"/>
              </a:ext>
            </a:extLst>
          </p:cNvPr>
          <p:cNvPicPr>
            <a:picLocks noChangeAspect="1"/>
          </p:cNvPicPr>
          <p:nvPr>
            <a:videoFile r:link="rId1"/>
            <p:custDataLst>
              <p:tags r:id="rId2"/>
            </p:custDataLst>
            <p:extLst>
              <p:ext uri="{DAA4B4D4-6D71-4841-9C94-3DE7FCFB9230}">
                <p14:media xmlns:p14="http://schemas.microsoft.com/office/powerpoint/2010/main" r:embed="rId3">
                  <p14:trim end="28.2063"/>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221"/>
    </mc:Choice>
    <mc:Fallback xmlns="">
      <p:transition spd="slow" advTm="42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84F-AE68-4054-ABA2-254EAD89A5D0}"/>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8F14DBEF-6FA4-42EF-BB2F-845232BF61E5}"/>
              </a:ext>
            </a:extLst>
          </p:cNvPr>
          <p:cNvSpPr>
            <a:spLocks noGrp="1"/>
          </p:cNvSpPr>
          <p:nvPr>
            <p:ph idx="1"/>
          </p:nvPr>
        </p:nvSpPr>
        <p:spPr/>
        <p:txBody>
          <a:bodyPr/>
          <a:lstStyle/>
          <a:p>
            <a:r>
              <a:rPr lang="en-US" dirty="0"/>
              <a:t>The patient data set is download from </a:t>
            </a:r>
            <a:r>
              <a:rPr lang="en-US" u="sng" dirty="0">
                <a:hlinkClick r:id="rId5"/>
              </a:rPr>
              <a:t>https://www.challenge.gov/challenge/patient-matching-algorithm-challenge/</a:t>
            </a:r>
            <a:endParaRPr lang="en-US" u="sng" dirty="0"/>
          </a:p>
          <a:p>
            <a:r>
              <a:rPr lang="en-US" dirty="0"/>
              <a:t>A dummy provider table and a Influenza diagnosis table is added to the dataset.</a:t>
            </a:r>
          </a:p>
          <a:p>
            <a:r>
              <a:rPr lang="en-US" dirty="0"/>
              <a:t>The patient dataset will consist of 50K records of Flu like patient demographics  like first name, last name, medical record number ,SSN, DOB, address, city, State and provider.</a:t>
            </a:r>
          </a:p>
          <a:p>
            <a:r>
              <a:rPr lang="en-US" dirty="0"/>
              <a:t>Patient Diagnosis dataset has the list of various categories of Influenza and Pneumonia .</a:t>
            </a:r>
          </a:p>
          <a:p>
            <a:r>
              <a:rPr lang="en-US" dirty="0"/>
              <a:t>Provider dataset has the Provider first name, last name and NPI </a:t>
            </a:r>
          </a:p>
        </p:txBody>
      </p:sp>
      <p:sp>
        <p:nvSpPr>
          <p:cNvPr id="4" name="Footer Placeholder 3">
            <a:extLst>
              <a:ext uri="{FF2B5EF4-FFF2-40B4-BE49-F238E27FC236}">
                <a16:creationId xmlns:a16="http://schemas.microsoft.com/office/drawing/2014/main" id="{09762BB0-D558-4655-9A87-780C77C86989}"/>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644AB525-F8FA-44D4-A197-6844BC848DD4}"/>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7" name="tmpD572">
            <a:hlinkClick r:id="" action="ppaction://media"/>
            <a:extLst>
              <a:ext uri="{FF2B5EF4-FFF2-40B4-BE49-F238E27FC236}">
                <a16:creationId xmlns:a16="http://schemas.microsoft.com/office/drawing/2014/main" id="{51F2340E-39C6-4874-BB25-F2785C02C370}"/>
              </a:ext>
            </a:extLst>
          </p:cNvPr>
          <p:cNvPicPr>
            <a:picLocks noChangeAspect="1"/>
          </p:cNvPicPr>
          <p:nvPr>
            <a:videoFile r:link="rId1"/>
            <p:custDataLst>
              <p:tags r:id="rId2"/>
            </p:custDataLst>
            <p:extLst>
              <p:ext uri="{DAA4B4D4-6D71-4841-9C94-3DE7FCFB9230}">
                <p14:media xmlns:p14="http://schemas.microsoft.com/office/powerpoint/2010/main" r:embed="rId3">
                  <p14:trim st="63499" end="43501.4739"/>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957976473"/>
      </p:ext>
    </p:extLst>
  </p:cSld>
  <p:clrMapOvr>
    <a:masterClrMapping/>
  </p:clrMapOvr>
  <mc:AlternateContent xmlns:mc="http://schemas.openxmlformats.org/markup-compatibility/2006" xmlns:p14="http://schemas.microsoft.com/office/powerpoint/2010/main">
    <mc:Choice Requires="p14">
      <p:transition spd="slow" p14:dur="2000" advTm="14090"/>
    </mc:Choice>
    <mc:Fallback xmlns="">
      <p:transition spd="slow" advTm="14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E1E-5C19-40E4-9E5A-30679AD7EBCE}"/>
              </a:ext>
            </a:extLst>
          </p:cNvPr>
          <p:cNvSpPr>
            <a:spLocks noGrp="1"/>
          </p:cNvSpPr>
          <p:nvPr>
            <p:ph type="title"/>
          </p:nvPr>
        </p:nvSpPr>
        <p:spPr/>
        <p:txBody>
          <a:bodyPr/>
          <a:lstStyle/>
          <a:p>
            <a:r>
              <a:rPr lang="en-US" dirty="0"/>
              <a:t>Technology and Software</a:t>
            </a:r>
          </a:p>
        </p:txBody>
      </p:sp>
      <p:sp>
        <p:nvSpPr>
          <p:cNvPr id="3" name="Content Placeholder 2">
            <a:extLst>
              <a:ext uri="{FF2B5EF4-FFF2-40B4-BE49-F238E27FC236}">
                <a16:creationId xmlns:a16="http://schemas.microsoft.com/office/drawing/2014/main" id="{D385F71E-73F6-4165-9228-0376BBB60F32}"/>
              </a:ext>
            </a:extLst>
          </p:cNvPr>
          <p:cNvSpPr>
            <a:spLocks noGrp="1"/>
          </p:cNvSpPr>
          <p:nvPr>
            <p:ph idx="1"/>
          </p:nvPr>
        </p:nvSpPr>
        <p:spPr/>
        <p:txBody>
          <a:bodyPr/>
          <a:lstStyle/>
          <a:p>
            <a:r>
              <a:rPr lang="en-US" dirty="0"/>
              <a:t>Visual Studio 2017 is used to run the C# code. This can be downloaded from </a:t>
            </a:r>
          </a:p>
          <a:p>
            <a:pPr marL="0" indent="0">
              <a:buNone/>
            </a:pPr>
            <a:r>
              <a:rPr lang="en-US" dirty="0"/>
              <a:t>     </a:t>
            </a:r>
            <a:r>
              <a:rPr lang="en-US" u="sng" dirty="0">
                <a:hlinkClick r:id="rId5"/>
              </a:rPr>
              <a:t>https://www.visualstudio.com/downloads/</a:t>
            </a:r>
            <a:endParaRPr lang="en-US" u="sng" dirty="0"/>
          </a:p>
          <a:p>
            <a:pPr marL="0" indent="0">
              <a:buNone/>
            </a:pPr>
            <a:endParaRPr lang="en-US" u="sng" dirty="0"/>
          </a:p>
          <a:p>
            <a:r>
              <a:rPr lang="en-US" dirty="0"/>
              <a:t>C# is used to create the Data factory </a:t>
            </a:r>
          </a:p>
          <a:p>
            <a:endParaRPr lang="en-US" dirty="0"/>
          </a:p>
          <a:p>
            <a:endParaRPr lang="en-US" dirty="0"/>
          </a:p>
          <a:p>
            <a:r>
              <a:rPr lang="en-US" dirty="0"/>
              <a:t>SQL Server Management studio 2017 is used to connect to the SQL server and create the tables and users .  This can be downloaded from </a:t>
            </a:r>
          </a:p>
          <a:p>
            <a:pPr marL="0" indent="0">
              <a:buNone/>
            </a:pPr>
            <a:r>
              <a:rPr lang="en-US" u="sng" dirty="0">
                <a:hlinkClick r:id="rId6"/>
              </a:rPr>
              <a:t>https://docs.microsoft.com/en-us/sql/ssms/download-sql-server-management-studio-ssms</a:t>
            </a:r>
            <a:endParaRPr lang="en-US" u="sng" dirty="0"/>
          </a:p>
          <a:p>
            <a:pPr marL="0" indent="0">
              <a:buNone/>
            </a:pPr>
            <a:endParaRPr lang="en-US" u="sng" dirty="0"/>
          </a:p>
          <a:p>
            <a:r>
              <a:rPr lang="en-US" dirty="0"/>
              <a:t>Tableau 10.5 is used to create and view and the reports </a:t>
            </a:r>
          </a:p>
          <a:p>
            <a:pPr marL="0" indent="0">
              <a:buNone/>
            </a:pPr>
            <a:r>
              <a:rPr lang="en-US" dirty="0"/>
              <a:t>Can be downloaded from </a:t>
            </a:r>
            <a:r>
              <a:rPr lang="en-US" u="sng" dirty="0">
                <a:hlinkClick r:id="rId7"/>
              </a:rPr>
              <a:t>https://www.tableau.com/products/desktop/download</a:t>
            </a:r>
            <a:endParaRPr lang="en-US" u="sng" dirty="0"/>
          </a:p>
          <a:p>
            <a:endParaRPr lang="en-US" dirty="0"/>
          </a:p>
          <a:p>
            <a:pPr marL="0" indent="0">
              <a:buNone/>
            </a:pPr>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0D027AEA-BD4D-4C88-829B-E7C9A1D8C622}"/>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BCC36530-176C-4F62-9624-84907AB1F478}"/>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a:extLst>
              <a:ext uri="{FF2B5EF4-FFF2-40B4-BE49-F238E27FC236}">
                <a16:creationId xmlns:a16="http://schemas.microsoft.com/office/drawing/2014/main" id="{3E2AB4CE-C470-4882-921B-33A2BA1FD391}"/>
              </a:ext>
            </a:extLst>
          </p:cNvPr>
          <p:cNvPicPr>
            <a:picLocks noChangeAspect="1"/>
          </p:cNvPicPr>
          <p:nvPr/>
        </p:nvPicPr>
        <p:blipFill>
          <a:blip r:embed="rId8"/>
          <a:stretch>
            <a:fillRect/>
          </a:stretch>
        </p:blipFill>
        <p:spPr>
          <a:xfrm>
            <a:off x="5275168" y="5181600"/>
            <a:ext cx="2905903" cy="628650"/>
          </a:xfrm>
          <a:prstGeom prst="rect">
            <a:avLst/>
          </a:prstGeom>
        </p:spPr>
      </p:pic>
      <p:pic>
        <p:nvPicPr>
          <p:cNvPr id="8" name="Picture 7">
            <a:extLst>
              <a:ext uri="{FF2B5EF4-FFF2-40B4-BE49-F238E27FC236}">
                <a16:creationId xmlns:a16="http://schemas.microsoft.com/office/drawing/2014/main" id="{3F33E134-5976-47F6-A861-1CD170116023}"/>
              </a:ext>
            </a:extLst>
          </p:cNvPr>
          <p:cNvPicPr>
            <a:picLocks noChangeAspect="1"/>
          </p:cNvPicPr>
          <p:nvPr/>
        </p:nvPicPr>
        <p:blipFill>
          <a:blip r:embed="rId9"/>
          <a:stretch>
            <a:fillRect/>
          </a:stretch>
        </p:blipFill>
        <p:spPr>
          <a:xfrm>
            <a:off x="5410199" y="1293810"/>
            <a:ext cx="2209801" cy="844044"/>
          </a:xfrm>
          <a:prstGeom prst="rect">
            <a:avLst/>
          </a:prstGeom>
        </p:spPr>
      </p:pic>
      <p:pic>
        <p:nvPicPr>
          <p:cNvPr id="9" name="Picture 8">
            <a:extLst>
              <a:ext uri="{FF2B5EF4-FFF2-40B4-BE49-F238E27FC236}">
                <a16:creationId xmlns:a16="http://schemas.microsoft.com/office/drawing/2014/main" id="{331F6896-1F9D-4059-8A22-49930BC4D0CA}"/>
              </a:ext>
            </a:extLst>
          </p:cNvPr>
          <p:cNvPicPr>
            <a:picLocks noChangeAspect="1"/>
          </p:cNvPicPr>
          <p:nvPr/>
        </p:nvPicPr>
        <p:blipFill>
          <a:blip r:embed="rId10"/>
          <a:stretch>
            <a:fillRect/>
          </a:stretch>
        </p:blipFill>
        <p:spPr>
          <a:xfrm>
            <a:off x="5275168" y="2215641"/>
            <a:ext cx="741318" cy="706979"/>
          </a:xfrm>
          <a:prstGeom prst="rect">
            <a:avLst/>
          </a:prstGeom>
        </p:spPr>
      </p:pic>
      <p:pic>
        <p:nvPicPr>
          <p:cNvPr id="10" name="tmpD572">
            <a:hlinkClick r:id="" action="ppaction://media"/>
            <a:extLst>
              <a:ext uri="{FF2B5EF4-FFF2-40B4-BE49-F238E27FC236}">
                <a16:creationId xmlns:a16="http://schemas.microsoft.com/office/drawing/2014/main" id="{2F018B83-54B4-4DD9-BB31-FBD06F10AB61}"/>
              </a:ext>
            </a:extLst>
          </p:cNvPr>
          <p:cNvPicPr>
            <a:picLocks noChangeAspect="1"/>
          </p:cNvPicPr>
          <p:nvPr>
            <a:videoFile r:link="rId1"/>
            <p:custDataLst>
              <p:tags r:id="rId2"/>
            </p:custDataLst>
            <p:extLst>
              <p:ext uri="{DAA4B4D4-6D71-4841-9C94-3DE7FCFB9230}">
                <p14:media xmlns:p14="http://schemas.microsoft.com/office/powerpoint/2010/main" r:embed="rId3">
                  <p14:trim st="77590" end="22344.4739"/>
                </p14:media>
              </p:ext>
              <p:ext uri="{42D2F446-02D8-4167-A562-619A0277C38B}">
                <p15:isNarration xmlns:p15="http://schemas.microsoft.com/office/powerpoint/2012/main" val="1"/>
              </p:ext>
            </p:extLst>
          </p:nvPr>
        </p:nvPicPr>
        <p:blipFill>
          <a:blip r:embed="rId11"/>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153260271"/>
      </p:ext>
    </p:extLst>
  </p:cSld>
  <p:clrMapOvr>
    <a:masterClrMapping/>
  </p:clrMapOvr>
  <mc:AlternateContent xmlns:mc="http://schemas.openxmlformats.org/markup-compatibility/2006" xmlns:p14="http://schemas.microsoft.com/office/powerpoint/2010/main">
    <mc:Choice Requires="p14">
      <p:transition spd="slow" p14:dur="2000" advTm="21156"/>
    </mc:Choice>
    <mc:Fallback xmlns="">
      <p:transition spd="slow" advTm="211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F96E-3987-4F68-A5F2-8153D27785CB}"/>
              </a:ext>
            </a:extLst>
          </p:cNvPr>
          <p:cNvSpPr>
            <a:spLocks noGrp="1"/>
          </p:cNvSpPr>
          <p:nvPr>
            <p:ph type="title"/>
          </p:nvPr>
        </p:nvSpPr>
        <p:spPr/>
        <p:txBody>
          <a:bodyPr/>
          <a:lstStyle/>
          <a:p>
            <a:r>
              <a:rPr lang="en-US" dirty="0"/>
              <a:t>Code Overview</a:t>
            </a:r>
          </a:p>
        </p:txBody>
      </p:sp>
      <p:sp>
        <p:nvSpPr>
          <p:cNvPr id="3" name="Content Placeholder 2">
            <a:extLst>
              <a:ext uri="{FF2B5EF4-FFF2-40B4-BE49-F238E27FC236}">
                <a16:creationId xmlns:a16="http://schemas.microsoft.com/office/drawing/2014/main" id="{92839512-1757-47F8-91C7-7A32E1EC1C1A}"/>
              </a:ext>
            </a:extLst>
          </p:cNvPr>
          <p:cNvSpPr>
            <a:spLocks noGrp="1"/>
          </p:cNvSpPr>
          <p:nvPr>
            <p:ph idx="1"/>
          </p:nvPr>
        </p:nvSpPr>
        <p:spPr/>
        <p:txBody>
          <a:bodyPr/>
          <a:lstStyle/>
          <a:p>
            <a:r>
              <a:rPr lang="en-US" i="1" dirty="0"/>
              <a:t>Overview of steps:</a:t>
            </a:r>
            <a:endParaRPr lang="en-US" dirty="0"/>
          </a:p>
          <a:p>
            <a:pPr lvl="1"/>
            <a:r>
              <a:rPr lang="en-US" dirty="0"/>
              <a:t>Prepare a clean Patient data set , Patient Diagnosis with Influenza like cases and save as CSV</a:t>
            </a:r>
          </a:p>
          <a:p>
            <a:pPr lvl="1"/>
            <a:r>
              <a:rPr lang="en-US" dirty="0"/>
              <a:t>Create a SQL server and a </a:t>
            </a:r>
            <a:r>
              <a:rPr lang="en-US" dirty="0" err="1"/>
              <a:t>sql</a:t>
            </a:r>
            <a:r>
              <a:rPr lang="en-US" dirty="0"/>
              <a:t> database</a:t>
            </a:r>
          </a:p>
          <a:p>
            <a:pPr lvl="1"/>
            <a:r>
              <a:rPr lang="en-US" dirty="0"/>
              <a:t>Create tables and multiple users with access to the newly created database </a:t>
            </a:r>
          </a:p>
          <a:p>
            <a:pPr lvl="1"/>
            <a:r>
              <a:rPr lang="en-US" dirty="0"/>
              <a:t>Create azure storage account and container to hold your source data files </a:t>
            </a:r>
          </a:p>
          <a:p>
            <a:pPr lvl="1"/>
            <a:r>
              <a:rPr lang="en-US" dirty="0"/>
              <a:t>Create Azure data factory to load the data from flat file into the SQL database</a:t>
            </a:r>
          </a:p>
          <a:p>
            <a:pPr lvl="1"/>
            <a:r>
              <a:rPr lang="en-US" dirty="0"/>
              <a:t>Mask the data on the </a:t>
            </a:r>
            <a:r>
              <a:rPr lang="en-US" dirty="0" err="1"/>
              <a:t>sql</a:t>
            </a:r>
            <a:r>
              <a:rPr lang="en-US" dirty="0"/>
              <a:t> server for the required users using Azure Data Masking</a:t>
            </a:r>
          </a:p>
          <a:p>
            <a:pPr lvl="1"/>
            <a:r>
              <a:rPr lang="en-US" dirty="0"/>
              <a:t>Connect to </a:t>
            </a:r>
            <a:r>
              <a:rPr lang="en-US" dirty="0" err="1"/>
              <a:t>Sql</a:t>
            </a:r>
            <a:r>
              <a:rPr lang="en-US" dirty="0"/>
              <a:t> Server DB using Tableau and import all the required tables to measure the Influenza cases</a:t>
            </a:r>
          </a:p>
          <a:p>
            <a:pPr lvl="1"/>
            <a:r>
              <a:rPr lang="en-US" dirty="0"/>
              <a:t>Build a map report to show the number of Influenza cases in different states of U.S.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63C670E7-71B1-41B1-9770-D139E2C54E20}"/>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DF324A6-B339-40A6-9B46-5F2621F4E993}"/>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7" name="tmpD572">
            <a:hlinkClick r:id="" action="ppaction://media"/>
            <a:extLst>
              <a:ext uri="{FF2B5EF4-FFF2-40B4-BE49-F238E27FC236}">
                <a16:creationId xmlns:a16="http://schemas.microsoft.com/office/drawing/2014/main" id="{C226A972-2EE8-4E89-98CB-A6B89A262FC2}"/>
              </a:ext>
            </a:extLst>
          </p:cNvPr>
          <p:cNvPicPr>
            <a:picLocks noChangeAspect="1"/>
          </p:cNvPicPr>
          <p:nvPr>
            <a:videoFile r:link="rId1"/>
            <p:custDataLst>
              <p:tags r:id="rId2"/>
            </p:custDataLst>
            <p:extLst>
              <p:ext uri="{DAA4B4D4-6D71-4841-9C94-3DE7FCFB9230}">
                <p14:media xmlns:p14="http://schemas.microsoft.com/office/powerpoint/2010/main" r:embed="rId3">
                  <p14:trim st="98747" end="15689.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1257084608"/>
      </p:ext>
    </p:extLst>
  </p:cSld>
  <p:clrMapOvr>
    <a:masterClrMapping/>
  </p:clrMapOvr>
  <mc:AlternateContent xmlns:mc="http://schemas.openxmlformats.org/markup-compatibility/2006" xmlns:p14="http://schemas.microsoft.com/office/powerpoint/2010/main">
    <mc:Choice Requires="p14">
      <p:transition spd="slow" p14:dur="2000" advTm="6655"/>
    </mc:Choice>
    <mc:Fallback xmlns="">
      <p:transition spd="slow" advTm="66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7D38-93BA-4EA2-84F2-35C5CF2101E9}"/>
              </a:ext>
            </a:extLst>
          </p:cNvPr>
          <p:cNvSpPr>
            <a:spLocks noGrp="1"/>
          </p:cNvSpPr>
          <p:nvPr>
            <p:ph type="title"/>
          </p:nvPr>
        </p:nvSpPr>
        <p:spPr/>
        <p:txBody>
          <a:bodyPr>
            <a:normAutofit fontScale="90000"/>
          </a:bodyPr>
          <a:lstStyle/>
          <a:p>
            <a:r>
              <a:rPr lang="en-US" dirty="0"/>
              <a:t>Sample Code</a:t>
            </a:r>
            <a:br>
              <a:rPr lang="en-US" dirty="0"/>
            </a:br>
            <a:endParaRPr lang="en-US" dirty="0"/>
          </a:p>
        </p:txBody>
      </p:sp>
      <p:pic>
        <p:nvPicPr>
          <p:cNvPr id="6" name="Content Placeholder 5">
            <a:extLst>
              <a:ext uri="{FF2B5EF4-FFF2-40B4-BE49-F238E27FC236}">
                <a16:creationId xmlns:a16="http://schemas.microsoft.com/office/drawing/2014/main" id="{F81D183B-A0E9-415E-AE73-90293AC8BB2E}"/>
              </a:ext>
            </a:extLst>
          </p:cNvPr>
          <p:cNvPicPr>
            <a:picLocks noGrp="1" noChangeAspect="1"/>
          </p:cNvPicPr>
          <p:nvPr>
            <p:ph idx="1"/>
          </p:nvPr>
        </p:nvPicPr>
        <p:blipFill>
          <a:blip r:embed="rId5"/>
          <a:stretch>
            <a:fillRect/>
          </a:stretch>
        </p:blipFill>
        <p:spPr>
          <a:xfrm>
            <a:off x="685801" y="839927"/>
            <a:ext cx="5558234" cy="3198674"/>
          </a:xfrm>
          <a:prstGeom prst="rect">
            <a:avLst/>
          </a:prstGeom>
        </p:spPr>
      </p:pic>
      <p:sp>
        <p:nvSpPr>
          <p:cNvPr id="4" name="Footer Placeholder 3">
            <a:extLst>
              <a:ext uri="{FF2B5EF4-FFF2-40B4-BE49-F238E27FC236}">
                <a16:creationId xmlns:a16="http://schemas.microsoft.com/office/drawing/2014/main" id="{77F6B8F9-516E-4B79-A6AD-7F92FA0022E3}"/>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395D2354-8C48-414C-A702-EF842FE37180}"/>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7" name="Picture 6">
            <a:extLst>
              <a:ext uri="{FF2B5EF4-FFF2-40B4-BE49-F238E27FC236}">
                <a16:creationId xmlns:a16="http://schemas.microsoft.com/office/drawing/2014/main" id="{580CCADB-218C-49D5-99A6-6A5962637AD8}"/>
              </a:ext>
            </a:extLst>
          </p:cNvPr>
          <p:cNvPicPr>
            <a:picLocks noChangeAspect="1"/>
          </p:cNvPicPr>
          <p:nvPr/>
        </p:nvPicPr>
        <p:blipFill>
          <a:blip r:embed="rId6"/>
          <a:stretch>
            <a:fillRect/>
          </a:stretch>
        </p:blipFill>
        <p:spPr>
          <a:xfrm>
            <a:off x="3200400" y="2407519"/>
            <a:ext cx="4991100" cy="3717056"/>
          </a:xfrm>
          <a:prstGeom prst="rect">
            <a:avLst/>
          </a:prstGeom>
        </p:spPr>
      </p:pic>
      <p:pic>
        <p:nvPicPr>
          <p:cNvPr id="3" name="tmpD572">
            <a:hlinkClick r:id="" action="ppaction://media"/>
            <a:extLst>
              <a:ext uri="{FF2B5EF4-FFF2-40B4-BE49-F238E27FC236}">
                <a16:creationId xmlns:a16="http://schemas.microsoft.com/office/drawing/2014/main" id="{12EC5DF5-761E-42D2-A0E9-89827A377FA6}"/>
              </a:ext>
            </a:extLst>
          </p:cNvPr>
          <p:cNvPicPr>
            <a:picLocks noChangeAspect="1"/>
          </p:cNvPicPr>
          <p:nvPr>
            <a:videoFile r:link="rId1"/>
            <p:custDataLst>
              <p:tags r:id="rId2"/>
            </p:custDataLst>
            <p:extLst>
              <p:ext uri="{DAA4B4D4-6D71-4841-9C94-3DE7FCFB9230}">
                <p14:media xmlns:p14="http://schemas.microsoft.com/office/powerpoint/2010/main" r:embed="rId3">
                  <p14:trim st="105402" end="9316.473900000001"/>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722527337"/>
      </p:ext>
    </p:extLst>
  </p:cSld>
  <p:clrMapOvr>
    <a:masterClrMapping/>
  </p:clrMapOvr>
  <mc:AlternateContent xmlns:mc="http://schemas.openxmlformats.org/markup-compatibility/2006" xmlns:p14="http://schemas.microsoft.com/office/powerpoint/2010/main">
    <mc:Choice Requires="p14">
      <p:transition spd="slow" p14:dur="2000" advTm="6373"/>
    </mc:Choice>
    <mc:Fallback xmlns="">
      <p:transition spd="slow" advTm="6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024-DDE8-43EC-A5A8-1BF9FB3D6E3D}"/>
              </a:ext>
            </a:extLst>
          </p:cNvPr>
          <p:cNvSpPr>
            <a:spLocks noGrp="1"/>
          </p:cNvSpPr>
          <p:nvPr>
            <p:ph type="title"/>
          </p:nvPr>
        </p:nvSpPr>
        <p:spPr/>
        <p:txBody>
          <a:bodyPr/>
          <a:lstStyle/>
          <a:p>
            <a:r>
              <a:rPr lang="en-US" dirty="0"/>
              <a:t>Sample Data and Reports</a:t>
            </a:r>
          </a:p>
        </p:txBody>
      </p:sp>
      <p:pic>
        <p:nvPicPr>
          <p:cNvPr id="6" name="Content Placeholder 5">
            <a:extLst>
              <a:ext uri="{FF2B5EF4-FFF2-40B4-BE49-F238E27FC236}">
                <a16:creationId xmlns:a16="http://schemas.microsoft.com/office/drawing/2014/main" id="{F3511877-75F1-49BB-B3B6-D11763EAF730}"/>
              </a:ext>
            </a:extLst>
          </p:cNvPr>
          <p:cNvPicPr>
            <a:picLocks noGrp="1" noChangeAspect="1"/>
          </p:cNvPicPr>
          <p:nvPr>
            <p:ph idx="1"/>
          </p:nvPr>
        </p:nvPicPr>
        <p:blipFill>
          <a:blip r:embed="rId5"/>
          <a:stretch>
            <a:fillRect/>
          </a:stretch>
        </p:blipFill>
        <p:spPr>
          <a:xfrm>
            <a:off x="742027" y="1143000"/>
            <a:ext cx="6877973" cy="3429000"/>
          </a:xfrm>
          <a:prstGeom prst="rect">
            <a:avLst/>
          </a:prstGeom>
        </p:spPr>
      </p:pic>
      <p:sp>
        <p:nvSpPr>
          <p:cNvPr id="4" name="Footer Placeholder 3">
            <a:extLst>
              <a:ext uri="{FF2B5EF4-FFF2-40B4-BE49-F238E27FC236}">
                <a16:creationId xmlns:a16="http://schemas.microsoft.com/office/drawing/2014/main" id="{89E6641D-7183-44C4-BA77-3485204107A2}"/>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9DF964D1-C8D2-4DD5-9CCE-F0BFC05B0840}"/>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8" name="Picture 7">
            <a:extLst>
              <a:ext uri="{FF2B5EF4-FFF2-40B4-BE49-F238E27FC236}">
                <a16:creationId xmlns:a16="http://schemas.microsoft.com/office/drawing/2014/main" id="{4F83A6FE-80B4-483C-BF03-DAB8A72F212B}"/>
              </a:ext>
            </a:extLst>
          </p:cNvPr>
          <p:cNvPicPr>
            <a:picLocks noChangeAspect="1"/>
          </p:cNvPicPr>
          <p:nvPr/>
        </p:nvPicPr>
        <p:blipFill>
          <a:blip r:embed="rId6"/>
          <a:stretch>
            <a:fillRect/>
          </a:stretch>
        </p:blipFill>
        <p:spPr>
          <a:xfrm>
            <a:off x="6553200" y="1438241"/>
            <a:ext cx="1666875" cy="4276725"/>
          </a:xfrm>
          <a:prstGeom prst="rect">
            <a:avLst/>
          </a:prstGeom>
        </p:spPr>
      </p:pic>
      <p:pic>
        <p:nvPicPr>
          <p:cNvPr id="3" name="tmpD572">
            <a:hlinkClick r:id="" action="ppaction://media"/>
            <a:extLst>
              <a:ext uri="{FF2B5EF4-FFF2-40B4-BE49-F238E27FC236}">
                <a16:creationId xmlns:a16="http://schemas.microsoft.com/office/drawing/2014/main" id="{E31480AF-E136-4B76-BDEF-52D1E2E4FE5D}"/>
              </a:ext>
            </a:extLst>
          </p:cNvPr>
          <p:cNvPicPr>
            <a:picLocks noChangeAspect="1"/>
          </p:cNvPicPr>
          <p:nvPr>
            <a:videoFile r:link="rId1"/>
            <p:custDataLst>
              <p:tags r:id="rId2"/>
            </p:custDataLst>
            <p:extLst>
              <p:ext uri="{DAA4B4D4-6D71-4841-9C94-3DE7FCFB9230}">
                <p14:media xmlns:p14="http://schemas.microsoft.com/office/powerpoint/2010/main" r:embed="rId3">
                  <p14:trim st="111775" end="6570.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1487996555"/>
      </p:ext>
    </p:extLst>
  </p:cSld>
  <p:clrMapOvr>
    <a:masterClrMapping/>
  </p:clrMapOvr>
  <mc:AlternateContent xmlns:mc="http://schemas.openxmlformats.org/markup-compatibility/2006" xmlns:p14="http://schemas.microsoft.com/office/powerpoint/2010/main">
    <mc:Choice Requires="p14">
      <p:transition spd="slow" p14:dur="2000" advTm="2746"/>
    </mc:Choice>
    <mc:Fallback xmlns="">
      <p:transition spd="slow" advTm="27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CC9F-F746-4B96-BC47-B22761EE079A}"/>
              </a:ext>
            </a:extLst>
          </p:cNvPr>
          <p:cNvSpPr>
            <a:spLocks noGrp="1"/>
          </p:cNvSpPr>
          <p:nvPr>
            <p:ph type="title"/>
          </p:nvPr>
        </p:nvSpPr>
        <p:spPr/>
        <p:txBody>
          <a:bodyPr/>
          <a:lstStyle/>
          <a:p>
            <a:r>
              <a:rPr lang="en-US" dirty="0"/>
              <a:t>Map showing the Influenza patients across U.S</a:t>
            </a:r>
          </a:p>
        </p:txBody>
      </p:sp>
      <p:sp>
        <p:nvSpPr>
          <p:cNvPr id="4" name="Footer Placeholder 3">
            <a:extLst>
              <a:ext uri="{FF2B5EF4-FFF2-40B4-BE49-F238E27FC236}">
                <a16:creationId xmlns:a16="http://schemas.microsoft.com/office/drawing/2014/main" id="{FFCF5EB7-BB9D-44DD-83E3-7964B9F96E4F}"/>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379B0E8E-8905-43A4-A003-2C1A52ABC560}"/>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Content Placeholder 5">
            <a:extLst>
              <a:ext uri="{FF2B5EF4-FFF2-40B4-BE49-F238E27FC236}">
                <a16:creationId xmlns:a16="http://schemas.microsoft.com/office/drawing/2014/main" id="{BC47B059-0B11-474C-84FB-B372063AE0E7}"/>
              </a:ext>
            </a:extLst>
          </p:cNvPr>
          <p:cNvPicPr>
            <a:picLocks noGrp="1" noChangeAspect="1"/>
          </p:cNvPicPr>
          <p:nvPr>
            <p:ph idx="1"/>
          </p:nvPr>
        </p:nvPicPr>
        <p:blipFill>
          <a:blip r:embed="rId5"/>
          <a:stretch>
            <a:fillRect/>
          </a:stretch>
        </p:blipFill>
        <p:spPr>
          <a:xfrm>
            <a:off x="1028700" y="1785937"/>
            <a:ext cx="7086600" cy="3590925"/>
          </a:xfrm>
          <a:prstGeom prst="rect">
            <a:avLst/>
          </a:prstGeom>
        </p:spPr>
      </p:pic>
      <p:pic>
        <p:nvPicPr>
          <p:cNvPr id="7" name="Picture 6">
            <a:extLst>
              <a:ext uri="{FF2B5EF4-FFF2-40B4-BE49-F238E27FC236}">
                <a16:creationId xmlns:a16="http://schemas.microsoft.com/office/drawing/2014/main" id="{446D3C5B-6ADD-438F-9B71-A192C1737C86}"/>
              </a:ext>
            </a:extLst>
          </p:cNvPr>
          <p:cNvPicPr>
            <a:picLocks noChangeAspect="1"/>
          </p:cNvPicPr>
          <p:nvPr/>
        </p:nvPicPr>
        <p:blipFill>
          <a:blip r:embed="rId6"/>
          <a:stretch>
            <a:fillRect/>
          </a:stretch>
        </p:blipFill>
        <p:spPr>
          <a:xfrm>
            <a:off x="914400" y="1886985"/>
            <a:ext cx="1438275" cy="3476625"/>
          </a:xfrm>
          <a:prstGeom prst="rect">
            <a:avLst/>
          </a:prstGeom>
        </p:spPr>
      </p:pic>
      <p:pic>
        <p:nvPicPr>
          <p:cNvPr id="3" name="tmpD572">
            <a:hlinkClick r:id="" action="ppaction://media"/>
            <a:extLst>
              <a:ext uri="{FF2B5EF4-FFF2-40B4-BE49-F238E27FC236}">
                <a16:creationId xmlns:a16="http://schemas.microsoft.com/office/drawing/2014/main" id="{A1FB8340-9C20-4849-BBFE-CBE3958021FD}"/>
              </a:ext>
            </a:extLst>
          </p:cNvPr>
          <p:cNvPicPr>
            <a:picLocks noChangeAspect="1"/>
          </p:cNvPicPr>
          <p:nvPr>
            <a:videoFile r:link="rId1"/>
            <p:custDataLst>
              <p:tags r:id="rId2"/>
            </p:custDataLst>
            <p:extLst>
              <p:ext uri="{DAA4B4D4-6D71-4841-9C94-3DE7FCFB9230}">
                <p14:media xmlns:p14="http://schemas.microsoft.com/office/powerpoint/2010/main" r:embed="rId3">
                  <p14:trim st="114521" end="28.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671263902"/>
      </p:ext>
    </p:extLst>
  </p:cSld>
  <p:clrMapOvr>
    <a:masterClrMapping/>
  </p:clrMapOvr>
  <mc:AlternateContent xmlns:mc="http://schemas.openxmlformats.org/markup-compatibility/2006" xmlns:p14="http://schemas.microsoft.com/office/powerpoint/2010/main">
    <mc:Choice Requires="p14">
      <p:transition spd="slow" p14:dur="2000" advTm="6539"/>
    </mc:Choice>
    <mc:Fallback xmlns="">
      <p:transition spd="slow" advTm="6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51C9-37CA-4E63-A88C-3FC790C46906}"/>
              </a:ext>
            </a:extLst>
          </p:cNvPr>
          <p:cNvSpPr>
            <a:spLocks noGrp="1"/>
          </p:cNvSpPr>
          <p:nvPr>
            <p:ph type="title"/>
          </p:nvPr>
        </p:nvSpPr>
        <p:spPr/>
        <p:txBody>
          <a:bodyPr/>
          <a:lstStyle/>
          <a:p>
            <a:r>
              <a:rPr lang="en-US" dirty="0"/>
              <a:t>Final Results</a:t>
            </a:r>
          </a:p>
        </p:txBody>
      </p:sp>
      <p:sp>
        <p:nvSpPr>
          <p:cNvPr id="3" name="Content Placeholder 2">
            <a:extLst>
              <a:ext uri="{FF2B5EF4-FFF2-40B4-BE49-F238E27FC236}">
                <a16:creationId xmlns:a16="http://schemas.microsoft.com/office/drawing/2014/main" id="{DC940231-78F9-413F-A87C-C881F978C59A}"/>
              </a:ext>
            </a:extLst>
          </p:cNvPr>
          <p:cNvSpPr>
            <a:spLocks noGrp="1"/>
          </p:cNvSpPr>
          <p:nvPr>
            <p:ph idx="1"/>
          </p:nvPr>
        </p:nvSpPr>
        <p:spPr/>
        <p:txBody>
          <a:bodyPr/>
          <a:lstStyle/>
          <a:p>
            <a:r>
              <a:rPr lang="en-US" dirty="0"/>
              <a:t>It is obvious and easy to determine from the report that Texas has the highest number of recorded cases.</a:t>
            </a:r>
          </a:p>
          <a:p>
            <a:r>
              <a:rPr lang="en-US" dirty="0"/>
              <a:t>This report was built very easily without violating any patient PHI rights.</a:t>
            </a:r>
          </a:p>
          <a:p>
            <a:r>
              <a:rPr lang="en-US" dirty="0"/>
              <a:t>Most of the PHI columns was automatically recognized by Azure Data Masking tool.</a:t>
            </a:r>
          </a:p>
          <a:p>
            <a:r>
              <a:rPr lang="en-US" dirty="0"/>
              <a:t>The administrator and the privileged user can still view the original data .</a:t>
            </a:r>
          </a:p>
        </p:txBody>
      </p:sp>
      <p:sp>
        <p:nvSpPr>
          <p:cNvPr id="4" name="Footer Placeholder 3">
            <a:extLst>
              <a:ext uri="{FF2B5EF4-FFF2-40B4-BE49-F238E27FC236}">
                <a16:creationId xmlns:a16="http://schemas.microsoft.com/office/drawing/2014/main" id="{FCEE494A-E99B-4C27-977B-F13D0FB22FC1}"/>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EA749465-503B-4CAC-BCF9-611D67B187B4}"/>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Tree>
    <p:extLst>
      <p:ext uri="{BB962C8B-B14F-4D97-AF65-F5344CB8AC3E}">
        <p14:creationId xmlns:p14="http://schemas.microsoft.com/office/powerpoint/2010/main" val="376633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2213-82BF-486C-A532-EDAE9529395B}"/>
              </a:ext>
            </a:extLst>
          </p:cNvPr>
          <p:cNvSpPr>
            <a:spLocks noGrp="1"/>
          </p:cNvSpPr>
          <p:nvPr>
            <p:ph type="title"/>
          </p:nvPr>
        </p:nvSpPr>
        <p:spPr/>
        <p:txBody>
          <a:bodyPr>
            <a:normAutofit fontScale="90000"/>
          </a:bodyPr>
          <a:lstStyle/>
          <a:p>
            <a:r>
              <a:rPr lang="en-US" dirty="0"/>
              <a:t>Manage access to resources with Azure Active Directory groups</a:t>
            </a:r>
          </a:p>
        </p:txBody>
      </p:sp>
      <p:sp>
        <p:nvSpPr>
          <p:cNvPr id="3" name="Content Placeholder 2">
            <a:extLst>
              <a:ext uri="{FF2B5EF4-FFF2-40B4-BE49-F238E27FC236}">
                <a16:creationId xmlns:a16="http://schemas.microsoft.com/office/drawing/2014/main" id="{DEDC6413-D443-4F7E-9A26-8B74A529F39D}"/>
              </a:ext>
            </a:extLst>
          </p:cNvPr>
          <p:cNvSpPr>
            <a:spLocks noGrp="1"/>
          </p:cNvSpPr>
          <p:nvPr>
            <p:ph idx="1"/>
          </p:nvPr>
        </p:nvSpPr>
        <p:spPr/>
        <p:txBody>
          <a:bodyPr/>
          <a:lstStyle/>
          <a:p>
            <a:r>
              <a:rPr lang="en-US" dirty="0"/>
              <a:t>Azure Active Directory (Azure AD) is a comprehensive identity and access management solution that provides a robust set of capabilities to manage access to on-premises and cloud applications and resources including Microsoft online services like Office 365 and a world of non-Microsoft SaaS applications.</a:t>
            </a:r>
          </a:p>
          <a:p>
            <a:r>
              <a:rPr lang="en-US" dirty="0"/>
              <a:t>Within Azure AD, one of the major features is the ability to manage access to resources. These resources can be part of the directory, as in the case of permissions to manage objects through roles in the directory, or resources that are external to the directory, such as SaaS applications, Azure services, and SharePoint sites or on-premises resources. There are four ways a user can be assigned access rights to a resource:</a:t>
            </a:r>
          </a:p>
          <a:p>
            <a:r>
              <a:rPr lang="en-US" dirty="0"/>
              <a:t>Direct assignment: Users can be assigned directly to a resource by the owner of that resource.</a:t>
            </a:r>
          </a:p>
          <a:p>
            <a:r>
              <a:rPr lang="en-US" dirty="0"/>
              <a:t>Group membership: A group can be assigned to a resource by the resource owner, and by doing so, granting the members of that group access to the resource. Membership of the group can then be managed by the owner of the group. Effectively, the resource owner delegates the permission to assign users to their resource to the owner of the group.</a:t>
            </a:r>
          </a:p>
          <a:p>
            <a:endParaRPr lang="en-US" dirty="0"/>
          </a:p>
        </p:txBody>
      </p:sp>
      <p:sp>
        <p:nvSpPr>
          <p:cNvPr id="4" name="Footer Placeholder 3">
            <a:extLst>
              <a:ext uri="{FF2B5EF4-FFF2-40B4-BE49-F238E27FC236}">
                <a16:creationId xmlns:a16="http://schemas.microsoft.com/office/drawing/2014/main" id="{5B7A2243-BBAF-4052-B887-914D1D0F40B2}"/>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A5744CC9-D4D0-4FEA-900D-0C80C871E95F}"/>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84728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3F24-942F-4923-9BDA-AA02A9F89AE6}"/>
              </a:ext>
            </a:extLst>
          </p:cNvPr>
          <p:cNvSpPr>
            <a:spLocks noGrp="1"/>
          </p:cNvSpPr>
          <p:nvPr>
            <p:ph type="title"/>
          </p:nvPr>
        </p:nvSpPr>
        <p:spPr/>
        <p:txBody>
          <a:bodyPr>
            <a:normAutofit fontScale="90000"/>
          </a:bodyPr>
          <a:lstStyle/>
          <a:p>
            <a:r>
              <a:rPr lang="en-US" dirty="0"/>
              <a:t>Manage access to resources with Azure Active Directory groups</a:t>
            </a:r>
          </a:p>
        </p:txBody>
      </p:sp>
      <p:sp>
        <p:nvSpPr>
          <p:cNvPr id="3" name="Content Placeholder 2">
            <a:extLst>
              <a:ext uri="{FF2B5EF4-FFF2-40B4-BE49-F238E27FC236}">
                <a16:creationId xmlns:a16="http://schemas.microsoft.com/office/drawing/2014/main" id="{A94E3983-8AA4-49F4-9896-8DE0061D6379}"/>
              </a:ext>
            </a:extLst>
          </p:cNvPr>
          <p:cNvSpPr>
            <a:spLocks noGrp="1"/>
          </p:cNvSpPr>
          <p:nvPr>
            <p:ph idx="1"/>
          </p:nvPr>
        </p:nvSpPr>
        <p:spPr/>
        <p:txBody>
          <a:bodyPr/>
          <a:lstStyle/>
          <a:p>
            <a:r>
              <a:rPr lang="en-US" dirty="0"/>
              <a:t>Rule-based: The resource owner can use a rule to express which users should be assigned access to a resource. The outcome of the rule depends on the attributes used in that rule and their values for specific users, and by doing so, the resource owner effectively delegates the right to manage access to their resource to the authoritative source for the attributes that are used in the rule. The resource owner still manages the rule itself and determines which attributes and values provide access to their resource.</a:t>
            </a:r>
          </a:p>
          <a:p>
            <a:endParaRPr lang="en-US" dirty="0"/>
          </a:p>
        </p:txBody>
      </p:sp>
      <p:sp>
        <p:nvSpPr>
          <p:cNvPr id="4" name="Footer Placeholder 3">
            <a:extLst>
              <a:ext uri="{FF2B5EF4-FFF2-40B4-BE49-F238E27FC236}">
                <a16:creationId xmlns:a16="http://schemas.microsoft.com/office/drawing/2014/main" id="{3A43B027-09A3-4C45-927D-F708C46AFCA4}"/>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750022D4-45FC-443A-98A0-A67A6D00A0B1}"/>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93E0E2F2-325F-4B4A-9639-A82293F901A4}"/>
              </a:ext>
            </a:extLst>
          </p:cNvPr>
          <p:cNvPicPr>
            <a:picLocks noChangeAspect="1"/>
          </p:cNvPicPr>
          <p:nvPr/>
        </p:nvPicPr>
        <p:blipFill>
          <a:blip r:embed="rId2"/>
          <a:stretch>
            <a:fillRect/>
          </a:stretch>
        </p:blipFill>
        <p:spPr>
          <a:xfrm>
            <a:off x="2286000" y="2970137"/>
            <a:ext cx="5172075" cy="3332238"/>
          </a:xfrm>
          <a:prstGeom prst="rect">
            <a:avLst/>
          </a:prstGeom>
        </p:spPr>
      </p:pic>
    </p:spTree>
    <p:extLst>
      <p:ext uri="{BB962C8B-B14F-4D97-AF65-F5344CB8AC3E}">
        <p14:creationId xmlns:p14="http://schemas.microsoft.com/office/powerpoint/2010/main" val="48645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5DF1-5077-46EC-ADEE-BD1978909632}"/>
              </a:ext>
            </a:extLst>
          </p:cNvPr>
          <p:cNvSpPr>
            <a:spLocks noGrp="1"/>
          </p:cNvSpPr>
          <p:nvPr>
            <p:ph type="title"/>
          </p:nvPr>
        </p:nvSpPr>
        <p:spPr/>
        <p:txBody>
          <a:bodyPr/>
          <a:lstStyle/>
          <a:p>
            <a:r>
              <a:rPr lang="en-US" dirty="0"/>
              <a:t>Lessons Learned and Future Works</a:t>
            </a:r>
          </a:p>
        </p:txBody>
      </p:sp>
      <p:sp>
        <p:nvSpPr>
          <p:cNvPr id="3" name="Content Placeholder 2">
            <a:extLst>
              <a:ext uri="{FF2B5EF4-FFF2-40B4-BE49-F238E27FC236}">
                <a16:creationId xmlns:a16="http://schemas.microsoft.com/office/drawing/2014/main" id="{C4238E28-BBA0-4E14-822E-105891AF911E}"/>
              </a:ext>
            </a:extLst>
          </p:cNvPr>
          <p:cNvSpPr>
            <a:spLocks noGrp="1"/>
          </p:cNvSpPr>
          <p:nvPr>
            <p:ph idx="1"/>
          </p:nvPr>
        </p:nvSpPr>
        <p:spPr/>
        <p:txBody>
          <a:bodyPr/>
          <a:lstStyle/>
          <a:p>
            <a:r>
              <a:rPr lang="en-US" dirty="0"/>
              <a:t>Right now there is no option to mask the data by  Substitution, Shuffling or Nullification.</a:t>
            </a:r>
          </a:p>
          <a:p>
            <a:r>
              <a:rPr lang="en-US" dirty="0"/>
              <a:t>Also there is no way to do the masking from a script. Right now it can be only done from Azure portal GUI. For a very big database this might become tedious task</a:t>
            </a:r>
          </a:p>
          <a:p>
            <a:r>
              <a:rPr lang="en-US" dirty="0"/>
              <a:t>Masking can be only done on a SQL database. There is no way to apply masking on a SQL Warehouse </a:t>
            </a:r>
          </a:p>
          <a:p>
            <a:r>
              <a:rPr lang="en-US" dirty="0"/>
              <a:t>Masking on a non-relational database is not possible</a:t>
            </a:r>
          </a:p>
          <a:p>
            <a:r>
              <a:rPr lang="en-US" dirty="0"/>
              <a:t>A masking rule cannot be defined for the following column types:</a:t>
            </a:r>
          </a:p>
          <a:p>
            <a:r>
              <a:rPr lang="en-US" dirty="0"/>
              <a:t>Encrypted columns (Always Encrypted) ,FILESTREAM , COLUMN_SET or a sparse column that is part of a column set.</a:t>
            </a:r>
          </a:p>
          <a:p>
            <a:r>
              <a:rPr lang="en-US" dirty="0"/>
              <a:t>A mask cannot be configured on a computed column, but if the computed column depends on a column with a MASK, then the computed column will return masked data.</a:t>
            </a:r>
          </a:p>
          <a:p>
            <a:r>
              <a:rPr lang="en-US" dirty="0"/>
              <a:t>A column with data masking cannot be a key for a FULLTEXT index.</a:t>
            </a:r>
          </a:p>
          <a:p>
            <a:r>
              <a:rPr lang="en-US" dirty="0"/>
              <a:t>For users without the </a:t>
            </a:r>
            <a:r>
              <a:rPr lang="en-US" b="1" dirty="0"/>
              <a:t>UNMASK</a:t>
            </a:r>
            <a:r>
              <a:rPr lang="en-US" dirty="0"/>
              <a:t> permission, the deprecated </a:t>
            </a:r>
            <a:r>
              <a:rPr lang="en-US" b="1" dirty="0"/>
              <a:t>READTEXT</a:t>
            </a:r>
            <a:r>
              <a:rPr lang="en-US" dirty="0"/>
              <a:t>, </a:t>
            </a:r>
            <a:r>
              <a:rPr lang="en-US" b="1" dirty="0"/>
              <a:t>UPDATETEXT</a:t>
            </a:r>
            <a:r>
              <a:rPr lang="en-US" dirty="0"/>
              <a:t>, and </a:t>
            </a:r>
            <a:r>
              <a:rPr lang="en-US" b="1" dirty="0"/>
              <a:t>WRITETEXT</a:t>
            </a:r>
            <a:r>
              <a:rPr lang="en-US" dirty="0"/>
              <a:t> statements do not function properly on a column configured for Dynamic Data Masking.</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C08C82F-37E3-4001-A5F9-53F4085B51BF}"/>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C5D017D8-0AE0-4E86-B7D7-4CE944B2E5C0}"/>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Tree>
    <p:extLst>
      <p:ext uri="{BB962C8B-B14F-4D97-AF65-F5344CB8AC3E}">
        <p14:creationId xmlns:p14="http://schemas.microsoft.com/office/powerpoint/2010/main" val="291759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i="1" dirty="0"/>
              <a:t>Problem Statement</a:t>
            </a:r>
            <a:endParaRPr lang="en-US" dirty="0"/>
          </a:p>
        </p:txBody>
      </p:sp>
      <p:sp>
        <p:nvSpPr>
          <p:cNvPr id="7" name="Content Placeholder 6"/>
          <p:cNvSpPr>
            <a:spLocks noGrp="1"/>
          </p:cNvSpPr>
          <p:nvPr>
            <p:ph idx="1"/>
          </p:nvPr>
        </p:nvSpPr>
        <p:spPr/>
        <p:txBody>
          <a:bodyPr/>
          <a:lstStyle/>
          <a:p>
            <a:r>
              <a:rPr lang="en-US" dirty="0"/>
              <a:t>Although most organizations have stringent security controls in place to protect production data in storage or in business use, sometimes that same data has been used for operations that are less secure. The issue is often compounded if these operations are outsourced and the organization has less control over the environment. In the wake of </a:t>
            </a:r>
            <a:r>
              <a:rPr lang="en-US" dirty="0">
                <a:hlinkClick r:id="rId5"/>
              </a:rPr>
              <a:t>compliance</a:t>
            </a:r>
            <a:r>
              <a:rPr lang="en-US" dirty="0"/>
              <a:t> legislation, most organizations are no longer comfortable exposing real data unnecessarily. In data masking, the format of data remains the same; only the values are changed.</a:t>
            </a:r>
          </a:p>
          <a:p>
            <a:r>
              <a:rPr lang="en-US" dirty="0"/>
              <a:t>In this example we are going to demonstrate how to mask the patient data using Azure and make it available for the analytics. We are going to measure the number of Influenza cases in 2018 in all the United States without comprising any of the patient PHI.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pic>
        <p:nvPicPr>
          <p:cNvPr id="2" name="Picture 1">
            <a:extLst>
              <a:ext uri="{FF2B5EF4-FFF2-40B4-BE49-F238E27FC236}">
                <a16:creationId xmlns:a16="http://schemas.microsoft.com/office/drawing/2014/main" id="{BAA81C1C-174A-4994-889A-6D5B00863737}"/>
              </a:ext>
            </a:extLst>
          </p:cNvPr>
          <p:cNvPicPr>
            <a:picLocks noChangeAspect="1"/>
          </p:cNvPicPr>
          <p:nvPr/>
        </p:nvPicPr>
        <p:blipFill>
          <a:blip r:embed="rId6"/>
          <a:stretch>
            <a:fillRect/>
          </a:stretch>
        </p:blipFill>
        <p:spPr>
          <a:xfrm>
            <a:off x="2326481" y="3962400"/>
            <a:ext cx="4379119" cy="1985526"/>
          </a:xfrm>
          <a:prstGeom prst="rect">
            <a:avLst/>
          </a:prstGeom>
        </p:spPr>
      </p:pic>
      <p:pic>
        <p:nvPicPr>
          <p:cNvPr id="3" name="tmpD572">
            <a:hlinkClick r:id="" action="ppaction://media"/>
            <a:extLst>
              <a:ext uri="{FF2B5EF4-FFF2-40B4-BE49-F238E27FC236}">
                <a16:creationId xmlns:a16="http://schemas.microsoft.com/office/drawing/2014/main" id="{6DDEC4DE-1A68-41C9-BCBD-06521E0AE4C4}"/>
              </a:ext>
            </a:extLst>
          </p:cNvPr>
          <p:cNvPicPr>
            <a:picLocks noChangeAspect="1"/>
          </p:cNvPicPr>
          <p:nvPr>
            <a:videoFile r:link="rId1"/>
            <p:custDataLst>
              <p:tags r:id="rId2"/>
            </p:custDataLst>
            <p:extLst>
              <p:ext uri="{DAA4B4D4-6D71-4841-9C94-3DE7FCFB9230}">
                <p14:media xmlns:p14="http://schemas.microsoft.com/office/powerpoint/2010/main" r:embed="rId3">
                  <p14:trim st="5106" end="107100.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912422264"/>
      </p:ext>
    </p:extLst>
  </p:cSld>
  <p:clrMapOvr>
    <a:masterClrMapping/>
  </p:clrMapOvr>
  <mc:AlternateContent xmlns:mc="http://schemas.openxmlformats.org/markup-compatibility/2006" xmlns:p14="http://schemas.microsoft.com/office/powerpoint/2010/main">
    <mc:Choice Requires="p14">
      <p:transition spd="slow" p14:dur="2000" advTm="8885"/>
    </mc:Choice>
    <mc:Fallback xmlns="">
      <p:transition spd="slow" advTm="88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https://youtu.be/JVKM5vFOiY8</a:t>
            </a:r>
            <a:endParaRPr lang="en-US" dirty="0"/>
          </a:p>
          <a:p>
            <a:r>
              <a:rPr lang="en-US" dirty="0"/>
              <a:t>15 minutes (long): </a:t>
            </a:r>
            <a:r>
              <a:rPr lang="en-US" dirty="0">
                <a:hlinkClick r:id="rId3"/>
              </a:rPr>
              <a:t>https://youtu.be/2ye9KoqC4Xo</a:t>
            </a:r>
            <a:endParaRPr lang="en-US" dirty="0"/>
          </a:p>
          <a:p>
            <a:r>
              <a:rPr lang="en-US" dirty="0"/>
              <a:t>GitHub Repository with all artifacts: </a:t>
            </a:r>
            <a:r>
              <a:rPr lang="en-US" dirty="0">
                <a:hlinkClick r:id="rId4"/>
              </a:rPr>
              <a:t>https://github.com/syenneti/FinalProject.git</a:t>
            </a: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20</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67D1-F48C-454A-B1FF-62BB2D1D387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5BDFC5D-8805-48FD-819A-2761275DA9DE}"/>
              </a:ext>
            </a:extLst>
          </p:cNvPr>
          <p:cNvSpPr>
            <a:spLocks noGrp="1"/>
          </p:cNvSpPr>
          <p:nvPr>
            <p:ph idx="1"/>
          </p:nvPr>
        </p:nvSpPr>
        <p:spPr/>
        <p:txBody>
          <a:bodyPr/>
          <a:lstStyle/>
          <a:p>
            <a:r>
              <a:rPr lang="en-US" dirty="0"/>
              <a:t>Data involved in any data-masking or obfuscation must remain meaningful at several levels:</a:t>
            </a:r>
          </a:p>
          <a:p>
            <a:r>
              <a:rPr lang="en-US" dirty="0"/>
              <a:t>The data must remain meaningful for the application logic. For example, if elements of addresses are to be obfuscated and city and suburbs are replaced with substitute cities or suburbs, then, if within the application there is a feature that validates postcode or post code lookup, that function must still be allowed to operate without error and operate as expected. The same is also true for </a:t>
            </a:r>
            <a:r>
              <a:rPr lang="en-US" dirty="0">
                <a:hlinkClick r:id="rId5" tooltip="Luhn algorithm"/>
              </a:rPr>
              <a:t>credit-card algorithm validation</a:t>
            </a:r>
            <a:r>
              <a:rPr lang="en-US" dirty="0"/>
              <a:t> checks and Social Security Number validations.</a:t>
            </a:r>
          </a:p>
          <a:p>
            <a:r>
              <a:rPr lang="en-US" dirty="0"/>
              <a:t>The data must undergo enough changes so that it is not obvious that the masked data is from a source of production data. Theoretically, if the data is obviously masked or obfuscated, then it would be reasonable for someone intending a data breach to assume that they could reverse engineer identity-data if they had some degree of knowledge of the identities in the production data-set. Accordingly, data obfuscation or masking of a data-set applies in such a manner as to ensure that identity and sensitive data records are protected - not just the individual data elements in discrete fields and tables.</a:t>
            </a:r>
          </a:p>
          <a:p>
            <a:endParaRPr lang="en-US" dirty="0"/>
          </a:p>
        </p:txBody>
      </p:sp>
      <p:sp>
        <p:nvSpPr>
          <p:cNvPr id="4" name="Footer Placeholder 3">
            <a:extLst>
              <a:ext uri="{FF2B5EF4-FFF2-40B4-BE49-F238E27FC236}">
                <a16:creationId xmlns:a16="http://schemas.microsoft.com/office/drawing/2014/main" id="{F20C6F4B-2056-421D-A0B0-60F8B20C7BF9}"/>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34335755-7B99-49CA-9DB2-DBC36F91C23A}"/>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pic>
        <p:nvPicPr>
          <p:cNvPr id="8" name="tmp405D">
            <a:hlinkClick r:id="" action="ppaction://media"/>
            <a:extLst>
              <a:ext uri="{FF2B5EF4-FFF2-40B4-BE49-F238E27FC236}">
                <a16:creationId xmlns:a16="http://schemas.microsoft.com/office/drawing/2014/main" id="{53F2A3C7-AFAF-438E-9837-F8C1DCA7679E}"/>
              </a:ext>
            </a:extLst>
          </p:cNvPr>
          <p:cNvPicPr>
            <a:picLocks noChangeAspect="1"/>
          </p:cNvPicPr>
          <p:nvPr>
            <a:videoFile r:link="rId1"/>
            <p:custDataLst>
              <p:tags r:id="rId2"/>
            </p:custDataLst>
            <p:extLst>
              <p:ext uri="{DAA4B4D4-6D71-4841-9C94-3DE7FCFB9230}">
                <p14:media xmlns:p14="http://schemas.microsoft.com/office/powerpoint/2010/main" r:embed="rId3">
                  <p14:trim end="8.6462"/>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179138437"/>
      </p:ext>
    </p:extLst>
  </p:cSld>
  <p:clrMapOvr>
    <a:masterClrMapping/>
  </p:clrMapOvr>
  <mc:AlternateContent xmlns:mc="http://schemas.openxmlformats.org/markup-compatibility/2006" xmlns:p14="http://schemas.microsoft.com/office/powerpoint/2010/main">
    <mc:Choice Requires="p14">
      <p:transition spd="slow" p14:dur="2000" advTm="5657"/>
    </mc:Choice>
    <mc:Fallback xmlns="">
      <p:transition spd="slow" advTm="5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EF82-6F54-428E-B5F8-43229DD89607}"/>
              </a:ext>
            </a:extLst>
          </p:cNvPr>
          <p:cNvSpPr>
            <a:spLocks noGrp="1"/>
          </p:cNvSpPr>
          <p:nvPr>
            <p:ph type="title"/>
          </p:nvPr>
        </p:nvSpPr>
        <p:spPr/>
        <p:txBody>
          <a:bodyPr/>
          <a:lstStyle/>
          <a:p>
            <a:r>
              <a:rPr lang="en-US" dirty="0"/>
              <a:t>Different Types of Masking</a:t>
            </a:r>
          </a:p>
        </p:txBody>
      </p:sp>
      <p:sp>
        <p:nvSpPr>
          <p:cNvPr id="3" name="Content Placeholder 2">
            <a:extLst>
              <a:ext uri="{FF2B5EF4-FFF2-40B4-BE49-F238E27FC236}">
                <a16:creationId xmlns:a16="http://schemas.microsoft.com/office/drawing/2014/main" id="{5FCF7AD1-7055-4698-A40D-BF4F91E86B0C}"/>
              </a:ext>
            </a:extLst>
          </p:cNvPr>
          <p:cNvSpPr>
            <a:spLocks noGrp="1"/>
          </p:cNvSpPr>
          <p:nvPr>
            <p:ph idx="1"/>
          </p:nvPr>
        </p:nvSpPr>
        <p:spPr/>
        <p:txBody>
          <a:bodyPr/>
          <a:lstStyle/>
          <a:p>
            <a:pPr>
              <a:buFont typeface="+mj-lt"/>
              <a:buAutoNum type="arabicPeriod"/>
            </a:pPr>
            <a:endParaRPr lang="en-US" dirty="0"/>
          </a:p>
          <a:p>
            <a:pPr marL="0" indent="0">
              <a:buNone/>
            </a:pPr>
            <a:r>
              <a:rPr lang="en-US" dirty="0"/>
              <a:t>There are sever techniques for Masking like</a:t>
            </a:r>
          </a:p>
          <a:p>
            <a:pPr marL="0" indent="0">
              <a:buNone/>
            </a:pPr>
            <a:r>
              <a:rPr lang="en-US" dirty="0"/>
              <a:t> Substitution, Shuffling, Number and date variance, Encryption, Nulling out or deletion, Masking out . There are different types of masking like</a:t>
            </a:r>
            <a:endParaRPr lang="en-US" b="1" dirty="0"/>
          </a:p>
          <a:p>
            <a:pPr>
              <a:buFont typeface="+mj-lt"/>
              <a:buAutoNum type="arabicPeriod"/>
            </a:pPr>
            <a:r>
              <a:rPr lang="en-US" b="1" dirty="0"/>
              <a:t>Static Data Masking </a:t>
            </a:r>
            <a:r>
              <a:rPr lang="en-US" dirty="0"/>
              <a:t>is usually performed on the golden copy of the database, but can also be applied to values in other sources, including files. </a:t>
            </a:r>
          </a:p>
          <a:p>
            <a:pPr>
              <a:buFont typeface="+mj-lt"/>
              <a:buAutoNum type="arabicPeriod"/>
            </a:pPr>
            <a:r>
              <a:rPr lang="en-US" b="1" dirty="0"/>
              <a:t>On-the-Fly Data Masking </a:t>
            </a:r>
            <a:r>
              <a:rPr lang="en-US" dirty="0"/>
              <a:t>happens in the process of transferring data from environment to environment without data touching the disk on its way. The same technique is applied to "Dynamic Data Masking" but one record at a time. </a:t>
            </a:r>
          </a:p>
          <a:p>
            <a:pPr>
              <a:buFont typeface="+mj-lt"/>
              <a:buAutoNum type="arabicPeriod"/>
            </a:pPr>
            <a:r>
              <a:rPr lang="en-US" b="1" dirty="0"/>
              <a:t>Dynamic Data Masking </a:t>
            </a:r>
            <a:r>
              <a:rPr lang="en-US" dirty="0"/>
              <a:t>is similar to On-the-Fly Data Masking but it differs in the sense that On-the-Fly Data Masking is about copying data from one source to another source so that the latter can be shared. Dynamic data masking happens at runtime, dynamically, and on-demand so that there doesn't need to be a second data source where to store the masked data dynamically.</a:t>
            </a:r>
          </a:p>
          <a:p>
            <a:endParaRPr lang="en-US" dirty="0"/>
          </a:p>
        </p:txBody>
      </p:sp>
      <p:sp>
        <p:nvSpPr>
          <p:cNvPr id="4" name="Footer Placeholder 3">
            <a:extLst>
              <a:ext uri="{FF2B5EF4-FFF2-40B4-BE49-F238E27FC236}">
                <a16:creationId xmlns:a16="http://schemas.microsoft.com/office/drawing/2014/main" id="{1ED9B8F1-6F90-42D0-B071-46F9825635DD}"/>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E4B6702-EFE4-45AD-A70A-588F0EE9C2C9}"/>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8" name="tmpD572">
            <a:hlinkClick r:id="" action="ppaction://media"/>
            <a:extLst>
              <a:ext uri="{FF2B5EF4-FFF2-40B4-BE49-F238E27FC236}">
                <a16:creationId xmlns:a16="http://schemas.microsoft.com/office/drawing/2014/main" id="{41FBAAF5-B09A-4861-BEEB-ECF1F30E746C}"/>
              </a:ext>
            </a:extLst>
          </p:cNvPr>
          <p:cNvPicPr>
            <a:picLocks noChangeAspect="1"/>
          </p:cNvPicPr>
          <p:nvPr>
            <a:videoFile r:link="rId1"/>
            <p:custDataLst>
              <p:tags r:id="rId2"/>
            </p:custDataLst>
            <p:extLst>
              <p:ext uri="{DAA4B4D4-6D71-4841-9C94-3DE7FCFB9230}">
                <p14:media xmlns:p14="http://schemas.microsoft.com/office/powerpoint/2010/main" r:embed="rId3">
                  <p14:trim st="21479" end="91774.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438793461"/>
      </p:ext>
    </p:extLst>
  </p:cSld>
  <p:clrMapOvr>
    <a:masterClrMapping/>
  </p:clrMapOvr>
  <mc:AlternateContent xmlns:mc="http://schemas.openxmlformats.org/markup-compatibility/2006" xmlns:p14="http://schemas.microsoft.com/office/powerpoint/2010/main">
    <mc:Choice Requires="p14">
      <p:transition spd="slow" p14:dur="2000" advTm="7835"/>
    </mc:Choice>
    <mc:Fallback xmlns="">
      <p:transition spd="slow" advTm="7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2820-6E44-46BE-836E-61634DF0A5E0}"/>
              </a:ext>
            </a:extLst>
          </p:cNvPr>
          <p:cNvSpPr>
            <a:spLocks noGrp="1"/>
          </p:cNvSpPr>
          <p:nvPr>
            <p:ph type="title"/>
          </p:nvPr>
        </p:nvSpPr>
        <p:spPr/>
        <p:txBody>
          <a:bodyPr/>
          <a:lstStyle/>
          <a:p>
            <a:r>
              <a:rPr lang="en-US" dirty="0"/>
              <a:t>Dynamic Data Masking on Azure</a:t>
            </a:r>
          </a:p>
        </p:txBody>
      </p:sp>
      <p:sp>
        <p:nvSpPr>
          <p:cNvPr id="3" name="Content Placeholder 2">
            <a:extLst>
              <a:ext uri="{FF2B5EF4-FFF2-40B4-BE49-F238E27FC236}">
                <a16:creationId xmlns:a16="http://schemas.microsoft.com/office/drawing/2014/main" id="{EBE8039C-F201-422C-9DA0-3004AEBB3543}"/>
              </a:ext>
            </a:extLst>
          </p:cNvPr>
          <p:cNvSpPr>
            <a:spLocks noGrp="1"/>
          </p:cNvSpPr>
          <p:nvPr>
            <p:ph idx="1"/>
          </p:nvPr>
        </p:nvSpPr>
        <p:spPr/>
        <p:txBody>
          <a:bodyPr/>
          <a:lstStyle/>
          <a:p>
            <a:r>
              <a:rPr lang="en-US" dirty="0"/>
              <a:t>DDM is one of several </a:t>
            </a:r>
            <a:r>
              <a:rPr lang="en-US" dirty="0">
                <a:hlinkClick r:id="rId5"/>
              </a:rPr>
              <a:t>security features for Azure SQL Database</a:t>
            </a:r>
            <a:r>
              <a:rPr lang="en-US" dirty="0"/>
              <a:t>, which serve to protect data, control access and monitor database activity. Each of these features are valuable and in total they provide a comprehensive security solution for your database.</a:t>
            </a:r>
          </a:p>
          <a:p>
            <a:r>
              <a:rPr lang="en-US" dirty="0"/>
              <a:t>The benefits DDM specifically offers include:</a:t>
            </a:r>
          </a:p>
          <a:p>
            <a:pPr>
              <a:buFont typeface="Arial" panose="020B0604020202020204" pitchFamily="34" charset="0"/>
              <a:buChar char="•"/>
            </a:pPr>
            <a:r>
              <a:rPr lang="en-US" dirty="0"/>
              <a:t>It is especially simple to create a data masking policy, whether via the </a:t>
            </a:r>
            <a:r>
              <a:rPr lang="en-US" dirty="0">
                <a:hlinkClick r:id="rId6"/>
              </a:rPr>
              <a:t>Azure Portal</a:t>
            </a:r>
            <a:r>
              <a:rPr lang="en-US" dirty="0"/>
              <a:t>, </a:t>
            </a:r>
            <a:r>
              <a:rPr lang="en-US" dirty="0">
                <a:hlinkClick r:id="rId7"/>
              </a:rPr>
              <a:t>PowerShell cmdlets</a:t>
            </a:r>
            <a:r>
              <a:rPr lang="en-US" dirty="0"/>
              <a:t> or </a:t>
            </a:r>
            <a:r>
              <a:rPr lang="en-US" dirty="0">
                <a:hlinkClick r:id="rId8"/>
              </a:rPr>
              <a:t>T_SQL Configuration</a:t>
            </a:r>
            <a:endParaRPr lang="en-US" dirty="0"/>
          </a:p>
          <a:p>
            <a:pPr>
              <a:buFont typeface="Arial" panose="020B0604020202020204" pitchFamily="34" charset="0"/>
              <a:buChar char="•"/>
            </a:pPr>
            <a:r>
              <a:rPr lang="en-US" dirty="0"/>
              <a:t>There is no need to modify database procedures or application code</a:t>
            </a:r>
          </a:p>
          <a:p>
            <a:pPr>
              <a:buFont typeface="Arial" panose="020B0604020202020204" pitchFamily="34" charset="0"/>
              <a:buChar char="•"/>
            </a:pPr>
            <a:r>
              <a:rPr lang="en-US" dirty="0"/>
              <a:t>DDM introduces little if any performance impact on database operations</a:t>
            </a:r>
          </a:p>
          <a:p>
            <a:pPr>
              <a:buFont typeface="Arial" panose="020B0604020202020204" pitchFamily="34" charset="0"/>
              <a:buChar char="•"/>
            </a:pPr>
            <a:r>
              <a:rPr lang="en-US" dirty="0"/>
              <a:t>DDM supports AAD authentication, and AAD users and groups can be granted DDM exclusion permissions</a:t>
            </a:r>
          </a:p>
          <a:p>
            <a:endParaRPr lang="en-US" dirty="0"/>
          </a:p>
        </p:txBody>
      </p:sp>
      <p:sp>
        <p:nvSpPr>
          <p:cNvPr id="4" name="Footer Placeholder 3">
            <a:extLst>
              <a:ext uri="{FF2B5EF4-FFF2-40B4-BE49-F238E27FC236}">
                <a16:creationId xmlns:a16="http://schemas.microsoft.com/office/drawing/2014/main" id="{F1A16483-4BB8-484F-8547-2518625A3A7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C24DBFC-FDD2-4DDC-91E1-90B3DD4996EB}"/>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tmpD572">
            <a:hlinkClick r:id="" action="ppaction://media"/>
            <a:extLst>
              <a:ext uri="{FF2B5EF4-FFF2-40B4-BE49-F238E27FC236}">
                <a16:creationId xmlns:a16="http://schemas.microsoft.com/office/drawing/2014/main" id="{BFE1AF24-EBB4-488F-92DE-9B5D964EED17}"/>
              </a:ext>
            </a:extLst>
          </p:cNvPr>
          <p:cNvPicPr>
            <a:picLocks noChangeAspect="1"/>
          </p:cNvPicPr>
          <p:nvPr>
            <a:videoFile r:link="rId1"/>
            <p:custDataLst>
              <p:tags r:id="rId2"/>
            </p:custDataLst>
            <p:extLst>
              <p:ext uri="{DAA4B4D4-6D71-4841-9C94-3DE7FCFB9230}">
                <p14:media xmlns:p14="http://schemas.microsoft.com/office/powerpoint/2010/main" r:embed="rId3">
                  <p14:trim st="29317" end="78164.4739"/>
                </p14:media>
              </p:ext>
              <p:ext uri="{42D2F446-02D8-4167-A562-619A0277C38B}">
                <p15:isNarration xmlns:p15="http://schemas.microsoft.com/office/powerpoint/2012/main" val="1"/>
              </p:ext>
            </p:extLst>
          </p:nvPr>
        </p:nvPicPr>
        <p:blipFill>
          <a:blip r:embed="rId9"/>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426490852"/>
      </p:ext>
    </p:extLst>
  </p:cSld>
  <p:clrMapOvr>
    <a:masterClrMapping/>
  </p:clrMapOvr>
  <mc:AlternateContent xmlns:mc="http://schemas.openxmlformats.org/markup-compatibility/2006" xmlns:p14="http://schemas.microsoft.com/office/powerpoint/2010/main">
    <mc:Choice Requires="p14">
      <p:transition spd="slow" p14:dur="2000" advTm="13609"/>
    </mc:Choice>
    <mc:Fallback xmlns="">
      <p:transition spd="slow" advTm="13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CC52-270A-42F6-A5D1-C5FBE04BC912}"/>
              </a:ext>
            </a:extLst>
          </p:cNvPr>
          <p:cNvSpPr>
            <a:spLocks noGrp="1"/>
          </p:cNvSpPr>
          <p:nvPr>
            <p:ph type="title"/>
          </p:nvPr>
        </p:nvSpPr>
        <p:spPr/>
        <p:txBody>
          <a:bodyPr/>
          <a:lstStyle/>
          <a:p>
            <a:r>
              <a:rPr lang="en-US" dirty="0"/>
              <a:t>SQL Database dynamic data masking</a:t>
            </a:r>
          </a:p>
        </p:txBody>
      </p:sp>
      <p:sp>
        <p:nvSpPr>
          <p:cNvPr id="3" name="Content Placeholder 2">
            <a:extLst>
              <a:ext uri="{FF2B5EF4-FFF2-40B4-BE49-F238E27FC236}">
                <a16:creationId xmlns:a16="http://schemas.microsoft.com/office/drawing/2014/main" id="{D023AFB9-93C0-45AC-9E45-A89EFE05A9D1}"/>
              </a:ext>
            </a:extLst>
          </p:cNvPr>
          <p:cNvSpPr>
            <a:spLocks noGrp="1"/>
          </p:cNvSpPr>
          <p:nvPr>
            <p:ph idx="1"/>
          </p:nvPr>
        </p:nvSpPr>
        <p:spPr/>
        <p:txBody>
          <a:bodyPr/>
          <a:lstStyle/>
          <a:p>
            <a:r>
              <a:rPr lang="en-US" dirty="0"/>
              <a:t>Dynamic data masking permissions:</a:t>
            </a:r>
          </a:p>
          <a:p>
            <a:pPr lvl="1"/>
            <a:r>
              <a:rPr lang="en-US" dirty="0"/>
              <a:t>Dynamic data masking can be configured by the Azure Database admin, server admin, or security officer roles.</a:t>
            </a:r>
          </a:p>
          <a:p>
            <a:r>
              <a:rPr lang="en-US" dirty="0"/>
              <a:t>Dynamic data masking policy</a:t>
            </a:r>
          </a:p>
          <a:p>
            <a:pPr lvl="1"/>
            <a:r>
              <a:rPr lang="en-US" b="1" dirty="0"/>
              <a:t>SQL users excluded from masking</a:t>
            </a:r>
            <a:r>
              <a:rPr lang="en-US" dirty="0"/>
              <a:t> - A set of SQL users or AAD identities that get unmasked data in the SQL query results. Users with administrator privileges are always excluded from masking, and see the original data without any mask.</a:t>
            </a:r>
          </a:p>
          <a:p>
            <a:r>
              <a:rPr lang="en-US" b="1" dirty="0"/>
              <a:t>Masking rules</a:t>
            </a:r>
            <a:r>
              <a:rPr lang="en-US" dirty="0"/>
              <a:t> - A set of rules that define the designated fields to be masked and the masking function that is used. The designated fields can be defined using a database schema name, table name, and column name.</a:t>
            </a:r>
          </a:p>
          <a:p>
            <a:r>
              <a:rPr lang="en-US" b="1" dirty="0"/>
              <a:t>Masking functions</a:t>
            </a:r>
            <a:r>
              <a:rPr lang="en-US" dirty="0"/>
              <a:t> - A set of methods that control the exposure of data for different scenarios.</a:t>
            </a:r>
          </a:p>
          <a:p>
            <a:endParaRPr lang="en-US" dirty="0"/>
          </a:p>
        </p:txBody>
      </p:sp>
      <p:sp>
        <p:nvSpPr>
          <p:cNvPr id="4" name="Footer Placeholder 3">
            <a:extLst>
              <a:ext uri="{FF2B5EF4-FFF2-40B4-BE49-F238E27FC236}">
                <a16:creationId xmlns:a16="http://schemas.microsoft.com/office/drawing/2014/main" id="{8169F66A-B031-40E6-BA4C-D93E21A24FC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50706631-B010-461C-B100-6B257953FB2B}"/>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pic>
        <p:nvPicPr>
          <p:cNvPr id="8" name="tmpD572">
            <a:hlinkClick r:id="" action="ppaction://media"/>
            <a:extLst>
              <a:ext uri="{FF2B5EF4-FFF2-40B4-BE49-F238E27FC236}">
                <a16:creationId xmlns:a16="http://schemas.microsoft.com/office/drawing/2014/main" id="{F7E9DD2F-63E9-44A1-AEB7-AA926A70690B}"/>
              </a:ext>
            </a:extLst>
          </p:cNvPr>
          <p:cNvPicPr>
            <a:picLocks noChangeAspect="1"/>
          </p:cNvPicPr>
          <p:nvPr>
            <a:videoFile r:link="rId1"/>
            <p:custDataLst>
              <p:tags r:id="rId2"/>
            </p:custDataLst>
            <p:extLst>
              <p:ext uri="{DAA4B4D4-6D71-4841-9C94-3DE7FCFB9230}">
                <p14:media xmlns:p14="http://schemas.microsoft.com/office/powerpoint/2010/main" r:embed="rId3">
                  <p14:trim st="42927" end="77223.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558982245"/>
      </p:ext>
    </p:extLst>
  </p:cSld>
  <p:clrMapOvr>
    <a:masterClrMapping/>
  </p:clrMapOvr>
  <mc:AlternateContent xmlns:mc="http://schemas.openxmlformats.org/markup-compatibility/2006" xmlns:p14="http://schemas.microsoft.com/office/powerpoint/2010/main">
    <mc:Choice Requires="p14">
      <p:transition spd="slow" p14:dur="2000" advTm="939"/>
    </mc:Choice>
    <mc:Fallback xmlns="">
      <p:transition spd="slow" advTm="9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0C53-16E9-4467-A15F-DF6A7333C69D}"/>
              </a:ext>
            </a:extLst>
          </p:cNvPr>
          <p:cNvSpPr>
            <a:spLocks noGrp="1"/>
          </p:cNvSpPr>
          <p:nvPr>
            <p:ph type="title"/>
          </p:nvPr>
        </p:nvSpPr>
        <p:spPr/>
        <p:txBody>
          <a:bodyPr/>
          <a:lstStyle/>
          <a:p>
            <a:r>
              <a:rPr lang="en-US" dirty="0"/>
              <a:t>Dynamic Data Masking on Azure</a:t>
            </a:r>
          </a:p>
        </p:txBody>
      </p:sp>
      <p:pic>
        <p:nvPicPr>
          <p:cNvPr id="7" name="Content Placeholder 6">
            <a:extLst>
              <a:ext uri="{FF2B5EF4-FFF2-40B4-BE49-F238E27FC236}">
                <a16:creationId xmlns:a16="http://schemas.microsoft.com/office/drawing/2014/main" id="{D7961813-E2B7-444C-8C8D-A1BFA255630A}"/>
              </a:ext>
            </a:extLst>
          </p:cNvPr>
          <p:cNvPicPr>
            <a:picLocks noGrp="1" noChangeAspect="1"/>
          </p:cNvPicPr>
          <p:nvPr>
            <p:ph idx="1"/>
          </p:nvPr>
        </p:nvPicPr>
        <p:blipFill>
          <a:blip r:embed="rId5"/>
          <a:stretch>
            <a:fillRect/>
          </a:stretch>
        </p:blipFill>
        <p:spPr>
          <a:xfrm>
            <a:off x="1643062" y="1204912"/>
            <a:ext cx="5857875" cy="4752975"/>
          </a:xfrm>
          <a:prstGeom prst="rect">
            <a:avLst/>
          </a:prstGeom>
        </p:spPr>
      </p:pic>
      <p:sp>
        <p:nvSpPr>
          <p:cNvPr id="4" name="Footer Placeholder 3">
            <a:extLst>
              <a:ext uri="{FF2B5EF4-FFF2-40B4-BE49-F238E27FC236}">
                <a16:creationId xmlns:a16="http://schemas.microsoft.com/office/drawing/2014/main" id="{F1BF0A37-6282-4C55-9648-24DA64520CC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A6F1F65B-515D-4ECE-9F97-BC7C90830DB1}"/>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10" name="tmp1F89">
            <a:hlinkClick r:id="" action="ppaction://media"/>
            <a:extLst>
              <a:ext uri="{FF2B5EF4-FFF2-40B4-BE49-F238E27FC236}">
                <a16:creationId xmlns:a16="http://schemas.microsoft.com/office/drawing/2014/main" id="{52D34454-E1CC-40F4-832A-EA366B25DC64}"/>
              </a:ext>
            </a:extLst>
          </p:cNvPr>
          <p:cNvPicPr>
            <a:picLocks noChangeAspect="1"/>
          </p:cNvPicPr>
          <p:nvPr>
            <a:videoFile r:link="rId1"/>
            <p:custDataLst>
              <p:tags r:id="rId2"/>
            </p:custDataLst>
            <p:extLst>
              <p:ext uri="{DAA4B4D4-6D71-4841-9C94-3DE7FCFB9230}">
                <p14:media xmlns:p14="http://schemas.microsoft.com/office/powerpoint/2010/main" r:embed="rId3">
                  <p14:trim end="17.2585"/>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61249465"/>
      </p:ext>
    </p:extLst>
  </p:cSld>
  <p:clrMapOvr>
    <a:masterClrMapping/>
  </p:clrMapOvr>
  <mc:AlternateContent xmlns:mc="http://schemas.openxmlformats.org/markup-compatibility/2006" xmlns:p14="http://schemas.microsoft.com/office/powerpoint/2010/main">
    <mc:Choice Requires="p14">
      <p:transition spd="slow" p14:dur="2000" advClick="0" advTm="6879"/>
    </mc:Choice>
    <mc:Fallback xmlns="">
      <p:transition spd="slow" advClick="0" advTm="6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55B8-9E9E-4206-B2CB-C42A9EE39DB3}"/>
              </a:ext>
            </a:extLst>
          </p:cNvPr>
          <p:cNvSpPr>
            <a:spLocks noGrp="1"/>
          </p:cNvSpPr>
          <p:nvPr>
            <p:ph type="title"/>
          </p:nvPr>
        </p:nvSpPr>
        <p:spPr/>
        <p:txBody>
          <a:bodyPr/>
          <a:lstStyle/>
          <a:p>
            <a:r>
              <a:rPr lang="en-US" dirty="0"/>
              <a:t>Masking Functions</a:t>
            </a:r>
          </a:p>
        </p:txBody>
      </p:sp>
      <p:sp>
        <p:nvSpPr>
          <p:cNvPr id="5" name="Slide Number Placeholder 4">
            <a:extLst>
              <a:ext uri="{FF2B5EF4-FFF2-40B4-BE49-F238E27FC236}">
                <a16:creationId xmlns:a16="http://schemas.microsoft.com/office/drawing/2014/main" id="{0F50B818-8A60-4942-B1B6-01BF0699D59F}"/>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graphicFrame>
        <p:nvGraphicFramePr>
          <p:cNvPr id="9" name="Content Placeholder 8">
            <a:extLst>
              <a:ext uri="{FF2B5EF4-FFF2-40B4-BE49-F238E27FC236}">
                <a16:creationId xmlns:a16="http://schemas.microsoft.com/office/drawing/2014/main" id="{05C10CA3-9CE6-4617-ABB2-A8AD644DE9E7}"/>
              </a:ext>
            </a:extLst>
          </p:cNvPr>
          <p:cNvGraphicFramePr>
            <a:graphicFrameLocks noGrp="1"/>
          </p:cNvGraphicFramePr>
          <p:nvPr>
            <p:ph idx="1"/>
            <p:extLst>
              <p:ext uri="{D42A27DB-BD31-4B8C-83A1-F6EECF244321}">
                <p14:modId xmlns:p14="http://schemas.microsoft.com/office/powerpoint/2010/main" val="2480639483"/>
              </p:ext>
            </p:extLst>
          </p:nvPr>
        </p:nvGraphicFramePr>
        <p:xfrm>
          <a:off x="1371600" y="744948"/>
          <a:ext cx="5982410" cy="5427252"/>
        </p:xfrm>
        <a:graphic>
          <a:graphicData uri="http://schemas.openxmlformats.org/drawingml/2006/table">
            <a:tbl>
              <a:tblPr/>
              <a:tblGrid>
                <a:gridCol w="1106817">
                  <a:extLst>
                    <a:ext uri="{9D8B030D-6E8A-4147-A177-3AD203B41FA5}">
                      <a16:colId xmlns:a16="http://schemas.microsoft.com/office/drawing/2014/main" val="3721764210"/>
                    </a:ext>
                  </a:extLst>
                </a:gridCol>
                <a:gridCol w="4875593">
                  <a:extLst>
                    <a:ext uri="{9D8B030D-6E8A-4147-A177-3AD203B41FA5}">
                      <a16:colId xmlns:a16="http://schemas.microsoft.com/office/drawing/2014/main" val="3935595478"/>
                    </a:ext>
                  </a:extLst>
                </a:gridCol>
              </a:tblGrid>
              <a:tr h="5427252">
                <a:tc>
                  <a:txBody>
                    <a:bodyPr/>
                    <a:lstStyle/>
                    <a:p>
                      <a:pPr fontAlgn="t"/>
                      <a:r>
                        <a:rPr lang="en-US" sz="1500" b="1" dirty="0">
                          <a:effectLst/>
                          <a:latin typeface="segoe-ui_bold"/>
                        </a:rPr>
                        <a:t>Default</a:t>
                      </a:r>
                      <a:endParaRPr lang="en-US" sz="1500" dirty="0">
                        <a:effectLst/>
                      </a:endParaRPr>
                    </a:p>
                  </a:txBody>
                  <a:tcPr marL="124336" marR="124336" marT="93252" marB="932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500" b="1" dirty="0">
                          <a:effectLst/>
                          <a:latin typeface="segoe-ui_bold"/>
                        </a:rPr>
                        <a:t>Full masking according to the data types of the designated fields</a:t>
                      </a:r>
                      <a:br>
                        <a:rPr lang="en-US" sz="1500" dirty="0">
                          <a:effectLst/>
                        </a:rPr>
                      </a:br>
                      <a:br>
                        <a:rPr lang="en-US" sz="1500" dirty="0">
                          <a:effectLst/>
                        </a:rPr>
                      </a:br>
                      <a:r>
                        <a:rPr lang="en-US" sz="1500" dirty="0">
                          <a:effectLst/>
                        </a:rPr>
                        <a:t>• Use XXXX or fewer </a:t>
                      </a:r>
                      <a:r>
                        <a:rPr lang="en-US" sz="1500" dirty="0" err="1">
                          <a:effectLst/>
                        </a:rPr>
                        <a:t>Xs</a:t>
                      </a:r>
                      <a:r>
                        <a:rPr lang="en-US" sz="1500" dirty="0">
                          <a:effectLst/>
                        </a:rPr>
                        <a:t> if the size of the field is less than 4 characters for string data types (</a:t>
                      </a:r>
                      <a:r>
                        <a:rPr lang="en-US" sz="1500" dirty="0" err="1">
                          <a:effectLst/>
                        </a:rPr>
                        <a:t>nchar</a:t>
                      </a:r>
                      <a:r>
                        <a:rPr lang="en-US" sz="1500" dirty="0">
                          <a:effectLst/>
                        </a:rPr>
                        <a:t>, </a:t>
                      </a:r>
                      <a:r>
                        <a:rPr lang="en-US" sz="1500" dirty="0" err="1">
                          <a:effectLst/>
                        </a:rPr>
                        <a:t>ntext</a:t>
                      </a:r>
                      <a:r>
                        <a:rPr lang="en-US" sz="1500" dirty="0">
                          <a:effectLst/>
                        </a:rPr>
                        <a:t>, </a:t>
                      </a:r>
                      <a:r>
                        <a:rPr lang="en-US" sz="1500" dirty="0" err="1">
                          <a:effectLst/>
                        </a:rPr>
                        <a:t>nvarchar</a:t>
                      </a:r>
                      <a:r>
                        <a:rPr lang="en-US" sz="1500" dirty="0">
                          <a:effectLst/>
                        </a:rPr>
                        <a:t>).</a:t>
                      </a:r>
                      <a:br>
                        <a:rPr lang="en-US" sz="1500" dirty="0">
                          <a:effectLst/>
                        </a:rPr>
                      </a:br>
                      <a:r>
                        <a:rPr lang="en-US" sz="1500" dirty="0">
                          <a:effectLst/>
                        </a:rPr>
                        <a:t>• Use a zero value for numeric data types (</a:t>
                      </a:r>
                      <a:r>
                        <a:rPr lang="en-US" sz="1500" dirty="0" err="1">
                          <a:effectLst/>
                        </a:rPr>
                        <a:t>bigint</a:t>
                      </a:r>
                      <a:r>
                        <a:rPr lang="en-US" sz="1500" dirty="0">
                          <a:effectLst/>
                        </a:rPr>
                        <a:t>, bit, decimal, </a:t>
                      </a:r>
                      <a:r>
                        <a:rPr lang="en-US" sz="1500" dirty="0" err="1">
                          <a:effectLst/>
                        </a:rPr>
                        <a:t>int</a:t>
                      </a:r>
                      <a:r>
                        <a:rPr lang="en-US" sz="1500" dirty="0">
                          <a:effectLst/>
                        </a:rPr>
                        <a:t>, money, numeric, </a:t>
                      </a:r>
                      <a:r>
                        <a:rPr lang="en-US" sz="1500" dirty="0" err="1">
                          <a:effectLst/>
                        </a:rPr>
                        <a:t>smallint</a:t>
                      </a:r>
                      <a:r>
                        <a:rPr lang="en-US" sz="1500" dirty="0">
                          <a:effectLst/>
                        </a:rPr>
                        <a:t>, </a:t>
                      </a:r>
                      <a:r>
                        <a:rPr lang="en-US" sz="1500" dirty="0" err="1">
                          <a:effectLst/>
                        </a:rPr>
                        <a:t>smallmoney</a:t>
                      </a:r>
                      <a:r>
                        <a:rPr lang="en-US" sz="1500" dirty="0">
                          <a:effectLst/>
                        </a:rPr>
                        <a:t>, </a:t>
                      </a:r>
                      <a:r>
                        <a:rPr lang="en-US" sz="1500" dirty="0" err="1">
                          <a:effectLst/>
                        </a:rPr>
                        <a:t>tinyint</a:t>
                      </a:r>
                      <a:r>
                        <a:rPr lang="en-US" sz="1500" dirty="0">
                          <a:effectLst/>
                        </a:rPr>
                        <a:t>, float, real).</a:t>
                      </a:r>
                      <a:br>
                        <a:rPr lang="en-US" sz="1500" dirty="0">
                          <a:effectLst/>
                        </a:rPr>
                      </a:br>
                      <a:r>
                        <a:rPr lang="en-US" sz="1500" dirty="0">
                          <a:effectLst/>
                        </a:rPr>
                        <a:t>• Use 01-01-1900 for date/time data types (date, datetime2, datetime, </a:t>
                      </a:r>
                      <a:r>
                        <a:rPr lang="en-US" sz="1500" dirty="0" err="1">
                          <a:effectLst/>
                        </a:rPr>
                        <a:t>datetimeoffset</a:t>
                      </a:r>
                      <a:r>
                        <a:rPr lang="en-US" sz="1500" dirty="0">
                          <a:effectLst/>
                        </a:rPr>
                        <a:t>, </a:t>
                      </a:r>
                      <a:r>
                        <a:rPr lang="en-US" sz="1500" dirty="0" err="1">
                          <a:effectLst/>
                        </a:rPr>
                        <a:t>smalldatetime</a:t>
                      </a:r>
                      <a:r>
                        <a:rPr lang="en-US" sz="1500" dirty="0">
                          <a:effectLst/>
                        </a:rPr>
                        <a:t>, time).</a:t>
                      </a:r>
                      <a:br>
                        <a:rPr lang="en-US" sz="1500" dirty="0">
                          <a:effectLst/>
                        </a:rPr>
                      </a:br>
                      <a:r>
                        <a:rPr lang="en-US" sz="1500" dirty="0">
                          <a:effectLst/>
                        </a:rPr>
                        <a:t>• For SQL variant, the default value of the current type is used.</a:t>
                      </a:r>
                      <a:br>
                        <a:rPr lang="en-US" sz="1500" dirty="0">
                          <a:effectLst/>
                        </a:rPr>
                      </a:br>
                      <a:r>
                        <a:rPr lang="en-US" sz="1500" dirty="0">
                          <a:effectLst/>
                        </a:rPr>
                        <a:t>• For XML the document is used.</a:t>
                      </a:r>
                      <a:br>
                        <a:rPr lang="en-US" sz="1500" dirty="0">
                          <a:effectLst/>
                        </a:rPr>
                      </a:br>
                      <a:r>
                        <a:rPr lang="en-US" sz="1500" dirty="0">
                          <a:effectLst/>
                        </a:rPr>
                        <a:t>• Use an empty value for special data types (timestamp table, </a:t>
                      </a:r>
                      <a:r>
                        <a:rPr lang="en-US" sz="1500" dirty="0" err="1">
                          <a:effectLst/>
                        </a:rPr>
                        <a:t>hierarchyid</a:t>
                      </a:r>
                      <a:r>
                        <a:rPr lang="en-US" sz="1500" dirty="0">
                          <a:effectLst/>
                        </a:rPr>
                        <a:t>, GUID, binary, image, </a:t>
                      </a:r>
                      <a:r>
                        <a:rPr lang="en-US" sz="1500" dirty="0" err="1">
                          <a:effectLst/>
                        </a:rPr>
                        <a:t>varbinary</a:t>
                      </a:r>
                      <a:r>
                        <a:rPr lang="en-US" sz="1500" dirty="0">
                          <a:effectLst/>
                        </a:rPr>
                        <a:t> spatial types).</a:t>
                      </a:r>
                    </a:p>
                  </a:txBody>
                  <a:tcPr marL="124336" marR="124336" marT="93252" marB="932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57518250"/>
                  </a:ext>
                </a:extLst>
              </a:tr>
            </a:tbl>
          </a:graphicData>
        </a:graphic>
      </p:graphicFrame>
      <p:pic>
        <p:nvPicPr>
          <p:cNvPr id="4" name="tmpD572">
            <a:hlinkClick r:id="" action="ppaction://media"/>
            <a:extLst>
              <a:ext uri="{FF2B5EF4-FFF2-40B4-BE49-F238E27FC236}">
                <a16:creationId xmlns:a16="http://schemas.microsoft.com/office/drawing/2014/main" id="{79715873-C876-4439-83AF-B93C6D0FD0E8}"/>
              </a:ext>
            </a:extLst>
          </p:cNvPr>
          <p:cNvPicPr>
            <a:picLocks noChangeAspect="1"/>
          </p:cNvPicPr>
          <p:nvPr>
            <a:videoFile r:link="rId1"/>
            <p:custDataLst>
              <p:tags r:id="rId2"/>
            </p:custDataLst>
            <p:extLst>
              <p:ext uri="{DAA4B4D4-6D71-4841-9C94-3DE7FCFB9230}">
                <p14:media xmlns:p14="http://schemas.microsoft.com/office/powerpoint/2010/main" r:embed="rId3">
                  <p14:trim st="58424" end="58653.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263556886"/>
      </p:ext>
    </p:extLst>
  </p:cSld>
  <p:clrMapOvr>
    <a:masterClrMapping/>
  </p:clrMapOvr>
  <mc:AlternateContent xmlns:mc="http://schemas.openxmlformats.org/markup-compatibility/2006" xmlns:p14="http://schemas.microsoft.com/office/powerpoint/2010/main">
    <mc:Choice Requires="p14">
      <p:transition spd="slow" p14:dur="2000" advTm="4013"/>
    </mc:Choice>
    <mc:Fallback xmlns="">
      <p:transition spd="slow" advTm="40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18A1-219C-4055-BAF8-9A5EFA25B705}"/>
              </a:ext>
            </a:extLst>
          </p:cNvPr>
          <p:cNvSpPr>
            <a:spLocks noGrp="1"/>
          </p:cNvSpPr>
          <p:nvPr>
            <p:ph type="title"/>
          </p:nvPr>
        </p:nvSpPr>
        <p:spPr/>
        <p:txBody>
          <a:bodyPr/>
          <a:lstStyle/>
          <a:p>
            <a:r>
              <a:rPr lang="en-US" dirty="0"/>
              <a:t>Masking Functions</a:t>
            </a:r>
          </a:p>
        </p:txBody>
      </p:sp>
      <p:sp>
        <p:nvSpPr>
          <p:cNvPr id="4" name="Footer Placeholder 3">
            <a:extLst>
              <a:ext uri="{FF2B5EF4-FFF2-40B4-BE49-F238E27FC236}">
                <a16:creationId xmlns:a16="http://schemas.microsoft.com/office/drawing/2014/main" id="{F9CA90DD-A342-4B0E-AA85-A93C51B8962E}"/>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8A68920F-2082-417E-B356-DB06D59EAA71}"/>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graphicFrame>
        <p:nvGraphicFramePr>
          <p:cNvPr id="12" name="Content Placeholder 11">
            <a:extLst>
              <a:ext uri="{FF2B5EF4-FFF2-40B4-BE49-F238E27FC236}">
                <a16:creationId xmlns:a16="http://schemas.microsoft.com/office/drawing/2014/main" id="{DB9291B5-3479-49CD-A940-42AE0A5BB3F2}"/>
              </a:ext>
            </a:extLst>
          </p:cNvPr>
          <p:cNvGraphicFramePr>
            <a:graphicFrameLocks noGrp="1"/>
          </p:cNvGraphicFramePr>
          <p:nvPr>
            <p:ph idx="1"/>
            <p:extLst>
              <p:ext uri="{D42A27DB-BD31-4B8C-83A1-F6EECF244321}">
                <p14:modId xmlns:p14="http://schemas.microsoft.com/office/powerpoint/2010/main" val="2562668255"/>
              </p:ext>
            </p:extLst>
          </p:nvPr>
        </p:nvGraphicFramePr>
        <p:xfrm>
          <a:off x="762000" y="1371600"/>
          <a:ext cx="7543800" cy="5004595"/>
        </p:xfrm>
        <a:graphic>
          <a:graphicData uri="http://schemas.openxmlformats.org/drawingml/2006/table">
            <a:tbl>
              <a:tblPr>
                <a:tableStyleId>{5C22544A-7EE6-4342-B048-85BDC9FD1C3A}</a:tableStyleId>
              </a:tblPr>
              <a:tblGrid>
                <a:gridCol w="1284051">
                  <a:extLst>
                    <a:ext uri="{9D8B030D-6E8A-4147-A177-3AD203B41FA5}">
                      <a16:colId xmlns:a16="http://schemas.microsoft.com/office/drawing/2014/main" val="1837092349"/>
                    </a:ext>
                  </a:extLst>
                </a:gridCol>
                <a:gridCol w="6259749">
                  <a:extLst>
                    <a:ext uri="{9D8B030D-6E8A-4147-A177-3AD203B41FA5}">
                      <a16:colId xmlns:a16="http://schemas.microsoft.com/office/drawing/2014/main" val="1977441841"/>
                    </a:ext>
                  </a:extLst>
                </a:gridCol>
              </a:tblGrid>
              <a:tr h="446880">
                <a:tc rowSpan="2">
                  <a:txBody>
                    <a:bodyPr/>
                    <a:lstStyle/>
                    <a:p>
                      <a:pPr algn="l" fontAlgn="t"/>
                      <a:r>
                        <a:rPr lang="en-US" sz="1500" kern="1200">
                          <a:solidFill>
                            <a:schemeClr val="tx1"/>
                          </a:solidFill>
                          <a:effectLst/>
                          <a:latin typeface="+mn-lt"/>
                          <a:ea typeface="+mn-ea"/>
                          <a:cs typeface="+mn-cs"/>
                        </a:rPr>
                        <a:t>Credit card</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last four digits of the designated fields and adds a constant string as a prefix in the form of a credit card.</a:t>
                      </a:r>
                    </a:p>
                  </a:txBody>
                  <a:tcPr marL="85725" marR="9525" marT="9525" marB="0"/>
                </a:tc>
                <a:extLst>
                  <a:ext uri="{0D108BD9-81ED-4DB2-BD59-A6C34878D82A}">
                    <a16:rowId xmlns:a16="http://schemas.microsoft.com/office/drawing/2014/main" val="1272285061"/>
                  </a:ext>
                </a:extLst>
              </a:tr>
              <a:tr h="670453">
                <a:tc vMerge="1">
                  <a:txBody>
                    <a:bodyPr/>
                    <a:lstStyle/>
                    <a:p>
                      <a:pPr algn="l" fontAlgn="t"/>
                      <a:endParaRPr lang="en-US" sz="800" b="1" i="0" u="none" strike="noStrike">
                        <a:solidFill>
                          <a:srgbClr val="000000"/>
                        </a:solidFill>
                        <a:effectLst/>
                        <a:latin typeface="Arial" panose="020B0604020202020204" pitchFamily="34" charset="0"/>
                      </a:endParaRPr>
                    </a:p>
                  </a:txBody>
                  <a:tcPr marL="85725" marR="9525" marT="9525" marB="0"/>
                </a:tc>
                <a:tc>
                  <a:txBody>
                    <a:bodyPr/>
                    <a:lstStyle/>
                    <a:p>
                      <a:pPr algn="l" fontAlgn="t"/>
                      <a:r>
                        <a:rPr lang="en-US" sz="1500" kern="1200" dirty="0">
                          <a:solidFill>
                            <a:schemeClr val="tx1"/>
                          </a:solidFill>
                          <a:effectLst/>
                          <a:latin typeface="+mn-lt"/>
                          <a:ea typeface="+mn-ea"/>
                          <a:cs typeface="+mn-cs"/>
                        </a:rPr>
                        <a:t>XXXX-XXXX-XXXX-1234</a:t>
                      </a:r>
                    </a:p>
                  </a:txBody>
                  <a:tcPr marL="85725" marR="9525" marT="9525" marB="0"/>
                </a:tc>
                <a:extLst>
                  <a:ext uri="{0D108BD9-81ED-4DB2-BD59-A6C34878D82A}">
                    <a16:rowId xmlns:a16="http://schemas.microsoft.com/office/drawing/2014/main" val="135114648"/>
                  </a:ext>
                </a:extLst>
              </a:tr>
              <a:tr h="910891">
                <a:tc rowSpan="2">
                  <a:txBody>
                    <a:bodyPr/>
                    <a:lstStyle/>
                    <a:p>
                      <a:pPr algn="l" fontAlgn="t"/>
                      <a:r>
                        <a:rPr lang="en-US" sz="1500" kern="1200" dirty="0">
                          <a:solidFill>
                            <a:schemeClr val="tx1"/>
                          </a:solidFill>
                          <a:effectLst/>
                          <a:latin typeface="+mn-lt"/>
                          <a:ea typeface="+mn-ea"/>
                          <a:cs typeface="+mn-cs"/>
                        </a:rPr>
                        <a:t>Email</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first letter and replaces the domain with </a:t>
                      </a:r>
                      <a:r>
                        <a:rPr lang="en-US" sz="1500" kern="1200" dirty="0" err="1">
                          <a:solidFill>
                            <a:schemeClr val="tx1"/>
                          </a:solidFill>
                          <a:effectLst/>
                          <a:latin typeface="+mn-lt"/>
                          <a:ea typeface="+mn-ea"/>
                          <a:cs typeface="+mn-cs"/>
                        </a:rPr>
                        <a:t>XXX.comusing</a:t>
                      </a:r>
                      <a:r>
                        <a:rPr lang="en-US" sz="1500" kern="1200" dirty="0">
                          <a:solidFill>
                            <a:schemeClr val="tx1"/>
                          </a:solidFill>
                          <a:effectLst/>
                          <a:latin typeface="+mn-lt"/>
                          <a:ea typeface="+mn-ea"/>
                          <a:cs typeface="+mn-cs"/>
                        </a:rPr>
                        <a:t> a constant string prefix in the form of an email address.</a:t>
                      </a:r>
                    </a:p>
                  </a:txBody>
                  <a:tcPr marL="85725" marR="9525" marT="9525" marB="0"/>
                </a:tc>
                <a:extLst>
                  <a:ext uri="{0D108BD9-81ED-4DB2-BD59-A6C34878D82A}">
                    <a16:rowId xmlns:a16="http://schemas.microsoft.com/office/drawing/2014/main" val="1764698379"/>
                  </a:ext>
                </a:extLst>
              </a:tr>
              <a:tr h="670453">
                <a:tc vMerge="1">
                  <a:txBody>
                    <a:bodyPr/>
                    <a:lstStyle/>
                    <a:p>
                      <a:pPr algn="l" fontAlgn="t"/>
                      <a:endParaRPr lang="en-US" sz="800" b="1" i="0" u="none" strike="noStrike" dirty="0">
                        <a:solidFill>
                          <a:srgbClr val="000000"/>
                        </a:solidFill>
                        <a:effectLst/>
                        <a:latin typeface="Arial" panose="020B0604020202020204" pitchFamily="34" charset="0"/>
                      </a:endParaRPr>
                    </a:p>
                  </a:txBody>
                  <a:tcPr marL="85725" marR="9525" marT="9525" marB="0"/>
                </a:tc>
                <a:tc>
                  <a:txBody>
                    <a:bodyPr/>
                    <a:lstStyle/>
                    <a:p>
                      <a:pPr algn="l" fontAlgn="t"/>
                      <a:r>
                        <a:rPr lang="en-US" sz="1500" kern="1200" dirty="0">
                          <a:solidFill>
                            <a:schemeClr val="tx1"/>
                          </a:solidFill>
                          <a:effectLst/>
                          <a:latin typeface="+mn-lt"/>
                          <a:ea typeface="+mn-ea"/>
                          <a:cs typeface="+mn-cs"/>
                        </a:rPr>
                        <a:t>aXX@XXXX.com</a:t>
                      </a:r>
                    </a:p>
                  </a:txBody>
                  <a:tcPr marL="85725" marR="9525" marT="9525" marB="0"/>
                </a:tc>
                <a:extLst>
                  <a:ext uri="{0D108BD9-81ED-4DB2-BD59-A6C34878D82A}">
                    <a16:rowId xmlns:a16="http://schemas.microsoft.com/office/drawing/2014/main" val="161638440"/>
                  </a:ext>
                </a:extLst>
              </a:tr>
              <a:tr h="783334">
                <a:tc>
                  <a:txBody>
                    <a:bodyPr/>
                    <a:lstStyle/>
                    <a:p>
                      <a:pPr algn="l" fontAlgn="t"/>
                      <a:r>
                        <a:rPr lang="en-US" sz="1500" kern="1200">
                          <a:solidFill>
                            <a:schemeClr val="tx1"/>
                          </a:solidFill>
                          <a:effectLst/>
                          <a:latin typeface="+mn-lt"/>
                          <a:ea typeface="+mn-ea"/>
                          <a:cs typeface="+mn-cs"/>
                        </a:rPr>
                        <a:t>Random number</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generates a random number according to the selected boundaries and actual data types. If the designated boundaries are equal, then the masking function is a constant number.</a:t>
                      </a:r>
                    </a:p>
                  </a:txBody>
                  <a:tcPr marL="85725" marR="9525" marT="9525" marB="0"/>
                </a:tc>
                <a:extLst>
                  <a:ext uri="{0D108BD9-81ED-4DB2-BD59-A6C34878D82A}">
                    <a16:rowId xmlns:a16="http://schemas.microsoft.com/office/drawing/2014/main" val="2370370332"/>
                  </a:ext>
                </a:extLst>
              </a:tr>
              <a:tr h="1502739">
                <a:tc>
                  <a:txBody>
                    <a:bodyPr/>
                    <a:lstStyle/>
                    <a:p>
                      <a:pPr algn="l" fontAlgn="t"/>
                      <a:r>
                        <a:rPr lang="en-US" sz="1500" kern="1200" dirty="0">
                          <a:solidFill>
                            <a:schemeClr val="tx1"/>
                          </a:solidFill>
                          <a:effectLst/>
                          <a:latin typeface="+mn-lt"/>
                          <a:ea typeface="+mn-ea"/>
                          <a:cs typeface="+mn-cs"/>
                        </a:rPr>
                        <a:t>Custom text</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first and last characters and adds a custom padding string in the middle. If the original string is shorter than the exposed prefix and suffix, only the padding string is used. </a:t>
                      </a:r>
                    </a:p>
                  </a:txBody>
                  <a:tcPr marL="85725" marR="9525" marT="9525" marB="0"/>
                </a:tc>
                <a:extLst>
                  <a:ext uri="{0D108BD9-81ED-4DB2-BD59-A6C34878D82A}">
                    <a16:rowId xmlns:a16="http://schemas.microsoft.com/office/drawing/2014/main" val="2950475598"/>
                  </a:ext>
                </a:extLst>
              </a:tr>
            </a:tbl>
          </a:graphicData>
        </a:graphic>
      </p:graphicFrame>
      <p:pic>
        <p:nvPicPr>
          <p:cNvPr id="6" name="tmpD572">
            <a:hlinkClick r:id="" action="ppaction://media"/>
            <a:extLst>
              <a:ext uri="{FF2B5EF4-FFF2-40B4-BE49-F238E27FC236}">
                <a16:creationId xmlns:a16="http://schemas.microsoft.com/office/drawing/2014/main" id="{F5423361-5FFB-47DF-8301-D77DBD73A5C9}"/>
              </a:ext>
            </a:extLst>
          </p:cNvPr>
          <p:cNvPicPr>
            <a:picLocks noChangeAspect="1"/>
          </p:cNvPicPr>
          <p:nvPr>
            <a:videoFile r:link="rId1"/>
            <p:custDataLst>
              <p:tags r:id="rId2"/>
            </p:custDataLst>
            <p:extLst>
              <p:ext uri="{DAA4B4D4-6D71-4841-9C94-3DE7FCFB9230}">
                <p14:media xmlns:p14="http://schemas.microsoft.com/office/powerpoint/2010/main" r:embed="rId3">
                  <p14:trim st="62438" end="57592.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277167128"/>
      </p:ext>
    </p:extLst>
  </p:cSld>
  <p:clrMapOvr>
    <a:masterClrMapping/>
  </p:clrMapOvr>
  <mc:AlternateContent xmlns:mc="http://schemas.openxmlformats.org/markup-compatibility/2006" xmlns:p14="http://schemas.microsoft.com/office/powerpoint/2010/main">
    <mc:Choice Requires="p14">
      <p:transition spd="slow" p14:dur="2000" advTm="1059"/>
    </mc:Choice>
    <mc:Fallback xmlns="">
      <p:transition spd="slow" advTm="10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4221|recordLength=4249|start=0|end=4221|audioFormat={00001610-0000-0010-8000-00AA00389B71}|audioRate=44100|muted=false|volume=0.8|fadeIn=0|fadeOut=0|videoFormat={34363248-0000-0010-8000-00AA00389B71}|videoRate=15|videoWidth=256|videoHeight=256"/>
</p:tagLst>
</file>

<file path=ppt/tags/tag10.xml><?xml version="1.0" encoding="utf-8"?>
<p:tagLst xmlns:a="http://schemas.openxmlformats.org/drawingml/2006/main" xmlns:r="http://schemas.openxmlformats.org/officeDocument/2006/relationships" xmlns:p="http://schemas.openxmlformats.org/presentationml/2006/main">
  <p:tag name="ATHENA.MIXSHAPE" val="|streamable=true|audioOnly=true|recordStart=63499|recordEnd=77590|recordLength=121091|start=63499|end=77590|audioFormat={00001610-0000-0010-8000-00AA00389B71}|audioRate=44100|muted=false|volume=0.8|fadeIn=0|fadeOut=0|videoFormat={34363248-0000-0010-8000-00AA00389B71}|videoRate=15|videoWidth=256|videoHeight=256"/>
</p:tagLst>
</file>

<file path=ppt/tags/tag11.xml><?xml version="1.0" encoding="utf-8"?>
<p:tagLst xmlns:a="http://schemas.openxmlformats.org/drawingml/2006/main" xmlns:r="http://schemas.openxmlformats.org/officeDocument/2006/relationships" xmlns:p="http://schemas.openxmlformats.org/presentationml/2006/main">
  <p:tag name="ATHENA.MIXSHAPE" val="|streamable=true|audioOnly=true|recordStart=77590|recordEnd=98747|recordLength=121091|start=77590|end=98747|audioFormat={00001610-0000-0010-8000-00AA00389B71}|audioRate=44100|muted=false|volume=0.8|fadeIn=0|fadeOut=0|videoFormat={34363248-0000-0010-8000-00AA00389B71}|videoRate=15|videoWidth=256|videoHeight=256"/>
</p:tagLst>
</file>

<file path=ppt/tags/tag12.xml><?xml version="1.0" encoding="utf-8"?>
<p:tagLst xmlns:a="http://schemas.openxmlformats.org/drawingml/2006/main" xmlns:r="http://schemas.openxmlformats.org/officeDocument/2006/relationships" xmlns:p="http://schemas.openxmlformats.org/presentationml/2006/main">
  <p:tag name="ATHENA.MIXSHAPE" val="|streamable=true|audioOnly=true|recordStart=98747|recordEnd=105402|recordLength=121091|start=98747|end=105402|audioFormat={00001610-0000-0010-8000-00AA00389B71}|audioRate=44100|muted=false|volume=0.8|fadeIn=0|fadeOut=0|videoFormat={34363248-0000-0010-8000-00AA00389B71}|videoRate=15|videoWidth=256|videoHeight=256"/>
</p:tagLst>
</file>

<file path=ppt/tags/tag1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5402|recordEnd=111775|recordLength=121091|start=105402|end=111775|audioFormat={00001610-0000-0010-8000-00AA00389B71}|audioRate=44100|muted=false|volume=0.8|fadeIn=0|fadeOut=0|videoFormat={34363248-0000-0010-8000-00AA00389B71}|videoRate=15|videoWidth=256|videoHeight=256"/>
</p:tagLst>
</file>

<file path=ppt/tags/tag14.xml><?xml version="1.0" encoding="utf-8"?>
<p:tagLst xmlns:a="http://schemas.openxmlformats.org/drawingml/2006/main" xmlns:r="http://schemas.openxmlformats.org/officeDocument/2006/relationships" xmlns:p="http://schemas.openxmlformats.org/presentationml/2006/main">
  <p:tag name="ATHENA.MIXSHAPE" val="|streamable=true|audioOnly=true|recordStart=111775|recordEnd=114521|recordLength=121091|start=111775|end=114521|audioFormat={00001610-0000-0010-8000-00AA00389B71}|audioRate=44100|muted=false|volume=0.8|fadeIn=0|fadeOut=0|videoFormat={34363248-0000-0010-8000-00AA00389B71}|videoRate=15|videoWidth=256|videoHeight=256"/>
</p:tagLst>
</file>

<file path=ppt/tags/tag15.xml><?xml version="1.0" encoding="utf-8"?>
<p:tagLst xmlns:a="http://schemas.openxmlformats.org/drawingml/2006/main" xmlns:r="http://schemas.openxmlformats.org/officeDocument/2006/relationships" xmlns:p="http://schemas.openxmlformats.org/presentationml/2006/main">
  <p:tag name="ATHENA.MIXSHAPE" val="|streamable=true|audioOnly=true|recordStart=114521|recordEnd=121063|recordLength=121091|start=114521|end=121063|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5106|recordEnd=13991|recordLength=121091|start=5106|end=13991|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5657|recordLength=5665|start=0|end=5657|audioFormat={00001610-0000-0010-8000-00AA00389B71}|audioRate=44100|muted=false|volume=0.8|fadeIn=0|fadeOut=0|videoFormat={34363248-0000-0010-8000-00AA00389B71}|videoRate=15|videoWidth=256|videoHeight=256"/>
</p:tagLst>
</file>

<file path=ppt/tags/tag4.xml><?xml version="1.0" encoding="utf-8"?>
<p:tagLst xmlns:a="http://schemas.openxmlformats.org/drawingml/2006/main" xmlns:r="http://schemas.openxmlformats.org/officeDocument/2006/relationships" xmlns:p="http://schemas.openxmlformats.org/presentationml/2006/main">
  <p:tag name="ATHENA.MIXSHAPE" val="|streamable=true|audioOnly=true|recordStart=21479|recordEnd=29317|recordLength=121091|start=21479|end=29317|audioFormat={00001610-0000-0010-8000-00AA00389B71}|audioRate=44100|muted=false|volume=0.8|fadeIn=0|fadeOut=0|videoFormat={34363248-0000-0010-8000-00AA00389B71}|videoRate=15|videoWidth=256|videoHeight=256"/>
</p:tagLst>
</file>

<file path=ppt/tags/tag5.xml><?xml version="1.0" encoding="utf-8"?>
<p:tagLst xmlns:a="http://schemas.openxmlformats.org/drawingml/2006/main" xmlns:r="http://schemas.openxmlformats.org/officeDocument/2006/relationships" xmlns:p="http://schemas.openxmlformats.org/presentationml/2006/main">
  <p:tag name="ATHENA.MIXSHAPE" val="|streamable=true|audioOnly=true|recordStart=29317|recordEnd=42927|recordLength=121091|start=29317|end=42927|audioFormat={00001610-0000-0010-8000-00AA00389B71}|audioRate=44100|muted=false|volume=0.8|fadeIn=0|fadeOut=0|videoFormat={34363248-0000-0010-8000-00AA00389B71}|videoRate=15|videoWidth=256|videoHeight=256"/>
</p:tagLst>
</file>

<file path=ppt/tags/tag6.xml><?xml version="1.0" encoding="utf-8"?>
<p:tagLst xmlns:a="http://schemas.openxmlformats.org/drawingml/2006/main" xmlns:r="http://schemas.openxmlformats.org/officeDocument/2006/relationships" xmlns:p="http://schemas.openxmlformats.org/presentationml/2006/main">
  <p:tag name="ATHENA.MIXSHAPE" val="|streamable=true|audioOnly=true|recordStart=42927|recordEnd=43868|recordLength=121091|start=42927|end=43868|audioFormat={00001610-0000-0010-8000-00AA00389B71}|audioRate=44100|muted=false|volume=0.8|fadeIn=0|fadeOut=0|videoFormat={34363248-0000-0010-8000-00AA00389B71}|videoRate=15|videoWidth=256|videoHeight=256"/>
</p:tagLst>
</file>

<file path=ppt/tags/tag7.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6879|recordLength=6896|start=0|end=6879|audioFormat={00001610-0000-0010-8000-00AA00389B71}|audioRate=44100|muted=false|volume=0.8|fadeIn=0|fadeOut=0|videoFormat={34363248-0000-0010-8000-00AA00389B71}|videoRate=15|videoWidth=256|videoHeight=256"/>
</p:tagLst>
</file>

<file path=ppt/tags/tag8.xml><?xml version="1.0" encoding="utf-8"?>
<p:tagLst xmlns:a="http://schemas.openxmlformats.org/drawingml/2006/main" xmlns:r="http://schemas.openxmlformats.org/officeDocument/2006/relationships" xmlns:p="http://schemas.openxmlformats.org/presentationml/2006/main">
  <p:tag name="ATHENA.MIXSHAPE" val="|streamable=true|audioOnly=true|recordStart=58424|recordEnd=62438|recordLength=121091|start=58424|end=62438|audioFormat={00001610-0000-0010-8000-00AA00389B71}|audioRate=44100|muted=false|volume=0.8|fadeIn=0|fadeOut=0|videoFormat={34363248-0000-0010-8000-00AA00389B71}|videoRate=15|videoWidth=256|videoHeight=256"/>
</p:tagLst>
</file>

<file path=ppt/tags/tag9.xml><?xml version="1.0" encoding="utf-8"?>
<p:tagLst xmlns:a="http://schemas.openxmlformats.org/drawingml/2006/main" xmlns:r="http://schemas.openxmlformats.org/officeDocument/2006/relationships" xmlns:p="http://schemas.openxmlformats.org/presentationml/2006/main">
  <p:tag name="ATHENA.MIXSHAPE" val="|streamable=true|audioOnly=true|recordStart=62438|recordEnd=63499|recordLength=121091|start=62438|end=63499|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12077</TotalTime>
  <Words>1480</Words>
  <Application>Microsoft Office PowerPoint</Application>
  <PresentationFormat>On-screen Show (4:3)</PresentationFormat>
  <Paragraphs>163</Paragraphs>
  <Slides>20</Slides>
  <Notes>1</Notes>
  <HiddenSlides>0</HiddenSlides>
  <MMClips>15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segoe-ui_bold</vt:lpstr>
      <vt:lpstr>Wingdings</vt:lpstr>
      <vt:lpstr>Office Theme</vt:lpstr>
      <vt:lpstr> Final Project  Data management and masking on Azure   </vt:lpstr>
      <vt:lpstr>Problem Statement</vt:lpstr>
      <vt:lpstr>Background</vt:lpstr>
      <vt:lpstr>Different Types of Masking</vt:lpstr>
      <vt:lpstr>Dynamic Data Masking on Azure</vt:lpstr>
      <vt:lpstr>SQL Database dynamic data masking</vt:lpstr>
      <vt:lpstr>Dynamic Data Masking on Azure</vt:lpstr>
      <vt:lpstr>Masking Functions</vt:lpstr>
      <vt:lpstr>Masking Functions</vt:lpstr>
      <vt:lpstr>Data Set</vt:lpstr>
      <vt:lpstr>Technology and Software</vt:lpstr>
      <vt:lpstr>Code Overview</vt:lpstr>
      <vt:lpstr>Sample Code </vt:lpstr>
      <vt:lpstr>Sample Data and Reports</vt:lpstr>
      <vt:lpstr>Map showing the Influenza patients across U.S</vt:lpstr>
      <vt:lpstr>Final Results</vt:lpstr>
      <vt:lpstr>Manage access to resources with Azure Active Directory groups</vt:lpstr>
      <vt:lpstr>Manage access to resources with Azure Active Directory groups</vt:lpstr>
      <vt:lpstr>Lessons Learned and Future Works</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Yenneti, Swati (BI/ETL Analyst/Developer)</cp:lastModifiedBy>
  <cp:revision>933</cp:revision>
  <cp:lastPrinted>2012-11-30T20:59:45Z</cp:lastPrinted>
  <dcterms:created xsi:type="dcterms:W3CDTF">2006-08-16T00:00:00Z</dcterms:created>
  <dcterms:modified xsi:type="dcterms:W3CDTF">2018-02-09T21:06:54Z</dcterms:modified>
</cp:coreProperties>
</file>