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4" r:id="rId4"/>
    <p:sldId id="275" r:id="rId5"/>
    <p:sldId id="266" r:id="rId6"/>
    <p:sldId id="265" r:id="rId7"/>
    <p:sldId id="259" r:id="rId8"/>
    <p:sldId id="268" r:id="rId9"/>
    <p:sldId id="273" r:id="rId10"/>
    <p:sldId id="260" r:id="rId11"/>
    <p:sldId id="267" r:id="rId12"/>
    <p:sldId id="271" r:id="rId13"/>
    <p:sldId id="270" r:id="rId14"/>
    <p:sldId id="274" r:id="rId15"/>
    <p:sldId id="261" r:id="rId16"/>
    <p:sldId id="272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CE9C47-2570-405B-9F0B-89B48957A9CA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526D76-2364-453F-B9DC-841AEC7C35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CE9C47-2570-405B-9F0B-89B48957A9CA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526D76-2364-453F-B9DC-841AEC7C35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CE9C47-2570-405B-9F0B-89B48957A9CA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526D76-2364-453F-B9DC-841AEC7C35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CE9C47-2570-405B-9F0B-89B48957A9CA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526D76-2364-453F-B9DC-841AEC7C35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CE9C47-2570-405B-9F0B-89B48957A9CA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526D76-2364-453F-B9DC-841AEC7C35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CE9C47-2570-405B-9F0B-89B48957A9CA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526D76-2364-453F-B9DC-841AEC7C35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CE9C47-2570-405B-9F0B-89B48957A9CA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526D76-2364-453F-B9DC-841AEC7C35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CE9C47-2570-405B-9F0B-89B48957A9CA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526D76-2364-453F-B9DC-841AEC7C35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CE9C47-2570-405B-9F0B-89B48957A9CA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526D76-2364-453F-B9DC-841AEC7C35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CE9C47-2570-405B-9F0B-89B48957A9CA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526D76-2364-453F-B9DC-841AEC7C35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CE9C47-2570-405B-9F0B-89B48957A9CA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526D76-2364-453F-B9DC-841AEC7C35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9CE9C47-2570-405B-9F0B-89B48957A9CA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8526D76-2364-453F-B9DC-841AEC7C35C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Google’s Word2vec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200400"/>
            <a:ext cx="6400800" cy="1752600"/>
          </a:xfrm>
        </p:spPr>
        <p:txBody>
          <a:bodyPr/>
          <a:lstStyle/>
          <a:p>
            <a:r>
              <a:rPr lang="en-US" dirty="0" smtClean="0"/>
              <a:t>A tool for computing distributed representations of word vectors</a:t>
            </a:r>
          </a:p>
          <a:p>
            <a:r>
              <a:rPr lang="en-US" dirty="0" smtClean="0"/>
              <a:t>3/23/2017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Continuous Bag of Words (CBOW)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4203192" cy="5105400"/>
          </a:xfrm>
        </p:spPr>
        <p:txBody>
          <a:bodyPr/>
          <a:lstStyle/>
          <a:p>
            <a:r>
              <a:rPr lang="en-US" dirty="0" smtClean="0"/>
              <a:t>Model predicts the current word from context</a:t>
            </a:r>
          </a:p>
          <a:p>
            <a:pPr lvl="1"/>
            <a:r>
              <a:rPr lang="en-US" dirty="0" smtClean="0"/>
              <a:t>Ex.) “children”, “__”, “in”, “a”, “school” ,“bus”</a:t>
            </a:r>
          </a:p>
          <a:p>
            <a:pPr lvl="1"/>
            <a:r>
              <a:rPr lang="en-US" dirty="0" smtClean="0"/>
              <a:t> predict “ride”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6386" name="Picture 2" descr="Alt text"/>
          <p:cNvPicPr>
            <a:picLocks noChangeAspect="1" noChangeArrowheads="1"/>
          </p:cNvPicPr>
          <p:nvPr/>
        </p:nvPicPr>
        <p:blipFill>
          <a:blip r:embed="rId2" cstate="print"/>
          <a:srcRect r="49100"/>
          <a:stretch>
            <a:fillRect/>
          </a:stretch>
        </p:blipFill>
        <p:spPr bwMode="auto">
          <a:xfrm>
            <a:off x="5257800" y="1524000"/>
            <a:ext cx="3733800" cy="4270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input word is encoded in “one-hot” 1xV vectors if V is the size of the vocabulary</a:t>
            </a:r>
          </a:p>
          <a:p>
            <a:r>
              <a:rPr lang="en-US" dirty="0" smtClean="0"/>
              <a:t>The second weight matrix generates a score for each word, and </a:t>
            </a:r>
            <a:r>
              <a:rPr lang="en-US" dirty="0" err="1" smtClean="0"/>
              <a:t>softmax</a:t>
            </a:r>
            <a:r>
              <a:rPr lang="en-US" dirty="0" smtClean="0"/>
              <a:t> can be used to obtain the posterior distribution of words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NNLM and RNNLM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NNLM (</a:t>
            </a:r>
            <a:r>
              <a:rPr lang="en-US" dirty="0" err="1" smtClean="0"/>
              <a:t>Feedforward</a:t>
            </a:r>
            <a:r>
              <a:rPr lang="en-US" dirty="0" smtClean="0"/>
              <a:t> neural net language model) </a:t>
            </a:r>
          </a:p>
          <a:p>
            <a:pPr lvl="1"/>
            <a:r>
              <a:rPr lang="en-US" dirty="0" smtClean="0"/>
              <a:t>Input, projection, hidden, and output layers</a:t>
            </a:r>
          </a:p>
          <a:p>
            <a:pPr lvl="1"/>
            <a:r>
              <a:rPr lang="en-US" dirty="0" smtClean="0"/>
              <a:t>High computational complexity</a:t>
            </a:r>
          </a:p>
          <a:p>
            <a:r>
              <a:rPr lang="en-US" dirty="0" smtClean="0"/>
              <a:t>RNNLM (Recurrent neural net language model)</a:t>
            </a:r>
          </a:p>
          <a:p>
            <a:pPr lvl="1"/>
            <a:r>
              <a:rPr lang="en-US" dirty="0" smtClean="0"/>
              <a:t>Input, hidden and output layers</a:t>
            </a:r>
          </a:p>
          <a:p>
            <a:pPr lvl="1"/>
            <a:r>
              <a:rPr lang="en-US" dirty="0" smtClean="0"/>
              <a:t>Hidden layer connects to itself with time-delay</a:t>
            </a:r>
          </a:p>
          <a:p>
            <a:pPr lvl="1"/>
            <a:r>
              <a:rPr lang="en-US" dirty="0" smtClean="0"/>
              <a:t>High computational complexity</a:t>
            </a: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CBOW and Skip-gram perform well compared to NNLM and RNNLM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 l="30625" t="31111" r="30625" b="45556"/>
          <a:stretch>
            <a:fillRect/>
          </a:stretch>
        </p:blipFill>
        <p:spPr bwMode="auto">
          <a:xfrm>
            <a:off x="1600200" y="2895600"/>
            <a:ext cx="6974114" cy="2362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architecture: skip-gram (slower, better for infrequent words) </a:t>
            </a:r>
            <a:r>
              <a:rPr lang="en-US" dirty="0" err="1" smtClean="0"/>
              <a:t>vs</a:t>
            </a:r>
            <a:r>
              <a:rPr lang="en-US" dirty="0" smtClean="0"/>
              <a:t> CBOW (fast)</a:t>
            </a:r>
          </a:p>
          <a:p>
            <a:r>
              <a:rPr lang="en-US" dirty="0" smtClean="0"/>
              <a:t>the training algorithm: hierarchical </a:t>
            </a:r>
            <a:r>
              <a:rPr lang="en-US" dirty="0" err="1" smtClean="0"/>
              <a:t>softmax</a:t>
            </a:r>
            <a:r>
              <a:rPr lang="en-US" dirty="0" smtClean="0"/>
              <a:t> (better for infrequent words) </a:t>
            </a:r>
            <a:r>
              <a:rPr lang="en-US" dirty="0" err="1" smtClean="0"/>
              <a:t>vs</a:t>
            </a:r>
            <a:r>
              <a:rPr lang="en-US" dirty="0" smtClean="0"/>
              <a:t> negative sampling (better for frequent words, better with low dimensional vectors)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Optimization w/ Hierarchical </a:t>
            </a:r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H-</a:t>
            </a:r>
            <a:r>
              <a:rPr lang="en-US" dirty="0" err="1" smtClean="0"/>
              <a:t>softmax</a:t>
            </a:r>
            <a:r>
              <a:rPr lang="en-US" dirty="0" smtClean="0"/>
              <a:t> replaces the flat </a:t>
            </a:r>
            <a:r>
              <a:rPr lang="en-US" dirty="0" err="1" smtClean="0"/>
              <a:t>softmax</a:t>
            </a:r>
            <a:r>
              <a:rPr lang="en-US" dirty="0" smtClean="0"/>
              <a:t> layer with a hierarchical layer that has words as leaves</a:t>
            </a:r>
          </a:p>
        </p:txBody>
      </p:sp>
      <p:pic>
        <p:nvPicPr>
          <p:cNvPr id="15362" name="Picture 2" descr="http://sebastianruder.com/content/images/2016/06/hierarchical_softmax_exam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505200"/>
            <a:ext cx="4619625" cy="2428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H-</a:t>
            </a:r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regular </a:t>
            </a:r>
            <a:r>
              <a:rPr lang="en-US" dirty="0" err="1" smtClean="0"/>
              <a:t>softmax</a:t>
            </a:r>
            <a:r>
              <a:rPr lang="en-US" dirty="0" smtClean="0"/>
              <a:t> as a tree of depth 1, with V leaf nodes</a:t>
            </a:r>
          </a:p>
          <a:p>
            <a:r>
              <a:rPr lang="en-US" dirty="0" smtClean="0"/>
              <a:t>Computing the </a:t>
            </a:r>
            <a:r>
              <a:rPr lang="en-US" dirty="0" err="1" smtClean="0"/>
              <a:t>softmax</a:t>
            </a:r>
            <a:r>
              <a:rPr lang="en-US" dirty="0" smtClean="0"/>
              <a:t> probability of one word involves calculating the probabilities of all V</a:t>
            </a:r>
          </a:p>
          <a:p>
            <a:r>
              <a:rPr lang="en-US" dirty="0" smtClean="0"/>
              <a:t>Structuring the </a:t>
            </a:r>
            <a:r>
              <a:rPr lang="en-US" dirty="0" err="1" smtClean="0"/>
              <a:t>softmax</a:t>
            </a:r>
            <a:r>
              <a:rPr lang="en-US" dirty="0" smtClean="0"/>
              <a:t> as a binary tree we only have to follow the path from the root to the leaf, considering at most log(V) nodes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Optimization w/ Negative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251192" cy="3352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Only update a sample of output words per iteration</a:t>
            </a:r>
          </a:p>
          <a:p>
            <a:r>
              <a:rPr lang="en-US" dirty="0" err="1" smtClean="0"/>
              <a:t>Mikolov</a:t>
            </a:r>
            <a:r>
              <a:rPr lang="en-US" dirty="0" smtClean="0"/>
              <a:t> et al. uses the following procedure to counter the lesser knowledge given by words such as “in” and “the” compared to rarer words</a:t>
            </a:r>
          </a:p>
          <a:p>
            <a:pPr lvl="1"/>
            <a:r>
              <a:rPr lang="en-US" dirty="0" smtClean="0"/>
              <a:t>Each word is discarded with the following probability, where f defines the frequency of the word</a:t>
            </a:r>
            <a:endParaRPr lang="en-US" dirty="0"/>
          </a:p>
        </p:txBody>
      </p:sp>
      <p:pic>
        <p:nvPicPr>
          <p:cNvPr id="14338" name="Picture 2" descr="https://adriancolyer.files.wordpress.com/2016/04/word2vec-subsampling.png?w=84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343400"/>
            <a:ext cx="4139990" cy="144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word vectors?</a:t>
            </a:r>
          </a:p>
          <a:p>
            <a:pPr lvl="1"/>
            <a:r>
              <a:rPr lang="en-US" dirty="0" smtClean="0"/>
              <a:t>We can encode words by weighting them across different dimensions</a:t>
            </a:r>
          </a:p>
          <a:p>
            <a:pPr lvl="1"/>
            <a:r>
              <a:rPr lang="en-US" dirty="0" smtClean="0"/>
              <a:t>Ex.) In a small vocabulary: boy, girl, hen, rooster</a:t>
            </a:r>
          </a:p>
          <a:p>
            <a:pPr lvl="1"/>
            <a:r>
              <a:rPr lang="en-US" dirty="0" smtClean="0"/>
              <a:t>Vector encoding [gender,  </a:t>
            </a:r>
            <a:r>
              <a:rPr lang="en-US" dirty="0" err="1" smtClean="0"/>
              <a:t>is_chicken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Boy: [1.0 , 0.0], hen: [0.0, 1.0]</a:t>
            </a:r>
          </a:p>
          <a:p>
            <a:pPr lvl="1"/>
            <a:r>
              <a:rPr lang="en-US" dirty="0" smtClean="0"/>
              <a:t>Girl: [0.0, 0.0], rooster: [1.0, 1.0]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allows for…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calculation</a:t>
            </a:r>
          </a:p>
          <a:p>
            <a:pPr lvl="1"/>
            <a:r>
              <a:rPr lang="en-US" dirty="0" err="1" smtClean="0"/>
              <a:t>Vec</a:t>
            </a:r>
            <a:r>
              <a:rPr lang="en-US" dirty="0" smtClean="0"/>
              <a:t>(boy) = </a:t>
            </a:r>
            <a:r>
              <a:rPr lang="en-US" dirty="0" err="1" smtClean="0"/>
              <a:t>Vec</a:t>
            </a:r>
            <a:r>
              <a:rPr lang="en-US" dirty="0" smtClean="0"/>
              <a:t>(girl) + </a:t>
            </a:r>
            <a:r>
              <a:rPr lang="en-US" dirty="0" err="1" smtClean="0"/>
              <a:t>Vec</a:t>
            </a:r>
            <a:r>
              <a:rPr lang="en-US" dirty="0" smtClean="0"/>
              <a:t>(rooster) – </a:t>
            </a:r>
            <a:r>
              <a:rPr lang="en-US" dirty="0" err="1" smtClean="0"/>
              <a:t>V</a:t>
            </a:r>
            <a:r>
              <a:rPr lang="en-US" dirty="0" err="1" smtClean="0"/>
              <a:t>ec</a:t>
            </a:r>
            <a:r>
              <a:rPr lang="en-US" dirty="0" smtClean="0"/>
              <a:t>(hen)</a:t>
            </a:r>
          </a:p>
          <a:p>
            <a:pPr lvl="1"/>
            <a:r>
              <a:rPr lang="en-US" dirty="0" smtClean="0"/>
              <a:t>[1.0, 0.0] = [0.0, 0.0] + [1.0, 1.0] – [0.0, 1.0]</a:t>
            </a:r>
          </a:p>
          <a:p>
            <a:pPr lvl="1"/>
            <a:endParaRPr lang="en-US" dirty="0"/>
          </a:p>
          <a:p>
            <a:r>
              <a:rPr lang="en-US" dirty="0" smtClean="0"/>
              <a:t>Learning these representations can allow models to infer </a:t>
            </a:r>
            <a:r>
              <a:rPr lang="en-US" b="1" dirty="0" smtClean="0"/>
              <a:t>syntactic</a:t>
            </a:r>
            <a:r>
              <a:rPr lang="en-US" dirty="0" smtClean="0"/>
              <a:t> and </a:t>
            </a:r>
            <a:r>
              <a:rPr lang="en-US" b="1" dirty="0" smtClean="0"/>
              <a:t>semantic</a:t>
            </a:r>
            <a:r>
              <a:rPr lang="en-US" dirty="0" smtClean="0"/>
              <a:t> regularities within language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Syntactic and Semantic Connections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 l="31875" t="16667" r="29375" b="36667"/>
          <a:stretch>
            <a:fillRect/>
          </a:stretch>
        </p:blipFill>
        <p:spPr bwMode="auto">
          <a:xfrm>
            <a:off x="1524000" y="1905000"/>
            <a:ext cx="6324600" cy="428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at Google by a team of researchers led by Tomas </a:t>
            </a:r>
            <a:r>
              <a:rPr lang="en-US" dirty="0" err="1" smtClean="0"/>
              <a:t>Mikolov</a:t>
            </a:r>
            <a:endParaRPr lang="en-US" dirty="0" smtClean="0"/>
          </a:p>
          <a:p>
            <a:r>
              <a:rPr lang="en-US" dirty="0" smtClean="0"/>
              <a:t>Un-supervised learning algorithm which uses a large amount of text to create high dimensional representations of words</a:t>
            </a:r>
          </a:p>
          <a:p>
            <a:r>
              <a:rPr lang="en-US" dirty="0" smtClean="0"/>
              <a:t>Structured as a neural network with 1 hidden layer</a:t>
            </a:r>
          </a:p>
          <a:p>
            <a:r>
              <a:rPr lang="en-US" dirty="0" smtClean="0"/>
              <a:t>2 major architectures: CBOW and skip-gram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Results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9765792" cy="19050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Vec</a:t>
            </a:r>
            <a:r>
              <a:rPr lang="en-US" sz="2400" dirty="0" smtClean="0"/>
              <a:t>(Rome) – </a:t>
            </a:r>
            <a:r>
              <a:rPr lang="en-US" sz="2400" dirty="0" err="1" smtClean="0"/>
              <a:t>Vec</a:t>
            </a:r>
            <a:r>
              <a:rPr lang="en-US" sz="2400" dirty="0" smtClean="0"/>
              <a:t>(Italy) + </a:t>
            </a:r>
            <a:r>
              <a:rPr lang="en-US" sz="2400" dirty="0" err="1" smtClean="0"/>
              <a:t>Vec</a:t>
            </a:r>
            <a:r>
              <a:rPr lang="en-US" sz="2400" dirty="0" smtClean="0"/>
              <a:t>(China) = </a:t>
            </a:r>
            <a:r>
              <a:rPr lang="en-US" sz="2400" dirty="0" err="1" smtClean="0"/>
              <a:t>Vec</a:t>
            </a:r>
            <a:r>
              <a:rPr lang="en-US" sz="2400" dirty="0" smtClean="0"/>
              <a:t>(Beijing)</a:t>
            </a:r>
            <a:endParaRPr lang="en-US" sz="2400" dirty="0"/>
          </a:p>
        </p:txBody>
      </p:sp>
      <p:pic>
        <p:nvPicPr>
          <p:cNvPr id="20484" name="Picture 4" descr="Alt tex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981200"/>
            <a:ext cx="5715000" cy="42646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Skip-gram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3822192" cy="4572000"/>
          </a:xfrm>
        </p:spPr>
        <p:txBody>
          <a:bodyPr/>
          <a:lstStyle/>
          <a:p>
            <a:r>
              <a:rPr lang="en-US" dirty="0" smtClean="0"/>
              <a:t>Model predicts context from current word</a:t>
            </a:r>
          </a:p>
          <a:p>
            <a:pPr lvl="1"/>
            <a:r>
              <a:rPr lang="en-US" dirty="0" smtClean="0"/>
              <a:t>Ex) “ice”</a:t>
            </a:r>
          </a:p>
          <a:p>
            <a:pPr lvl="1"/>
            <a:r>
              <a:rPr lang="en-US" dirty="0" smtClean="0"/>
              <a:t>Predicted context words: “melting”, “winter”, “cold”</a:t>
            </a:r>
          </a:p>
          <a:p>
            <a:pPr lvl="1"/>
            <a:endParaRPr lang="en-US" dirty="0"/>
          </a:p>
        </p:txBody>
      </p:sp>
      <p:pic>
        <p:nvPicPr>
          <p:cNvPr id="17410" name="Picture 2" descr="Alt text"/>
          <p:cNvPicPr>
            <a:picLocks noChangeAspect="1" noChangeArrowheads="1"/>
          </p:cNvPicPr>
          <p:nvPr/>
        </p:nvPicPr>
        <p:blipFill>
          <a:blip r:embed="rId2" cstate="print"/>
          <a:srcRect l="50900"/>
          <a:stretch>
            <a:fillRect/>
          </a:stretch>
        </p:blipFill>
        <p:spPr bwMode="auto">
          <a:xfrm>
            <a:off x="5029200" y="1600200"/>
            <a:ext cx="3895725" cy="46196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s://adriancolyer.files.wordpress.com/2016/04/word2vec-skip-gram.png?w=84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514600"/>
            <a:ext cx="3581400" cy="35814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Skip-gram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there are C context words at the output layer we output C  multinomial distributions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skip-gram model, the hidden layer is acting as a “look-up table” for the input word vector</a:t>
            </a:r>
            <a:endParaRPr lang="en-US" dirty="0"/>
          </a:p>
        </p:txBody>
      </p:sp>
      <p:pic>
        <p:nvPicPr>
          <p:cNvPr id="29698" name="Picture 2" descr="Effect of matrix multiplication with a one-hot vect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657600"/>
            <a:ext cx="5915025" cy="1323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371</TotalTime>
  <Words>584</Words>
  <Application>Microsoft Office PowerPoint</Application>
  <PresentationFormat>On-screen Show (4:3)</PresentationFormat>
  <Paragraphs>62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Google’s Word2vec</vt:lpstr>
      <vt:lpstr>Introduction</vt:lpstr>
      <vt:lpstr>This allows for…</vt:lpstr>
      <vt:lpstr>Types of Syntactic and Semantic Connections</vt:lpstr>
      <vt:lpstr>Word2vec</vt:lpstr>
      <vt:lpstr>Interesting Results 1</vt:lpstr>
      <vt:lpstr>Continuous Skip-gram Model</vt:lpstr>
      <vt:lpstr>Skip-gram</vt:lpstr>
      <vt:lpstr>Insight</vt:lpstr>
      <vt:lpstr>Continuous Bag of Words (CBOW)</vt:lpstr>
      <vt:lpstr>CBOW</vt:lpstr>
      <vt:lpstr>NNLM and RNNLM</vt:lpstr>
      <vt:lpstr>Results</vt:lpstr>
      <vt:lpstr>Additional Results</vt:lpstr>
      <vt:lpstr>Optimization w/ Hierarchical Softmax</vt:lpstr>
      <vt:lpstr>H-softmax</vt:lpstr>
      <vt:lpstr>Optimization w/ Negative Sampling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Google’s Word2vec</dc:title>
  <dc:creator>SONIA YEOLEKAR</dc:creator>
  <cp:lastModifiedBy>SONIA YEOLEKAR</cp:lastModifiedBy>
  <cp:revision>2</cp:revision>
  <dcterms:created xsi:type="dcterms:W3CDTF">2017-03-22T07:11:23Z</dcterms:created>
  <dcterms:modified xsi:type="dcterms:W3CDTF">2017-03-22T13:23:17Z</dcterms:modified>
</cp:coreProperties>
</file>