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grqV9wmuVGMQHhEIPq8sifcIF1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73A482-2A4E-438A-A68B-41E56A0FA015}">
  <a:tblStyle styleId="{D673A482-2A4E-438A-A68B-41E56A0FA015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9EFF7"/>
          </a:solidFill>
        </a:fill>
      </a:tcStyle>
    </a:band1H>
    <a:band2H>
      <a:tcTxStyle/>
    </a:band2H>
    <a:band1V>
      <a:tcTxStyle/>
      <a:tcStyle>
        <a:fill>
          <a:solidFill>
            <a:srgbClr val="E9EFF7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DB285AF6-96E8-4024-8E5C-6FE05E32C13B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">
  <p:cSld name="본문">
    <p:bg>
      <p:bgPr>
        <a:solidFill>
          <a:srgbClr val="FFFFF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6"/>
          <p:cNvGrpSpPr/>
          <p:nvPr/>
        </p:nvGrpSpPr>
        <p:grpSpPr>
          <a:xfrm>
            <a:off x="535051" y="124408"/>
            <a:ext cx="11654241" cy="6731098"/>
            <a:chOff x="535051" y="124408"/>
            <a:chExt cx="11654241" cy="6731099"/>
          </a:xfrm>
        </p:grpSpPr>
        <p:pic>
          <p:nvPicPr>
            <p:cNvPr descr="https://d2v9y0dukr6mq2.cloudfront.net/video/thumbnail/UD7CEz6/atom-cell-element-molecule-particle-physics-science_n1sh8l2e__F0000.png" id="17" name="Google Shape;17;p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535051" y="124408"/>
              <a:ext cx="11654241" cy="67310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18;p6"/>
            <p:cNvSpPr/>
            <p:nvPr/>
          </p:nvSpPr>
          <p:spPr>
            <a:xfrm>
              <a:off x="547402" y="124408"/>
              <a:ext cx="11641890" cy="6731099"/>
            </a:xfrm>
            <a:prstGeom prst="rect">
              <a:avLst/>
            </a:prstGeom>
            <a:solidFill>
              <a:schemeClr val="lt1">
                <a:alpha val="6470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9" name="Google Shape;19;p6"/>
          <p:cNvSpPr/>
          <p:nvPr/>
        </p:nvSpPr>
        <p:spPr>
          <a:xfrm>
            <a:off x="0" y="0"/>
            <a:ext cx="12192000" cy="124408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61B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0;p6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  <a:defRPr b="1" sz="2000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1" name="Google Shape;21;p6"/>
          <p:cNvCxnSpPr/>
          <p:nvPr/>
        </p:nvCxnSpPr>
        <p:spPr>
          <a:xfrm flipH="1" rot="10800000">
            <a:off x="442609" y="834835"/>
            <a:ext cx="1783869" cy="622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" name="Google Shape;22;p6"/>
          <p:cNvSpPr/>
          <p:nvPr/>
        </p:nvSpPr>
        <p:spPr>
          <a:xfrm>
            <a:off x="548480" y="855091"/>
            <a:ext cx="11192669" cy="5642442"/>
          </a:xfrm>
          <a:prstGeom prst="rect">
            <a:avLst/>
          </a:prstGeom>
          <a:gradFill>
            <a:gsLst>
              <a:gs pos="0">
                <a:schemeClr val="lt1"/>
              </a:gs>
              <a:gs pos="68500">
                <a:srgbClr val="FFFFFF"/>
              </a:gs>
              <a:gs pos="100000">
                <a:srgbClr val="FFFFFF">
                  <a:alpha val="4470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b="0" sz="18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2385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Malgun Gothic"/>
              <a:buChar char="-"/>
              <a:defRPr sz="15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048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048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ctr">
              <a:spcBef>
                <a:spcPts val="0"/>
              </a:spcBef>
              <a:buNone/>
              <a:defRPr b="0" i="0" sz="105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9" name="Google Shape;2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bg>
      <p:bgPr>
        <a:gradFill>
          <a:gsLst>
            <a:gs pos="0">
              <a:srgbClr val="FCFCFC"/>
            </a:gs>
            <a:gs pos="97000">
              <a:srgbClr val="BFBFBF"/>
            </a:gs>
            <a:gs pos="100000">
              <a:srgbClr val="BFBFBF"/>
            </a:gs>
          </a:gsLst>
          <a:lin ang="16200000" scaled="0"/>
        </a:gra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61B2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35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3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rPr lang="ko-KR"/>
              <a:t>한국어 자연어 처리가 어려운 이유</a:t>
            </a:r>
            <a:endParaRPr/>
          </a:p>
        </p:txBody>
      </p:sp>
      <p:sp>
        <p:nvSpPr>
          <p:cNvPr id="41" name="Google Shape;41;p1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2" name="Google Shape;42;p1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교착어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한국어는 교착어에 속합니다.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어순이 중요시되는 영어나 중국어와 달리 어근에 접사가 붙어 의미와 문법적 기능이 부여됩니다. </a:t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  <a:p>
            <a:pPr indent="-19050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None/>
            </a:pPr>
            <a:r>
              <a:t/>
            </a:r>
            <a:endParaRPr/>
          </a:p>
        </p:txBody>
      </p:sp>
      <p:graphicFrame>
        <p:nvGraphicFramePr>
          <p:cNvPr id="43" name="Google Shape;43;p1"/>
          <p:cNvGraphicFramePr/>
          <p:nvPr/>
        </p:nvGraphicFramePr>
        <p:xfrm>
          <a:off x="1515533" y="23960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{D673A482-2A4E-438A-A68B-41E56A0FA015}</a:tableStyleId>
              </a:tblPr>
              <a:tblGrid>
                <a:gridCol w="1151475"/>
                <a:gridCol w="2895600"/>
                <a:gridCol w="6083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종류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대표적 언어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특징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교착어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한국어, 일본어, 몽골어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어간에 접사가 붙어 단어를 이루고 의미와 문법적 기능이 정해짐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굴절어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라틴어, 독일어, 러시아어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단어의 형태가 변함으로써 문법적 기능이 정해짐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고립어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영어, 중국어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어순에 따라 단어의 문법적 기능이 정해짐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50" name="Google Shape;50;p2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•"/>
            </a:pPr>
            <a:r>
              <a:rPr lang="ko-KR"/>
              <a:t>예) 원형이 '잡다'일 경우 파생될 수 있는 다양한 형태</a:t>
            </a:r>
            <a:endParaRPr/>
          </a:p>
          <a:p>
            <a:pPr indent="-131445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t/>
            </a:r>
            <a:endParaRPr/>
          </a:p>
          <a:p>
            <a:pPr indent="-131445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t/>
            </a:r>
            <a:endParaRPr/>
          </a:p>
          <a:p>
            <a:pPr indent="-131445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t/>
            </a:r>
            <a:endParaRPr/>
          </a:p>
          <a:p>
            <a:pPr indent="-131445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t/>
            </a:r>
            <a:endParaRPr/>
          </a:p>
          <a:p>
            <a:pPr indent="-131445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t/>
            </a:r>
            <a:endParaRPr/>
          </a:p>
          <a:p>
            <a:pPr indent="-131445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t/>
            </a:r>
            <a:endParaRPr/>
          </a:p>
          <a:p>
            <a:pPr indent="-131445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t/>
            </a:r>
            <a:endParaRPr/>
          </a:p>
          <a:p>
            <a:pPr indent="-131445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t/>
            </a:r>
            <a:endParaRPr/>
          </a:p>
          <a:p>
            <a:pPr indent="-131445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t/>
            </a:r>
            <a:endParaRPr/>
          </a:p>
          <a:p>
            <a:pPr indent="-131445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t/>
            </a:r>
            <a:endParaRPr/>
          </a:p>
          <a:p>
            <a:pPr indent="-131445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•"/>
            </a:pPr>
            <a:r>
              <a:rPr lang="ko-KR"/>
              <a:t> 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Char char="•"/>
            </a:pPr>
            <a:r>
              <a:rPr lang="ko-KR"/>
              <a:t>이러한 특징은 파싱, 형태소 분석부터 언어 모델에 이르기까지 한국어 자연어 처리를 휠씬 어렵게 만드는 이유 중 하나입니다. 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51" name="Google Shape;51;p2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52" name="Google Shape;52;p2"/>
          <p:cNvGraphicFramePr/>
          <p:nvPr/>
        </p:nvGraphicFramePr>
        <p:xfrm>
          <a:off x="1327150" y="15487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{DB285AF6-96E8-4024-8E5C-6FE05E32C13B}</a:tableStyleId>
              </a:tblPr>
              <a:tblGrid>
                <a:gridCol w="1203325"/>
                <a:gridCol w="1203325"/>
                <a:gridCol w="1203325"/>
                <a:gridCol w="1203325"/>
                <a:gridCol w="1203325"/>
                <a:gridCol w="1203325"/>
                <a:gridCol w="941925"/>
                <a:gridCol w="1464725"/>
              </a:tblGrid>
              <a:tr h="30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원형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피동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높임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과거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추측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전달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결과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잡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+다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잡다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잡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+히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+다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잡히다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잡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+히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+시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+다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잡히시다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잡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u="none" cap="none" strike="noStrike"/>
                        <a:t>+히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+시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+었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+다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잡히셨다.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0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잡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+았(었)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+다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잡았다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잡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+겠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+다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잡겠다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잡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+더라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잡더라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잡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+히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+었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+다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잡혔다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잡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+히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+었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+겠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+다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잡혔겠다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잡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+히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+었(었)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+겠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+다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잡았겠다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/>
                        <a:t>....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58" name="Google Shape;58;p3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띄어쓰기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띄어쓰기에 대한 표준이 계속 바뀌어 왔기 때문에 사람마다 띄어 쓰기를 하는 것이 다릅니다.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심지어는 띄어쓰기가 아예 없더라도 해석이 가능하기도 합니다.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추가적인 분절을 통해 띄어쓰기를 정제해주는 과정이 필요합니다. 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평서문과 의문문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영어 등의 언어와는 달리 한국어는 의문문과 평서문이 같은 형태의 문장 구조를 가지는 것이 사실입니다.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따라서 마침표나 물음표가 붙지 않으면 알 수 없는 경우가 많습니다.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예) 평서문 : 점심 먹었어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     의문문 : 점심 먹었니?</a:t>
            </a:r>
            <a:endParaRPr/>
          </a:p>
          <a:p>
            <a:pPr indent="-228600" lvl="0" marL="2286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</a:pPr>
            <a:r>
              <a:rPr lang="ko-KR"/>
              <a:t>주어생략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한국어는 동사를 중요시하고 대신 주어가 자주 생략됩니다. </a:t>
            </a:r>
            <a:endParaRPr/>
          </a:p>
          <a:p>
            <a:pPr indent="-285750" lvl="1" marL="74295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-"/>
            </a:pPr>
            <a:r>
              <a:rPr lang="ko-KR"/>
              <a:t>기계번역을 비롯하여 문장의 정확한 의미를 파악하기가 매우 어려워집니다. ㄴ</a:t>
            </a:r>
            <a:endParaRPr/>
          </a:p>
        </p:txBody>
      </p:sp>
      <p:sp>
        <p:nvSpPr>
          <p:cNvPr id="60" name="Google Shape;60;p3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/>
          <p:nvPr>
            <p:ph type="title"/>
          </p:nvPr>
        </p:nvSpPr>
        <p:spPr>
          <a:xfrm>
            <a:off x="344551" y="299996"/>
            <a:ext cx="6735699" cy="4121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 txBox="1"/>
          <p:nvPr>
            <p:ph idx="1" type="body"/>
          </p:nvPr>
        </p:nvSpPr>
        <p:spPr>
          <a:xfrm>
            <a:off x="9273812" y="368657"/>
            <a:ext cx="2724150" cy="30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67" name="Google Shape;67;p4"/>
          <p:cNvSpPr txBox="1"/>
          <p:nvPr>
            <p:ph idx="2" type="body"/>
          </p:nvPr>
        </p:nvSpPr>
        <p:spPr>
          <a:xfrm>
            <a:off x="635000" y="1181100"/>
            <a:ext cx="11010900" cy="512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2286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8" name="Google Shape;68;p4"/>
          <p:cNvSpPr txBox="1"/>
          <p:nvPr>
            <p:ph idx="12" type="sldNum"/>
          </p:nvPr>
        </p:nvSpPr>
        <p:spPr>
          <a:xfrm>
            <a:off x="4768850" y="64939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2018-01-29T01:36:27Z</dcterms:created>
  <dc:creator>David Oh</dc:creator>
</cp:coreProperties>
</file>