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2" r:id="rId3"/>
    <p:sldId id="274" r:id="rId4"/>
    <p:sldId id="271" r:id="rId5"/>
    <p:sldId id="282" r:id="rId6"/>
    <p:sldId id="269" r:id="rId7"/>
    <p:sldId id="270" r:id="rId8"/>
    <p:sldId id="273" r:id="rId9"/>
    <p:sldId id="284" r:id="rId10"/>
    <p:sldId id="275" r:id="rId11"/>
    <p:sldId id="276" r:id="rId12"/>
    <p:sldId id="277" r:id="rId13"/>
    <p:sldId id="281" r:id="rId14"/>
    <p:sldId id="258" r:id="rId15"/>
    <p:sldId id="257" r:id="rId16"/>
    <p:sldId id="278" r:id="rId17"/>
    <p:sldId id="280" r:id="rId18"/>
    <p:sldId id="279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30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860063-340F-4F58-BA46-80D5B5CF4AD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67C022D-C0B0-4C2F-AAF4-BF247686E5D6}">
      <dgm:prSet phldrT="[Text]"/>
      <dgm:spPr/>
      <dgm:t>
        <a:bodyPr/>
        <a:lstStyle/>
        <a:p>
          <a:r>
            <a:rPr lang="en-SG" dirty="0" smtClean="0"/>
            <a:t>Importer</a:t>
          </a:r>
          <a:endParaRPr lang="en-SG" dirty="0"/>
        </a:p>
      </dgm:t>
    </dgm:pt>
    <dgm:pt modelId="{2C40B0F7-07E8-4F57-8993-9FB9C91A030E}" type="parTrans" cxnId="{82C90083-4D02-439E-8210-E1F5A9EF1BB1}">
      <dgm:prSet/>
      <dgm:spPr/>
      <dgm:t>
        <a:bodyPr/>
        <a:lstStyle/>
        <a:p>
          <a:endParaRPr lang="en-SG"/>
        </a:p>
      </dgm:t>
    </dgm:pt>
    <dgm:pt modelId="{8B910B11-8A4B-41B3-95DE-054B602D0217}" type="sibTrans" cxnId="{82C90083-4D02-439E-8210-E1F5A9EF1BB1}">
      <dgm:prSet/>
      <dgm:spPr/>
      <dgm:t>
        <a:bodyPr/>
        <a:lstStyle/>
        <a:p>
          <a:endParaRPr lang="en-SG"/>
        </a:p>
      </dgm:t>
    </dgm:pt>
    <dgm:pt modelId="{5C985FA7-E556-4A9F-8603-BD8A01DD8881}">
      <dgm:prSet phldrT="[Text]"/>
      <dgm:spPr/>
      <dgm:t>
        <a:bodyPr/>
        <a:lstStyle/>
        <a:p>
          <a:r>
            <a:rPr lang="en-SG" dirty="0" smtClean="0"/>
            <a:t>Issuing Bank</a:t>
          </a:r>
          <a:endParaRPr lang="en-SG" dirty="0"/>
        </a:p>
      </dgm:t>
    </dgm:pt>
    <dgm:pt modelId="{CE2111AB-BB3F-4410-9485-163D1847FADC}" type="parTrans" cxnId="{72475874-4AC8-4643-A1DA-33AF1F96D7D0}">
      <dgm:prSet/>
      <dgm:spPr/>
      <dgm:t>
        <a:bodyPr/>
        <a:lstStyle/>
        <a:p>
          <a:endParaRPr lang="en-SG"/>
        </a:p>
      </dgm:t>
    </dgm:pt>
    <dgm:pt modelId="{FD74FD26-4354-484D-9C5C-50A11A935318}" type="sibTrans" cxnId="{72475874-4AC8-4643-A1DA-33AF1F96D7D0}">
      <dgm:prSet/>
      <dgm:spPr/>
      <dgm:t>
        <a:bodyPr/>
        <a:lstStyle/>
        <a:p>
          <a:endParaRPr lang="en-SG"/>
        </a:p>
      </dgm:t>
    </dgm:pt>
    <dgm:pt modelId="{A1FEDD17-9E90-4A47-AA13-BF5FD9723479}">
      <dgm:prSet phldrT="[Text]"/>
      <dgm:spPr/>
      <dgm:t>
        <a:bodyPr/>
        <a:lstStyle/>
        <a:p>
          <a:r>
            <a:rPr lang="en-SG" dirty="0" smtClean="0"/>
            <a:t>Advising Bank</a:t>
          </a:r>
          <a:endParaRPr lang="en-SG" dirty="0"/>
        </a:p>
      </dgm:t>
    </dgm:pt>
    <dgm:pt modelId="{340EA10E-A067-4343-90C2-F8624490DD96}" type="parTrans" cxnId="{31398FE0-F961-438D-9BAD-4FE36B88BFAE}">
      <dgm:prSet/>
      <dgm:spPr/>
      <dgm:t>
        <a:bodyPr/>
        <a:lstStyle/>
        <a:p>
          <a:endParaRPr lang="en-SG"/>
        </a:p>
      </dgm:t>
    </dgm:pt>
    <dgm:pt modelId="{1BA13DE5-148B-4294-B2DB-8454502EFD8E}" type="sibTrans" cxnId="{31398FE0-F961-438D-9BAD-4FE36B88BFAE}">
      <dgm:prSet/>
      <dgm:spPr/>
      <dgm:t>
        <a:bodyPr/>
        <a:lstStyle/>
        <a:p>
          <a:endParaRPr lang="en-SG"/>
        </a:p>
      </dgm:t>
    </dgm:pt>
    <dgm:pt modelId="{F8E1C3C3-343F-4452-875E-2FC1251BA07D}">
      <dgm:prSet/>
      <dgm:spPr/>
      <dgm:t>
        <a:bodyPr/>
        <a:lstStyle/>
        <a:p>
          <a:r>
            <a:rPr lang="en-SG" dirty="0" smtClean="0"/>
            <a:t>Exporter</a:t>
          </a:r>
          <a:endParaRPr lang="en-SG" dirty="0"/>
        </a:p>
      </dgm:t>
    </dgm:pt>
    <dgm:pt modelId="{7C14D249-209F-4300-81C3-DEF597976A28}" type="parTrans" cxnId="{9851009D-1F65-49D1-B446-14997A3A786A}">
      <dgm:prSet/>
      <dgm:spPr/>
      <dgm:t>
        <a:bodyPr/>
        <a:lstStyle/>
        <a:p>
          <a:endParaRPr lang="en-SG"/>
        </a:p>
      </dgm:t>
    </dgm:pt>
    <dgm:pt modelId="{7F5BEB76-2656-4B9F-B49A-F8AD27B60887}" type="sibTrans" cxnId="{9851009D-1F65-49D1-B446-14997A3A786A}">
      <dgm:prSet/>
      <dgm:spPr/>
      <dgm:t>
        <a:bodyPr/>
        <a:lstStyle/>
        <a:p>
          <a:endParaRPr lang="en-SG"/>
        </a:p>
      </dgm:t>
    </dgm:pt>
    <dgm:pt modelId="{57C478F0-FAF4-4A2E-961B-8EF521F94412}" type="pres">
      <dgm:prSet presAssocID="{C5860063-340F-4F58-BA46-80D5B5CF4AD0}" presName="Name0" presStyleCnt="0">
        <dgm:presLayoutVars>
          <dgm:dir/>
          <dgm:resizeHandles val="exact"/>
        </dgm:presLayoutVars>
      </dgm:prSet>
      <dgm:spPr/>
    </dgm:pt>
    <dgm:pt modelId="{8F9DF373-B8BC-44E2-B309-7D2C7B053217}" type="pres">
      <dgm:prSet presAssocID="{667C022D-C0B0-4C2F-AAF4-BF247686E5D6}" presName="parTxOnly" presStyleLbl="node1" presStyleIdx="0" presStyleCnt="4">
        <dgm:presLayoutVars>
          <dgm:bulletEnabled val="1"/>
        </dgm:presLayoutVars>
      </dgm:prSet>
      <dgm:spPr/>
    </dgm:pt>
    <dgm:pt modelId="{B715D142-797D-474B-8E47-0E3893303E25}" type="pres">
      <dgm:prSet presAssocID="{8B910B11-8A4B-41B3-95DE-054B602D0217}" presName="parSpace" presStyleCnt="0"/>
      <dgm:spPr/>
    </dgm:pt>
    <dgm:pt modelId="{9597C448-2F88-46AA-9C2A-92ACB782584D}" type="pres">
      <dgm:prSet presAssocID="{5C985FA7-E556-4A9F-8603-BD8A01DD8881}" presName="parTxOnly" presStyleLbl="node1" presStyleIdx="1" presStyleCnt="4">
        <dgm:presLayoutVars>
          <dgm:bulletEnabled val="1"/>
        </dgm:presLayoutVars>
      </dgm:prSet>
      <dgm:spPr/>
    </dgm:pt>
    <dgm:pt modelId="{F6D9CD4C-8CA2-4291-A32C-766A8B51A3FC}" type="pres">
      <dgm:prSet presAssocID="{FD74FD26-4354-484D-9C5C-50A11A935318}" presName="parSpace" presStyleCnt="0"/>
      <dgm:spPr/>
    </dgm:pt>
    <dgm:pt modelId="{45F04567-17B3-460A-9DAB-B290F1F305EB}" type="pres">
      <dgm:prSet presAssocID="{A1FEDD17-9E90-4A47-AA13-BF5FD9723479}" presName="parTxOnly" presStyleLbl="node1" presStyleIdx="2" presStyleCnt="4">
        <dgm:presLayoutVars>
          <dgm:bulletEnabled val="1"/>
        </dgm:presLayoutVars>
      </dgm:prSet>
      <dgm:spPr/>
    </dgm:pt>
    <dgm:pt modelId="{DED340A4-4906-41B5-90C5-0D5E8CE9F8D7}" type="pres">
      <dgm:prSet presAssocID="{1BA13DE5-148B-4294-B2DB-8454502EFD8E}" presName="parSpace" presStyleCnt="0"/>
      <dgm:spPr/>
    </dgm:pt>
    <dgm:pt modelId="{951819CF-F3D1-4820-A92D-D73CA84B249C}" type="pres">
      <dgm:prSet presAssocID="{F8E1C3C3-343F-4452-875E-2FC1251BA07D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72475874-4AC8-4643-A1DA-33AF1F96D7D0}" srcId="{C5860063-340F-4F58-BA46-80D5B5CF4AD0}" destId="{5C985FA7-E556-4A9F-8603-BD8A01DD8881}" srcOrd="1" destOrd="0" parTransId="{CE2111AB-BB3F-4410-9485-163D1847FADC}" sibTransId="{FD74FD26-4354-484D-9C5C-50A11A935318}"/>
    <dgm:cxn modelId="{2B5DA58C-DA97-4120-B6FF-A7A102147CEC}" type="presOf" srcId="{667C022D-C0B0-4C2F-AAF4-BF247686E5D6}" destId="{8F9DF373-B8BC-44E2-B309-7D2C7B053217}" srcOrd="0" destOrd="0" presId="urn:microsoft.com/office/officeart/2005/8/layout/hChevron3"/>
    <dgm:cxn modelId="{52250ED0-6569-4A6D-8A2A-3572AC0CED29}" type="presOf" srcId="{C5860063-340F-4F58-BA46-80D5B5CF4AD0}" destId="{57C478F0-FAF4-4A2E-961B-8EF521F94412}" srcOrd="0" destOrd="0" presId="urn:microsoft.com/office/officeart/2005/8/layout/hChevron3"/>
    <dgm:cxn modelId="{D5AF4F68-788D-4E18-9D30-7828203837FA}" type="presOf" srcId="{A1FEDD17-9E90-4A47-AA13-BF5FD9723479}" destId="{45F04567-17B3-460A-9DAB-B290F1F305EB}" srcOrd="0" destOrd="0" presId="urn:microsoft.com/office/officeart/2005/8/layout/hChevron3"/>
    <dgm:cxn modelId="{82C90083-4D02-439E-8210-E1F5A9EF1BB1}" srcId="{C5860063-340F-4F58-BA46-80D5B5CF4AD0}" destId="{667C022D-C0B0-4C2F-AAF4-BF247686E5D6}" srcOrd="0" destOrd="0" parTransId="{2C40B0F7-07E8-4F57-8993-9FB9C91A030E}" sibTransId="{8B910B11-8A4B-41B3-95DE-054B602D0217}"/>
    <dgm:cxn modelId="{EDF71F0C-24AD-457F-918C-EE43A5B19B26}" type="presOf" srcId="{F8E1C3C3-343F-4452-875E-2FC1251BA07D}" destId="{951819CF-F3D1-4820-A92D-D73CA84B249C}" srcOrd="0" destOrd="0" presId="urn:microsoft.com/office/officeart/2005/8/layout/hChevron3"/>
    <dgm:cxn modelId="{31398FE0-F961-438D-9BAD-4FE36B88BFAE}" srcId="{C5860063-340F-4F58-BA46-80D5B5CF4AD0}" destId="{A1FEDD17-9E90-4A47-AA13-BF5FD9723479}" srcOrd="2" destOrd="0" parTransId="{340EA10E-A067-4343-90C2-F8624490DD96}" sibTransId="{1BA13DE5-148B-4294-B2DB-8454502EFD8E}"/>
    <dgm:cxn modelId="{9851009D-1F65-49D1-B446-14997A3A786A}" srcId="{C5860063-340F-4F58-BA46-80D5B5CF4AD0}" destId="{F8E1C3C3-343F-4452-875E-2FC1251BA07D}" srcOrd="3" destOrd="0" parTransId="{7C14D249-209F-4300-81C3-DEF597976A28}" sibTransId="{7F5BEB76-2656-4B9F-B49A-F8AD27B60887}"/>
    <dgm:cxn modelId="{0392C17E-1F24-414C-84A8-BEBDE89A204A}" type="presOf" srcId="{5C985FA7-E556-4A9F-8603-BD8A01DD8881}" destId="{9597C448-2F88-46AA-9C2A-92ACB782584D}" srcOrd="0" destOrd="0" presId="urn:microsoft.com/office/officeart/2005/8/layout/hChevron3"/>
    <dgm:cxn modelId="{FEB2FAAF-D5F8-4800-9D6F-320C23CAE59A}" type="presParOf" srcId="{57C478F0-FAF4-4A2E-961B-8EF521F94412}" destId="{8F9DF373-B8BC-44E2-B309-7D2C7B053217}" srcOrd="0" destOrd="0" presId="urn:microsoft.com/office/officeart/2005/8/layout/hChevron3"/>
    <dgm:cxn modelId="{77C95D40-A4B5-4CC4-8D7C-6500AD99E329}" type="presParOf" srcId="{57C478F0-FAF4-4A2E-961B-8EF521F94412}" destId="{B715D142-797D-474B-8E47-0E3893303E25}" srcOrd="1" destOrd="0" presId="urn:microsoft.com/office/officeart/2005/8/layout/hChevron3"/>
    <dgm:cxn modelId="{43753A71-E847-4EC3-ABB3-4AFC8D3F0441}" type="presParOf" srcId="{57C478F0-FAF4-4A2E-961B-8EF521F94412}" destId="{9597C448-2F88-46AA-9C2A-92ACB782584D}" srcOrd="2" destOrd="0" presId="urn:microsoft.com/office/officeart/2005/8/layout/hChevron3"/>
    <dgm:cxn modelId="{9114A0AE-A50E-4DA6-AF3D-9B0A7032A267}" type="presParOf" srcId="{57C478F0-FAF4-4A2E-961B-8EF521F94412}" destId="{F6D9CD4C-8CA2-4291-A32C-766A8B51A3FC}" srcOrd="3" destOrd="0" presId="urn:microsoft.com/office/officeart/2005/8/layout/hChevron3"/>
    <dgm:cxn modelId="{10D2B9E0-3072-4201-A3DD-986806C5191A}" type="presParOf" srcId="{57C478F0-FAF4-4A2E-961B-8EF521F94412}" destId="{45F04567-17B3-460A-9DAB-B290F1F305EB}" srcOrd="4" destOrd="0" presId="urn:microsoft.com/office/officeart/2005/8/layout/hChevron3"/>
    <dgm:cxn modelId="{7197C6CD-A2D9-4A10-ADA1-68A636B38C69}" type="presParOf" srcId="{57C478F0-FAF4-4A2E-961B-8EF521F94412}" destId="{DED340A4-4906-41B5-90C5-0D5E8CE9F8D7}" srcOrd="5" destOrd="0" presId="urn:microsoft.com/office/officeart/2005/8/layout/hChevron3"/>
    <dgm:cxn modelId="{A12B99BD-9D48-4942-B324-D74EFD1312E9}" type="presParOf" srcId="{57C478F0-FAF4-4A2E-961B-8EF521F94412}" destId="{951819CF-F3D1-4820-A92D-D73CA84B249C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860063-340F-4F58-BA46-80D5B5CF4AD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67C022D-C0B0-4C2F-AAF4-BF247686E5D6}">
      <dgm:prSet phldrT="[Text]"/>
      <dgm:spPr>
        <a:solidFill>
          <a:srgbClr val="FFC000"/>
        </a:solidFill>
      </dgm:spPr>
      <dgm:t>
        <a:bodyPr/>
        <a:lstStyle/>
        <a:p>
          <a:r>
            <a:rPr lang="en-SG" dirty="0" smtClean="0"/>
            <a:t>Importer</a:t>
          </a:r>
          <a:endParaRPr lang="en-SG" dirty="0"/>
        </a:p>
      </dgm:t>
    </dgm:pt>
    <dgm:pt modelId="{2C40B0F7-07E8-4F57-8993-9FB9C91A030E}" type="parTrans" cxnId="{82C90083-4D02-439E-8210-E1F5A9EF1BB1}">
      <dgm:prSet/>
      <dgm:spPr/>
      <dgm:t>
        <a:bodyPr/>
        <a:lstStyle/>
        <a:p>
          <a:endParaRPr lang="en-SG"/>
        </a:p>
      </dgm:t>
    </dgm:pt>
    <dgm:pt modelId="{8B910B11-8A4B-41B3-95DE-054B602D0217}" type="sibTrans" cxnId="{82C90083-4D02-439E-8210-E1F5A9EF1BB1}">
      <dgm:prSet/>
      <dgm:spPr/>
      <dgm:t>
        <a:bodyPr/>
        <a:lstStyle/>
        <a:p>
          <a:endParaRPr lang="en-SG"/>
        </a:p>
      </dgm:t>
    </dgm:pt>
    <dgm:pt modelId="{5C985FA7-E556-4A9F-8603-BD8A01DD8881}">
      <dgm:prSet phldrT="[Text]"/>
      <dgm:spPr/>
      <dgm:t>
        <a:bodyPr/>
        <a:lstStyle/>
        <a:p>
          <a:r>
            <a:rPr lang="en-SG" dirty="0" smtClean="0"/>
            <a:t>Issuing Bank</a:t>
          </a:r>
          <a:endParaRPr lang="en-SG" dirty="0"/>
        </a:p>
      </dgm:t>
    </dgm:pt>
    <dgm:pt modelId="{CE2111AB-BB3F-4410-9485-163D1847FADC}" type="parTrans" cxnId="{72475874-4AC8-4643-A1DA-33AF1F96D7D0}">
      <dgm:prSet/>
      <dgm:spPr/>
      <dgm:t>
        <a:bodyPr/>
        <a:lstStyle/>
        <a:p>
          <a:endParaRPr lang="en-SG"/>
        </a:p>
      </dgm:t>
    </dgm:pt>
    <dgm:pt modelId="{FD74FD26-4354-484D-9C5C-50A11A935318}" type="sibTrans" cxnId="{72475874-4AC8-4643-A1DA-33AF1F96D7D0}">
      <dgm:prSet/>
      <dgm:spPr/>
      <dgm:t>
        <a:bodyPr/>
        <a:lstStyle/>
        <a:p>
          <a:endParaRPr lang="en-SG"/>
        </a:p>
      </dgm:t>
    </dgm:pt>
    <dgm:pt modelId="{A1FEDD17-9E90-4A47-AA13-BF5FD9723479}">
      <dgm:prSet phldrT="[Text]"/>
      <dgm:spPr/>
      <dgm:t>
        <a:bodyPr/>
        <a:lstStyle/>
        <a:p>
          <a:r>
            <a:rPr lang="en-SG" dirty="0" smtClean="0"/>
            <a:t>Advising Bank</a:t>
          </a:r>
          <a:endParaRPr lang="en-SG" dirty="0"/>
        </a:p>
      </dgm:t>
    </dgm:pt>
    <dgm:pt modelId="{340EA10E-A067-4343-90C2-F8624490DD96}" type="parTrans" cxnId="{31398FE0-F961-438D-9BAD-4FE36B88BFAE}">
      <dgm:prSet/>
      <dgm:spPr/>
      <dgm:t>
        <a:bodyPr/>
        <a:lstStyle/>
        <a:p>
          <a:endParaRPr lang="en-SG"/>
        </a:p>
      </dgm:t>
    </dgm:pt>
    <dgm:pt modelId="{1BA13DE5-148B-4294-B2DB-8454502EFD8E}" type="sibTrans" cxnId="{31398FE0-F961-438D-9BAD-4FE36B88BFAE}">
      <dgm:prSet/>
      <dgm:spPr/>
      <dgm:t>
        <a:bodyPr/>
        <a:lstStyle/>
        <a:p>
          <a:endParaRPr lang="en-SG"/>
        </a:p>
      </dgm:t>
    </dgm:pt>
    <dgm:pt modelId="{F8E1C3C3-343F-4452-875E-2FC1251BA07D}">
      <dgm:prSet/>
      <dgm:spPr/>
      <dgm:t>
        <a:bodyPr/>
        <a:lstStyle/>
        <a:p>
          <a:r>
            <a:rPr lang="en-SG" dirty="0" smtClean="0"/>
            <a:t>Exporter</a:t>
          </a:r>
          <a:endParaRPr lang="en-SG" dirty="0"/>
        </a:p>
      </dgm:t>
    </dgm:pt>
    <dgm:pt modelId="{7C14D249-209F-4300-81C3-DEF597976A28}" type="parTrans" cxnId="{9851009D-1F65-49D1-B446-14997A3A786A}">
      <dgm:prSet/>
      <dgm:spPr/>
      <dgm:t>
        <a:bodyPr/>
        <a:lstStyle/>
        <a:p>
          <a:endParaRPr lang="en-SG"/>
        </a:p>
      </dgm:t>
    </dgm:pt>
    <dgm:pt modelId="{7F5BEB76-2656-4B9F-B49A-F8AD27B60887}" type="sibTrans" cxnId="{9851009D-1F65-49D1-B446-14997A3A786A}">
      <dgm:prSet/>
      <dgm:spPr/>
      <dgm:t>
        <a:bodyPr/>
        <a:lstStyle/>
        <a:p>
          <a:endParaRPr lang="en-SG"/>
        </a:p>
      </dgm:t>
    </dgm:pt>
    <dgm:pt modelId="{57C478F0-FAF4-4A2E-961B-8EF521F94412}" type="pres">
      <dgm:prSet presAssocID="{C5860063-340F-4F58-BA46-80D5B5CF4AD0}" presName="Name0" presStyleCnt="0">
        <dgm:presLayoutVars>
          <dgm:dir/>
          <dgm:resizeHandles val="exact"/>
        </dgm:presLayoutVars>
      </dgm:prSet>
      <dgm:spPr/>
    </dgm:pt>
    <dgm:pt modelId="{8F9DF373-B8BC-44E2-B309-7D2C7B053217}" type="pres">
      <dgm:prSet presAssocID="{667C022D-C0B0-4C2F-AAF4-BF247686E5D6}" presName="parTxOnly" presStyleLbl="node1" presStyleIdx="0" presStyleCnt="4">
        <dgm:presLayoutVars>
          <dgm:bulletEnabled val="1"/>
        </dgm:presLayoutVars>
      </dgm:prSet>
      <dgm:spPr/>
    </dgm:pt>
    <dgm:pt modelId="{B715D142-797D-474B-8E47-0E3893303E25}" type="pres">
      <dgm:prSet presAssocID="{8B910B11-8A4B-41B3-95DE-054B602D0217}" presName="parSpace" presStyleCnt="0"/>
      <dgm:spPr/>
    </dgm:pt>
    <dgm:pt modelId="{9597C448-2F88-46AA-9C2A-92ACB782584D}" type="pres">
      <dgm:prSet presAssocID="{5C985FA7-E556-4A9F-8603-BD8A01DD8881}" presName="parTxOnly" presStyleLbl="node1" presStyleIdx="1" presStyleCnt="4">
        <dgm:presLayoutVars>
          <dgm:bulletEnabled val="1"/>
        </dgm:presLayoutVars>
      </dgm:prSet>
      <dgm:spPr/>
    </dgm:pt>
    <dgm:pt modelId="{F6D9CD4C-8CA2-4291-A32C-766A8B51A3FC}" type="pres">
      <dgm:prSet presAssocID="{FD74FD26-4354-484D-9C5C-50A11A935318}" presName="parSpace" presStyleCnt="0"/>
      <dgm:spPr/>
    </dgm:pt>
    <dgm:pt modelId="{45F04567-17B3-460A-9DAB-B290F1F305EB}" type="pres">
      <dgm:prSet presAssocID="{A1FEDD17-9E90-4A47-AA13-BF5FD9723479}" presName="parTxOnly" presStyleLbl="node1" presStyleIdx="2" presStyleCnt="4">
        <dgm:presLayoutVars>
          <dgm:bulletEnabled val="1"/>
        </dgm:presLayoutVars>
      </dgm:prSet>
      <dgm:spPr/>
    </dgm:pt>
    <dgm:pt modelId="{DED340A4-4906-41B5-90C5-0D5E8CE9F8D7}" type="pres">
      <dgm:prSet presAssocID="{1BA13DE5-148B-4294-B2DB-8454502EFD8E}" presName="parSpace" presStyleCnt="0"/>
      <dgm:spPr/>
    </dgm:pt>
    <dgm:pt modelId="{951819CF-F3D1-4820-A92D-D73CA84B249C}" type="pres">
      <dgm:prSet presAssocID="{F8E1C3C3-343F-4452-875E-2FC1251BA07D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31398FE0-F961-438D-9BAD-4FE36B88BFAE}" srcId="{C5860063-340F-4F58-BA46-80D5B5CF4AD0}" destId="{A1FEDD17-9E90-4A47-AA13-BF5FD9723479}" srcOrd="2" destOrd="0" parTransId="{340EA10E-A067-4343-90C2-F8624490DD96}" sibTransId="{1BA13DE5-148B-4294-B2DB-8454502EFD8E}"/>
    <dgm:cxn modelId="{9851009D-1F65-49D1-B446-14997A3A786A}" srcId="{C5860063-340F-4F58-BA46-80D5B5CF4AD0}" destId="{F8E1C3C3-343F-4452-875E-2FC1251BA07D}" srcOrd="3" destOrd="0" parTransId="{7C14D249-209F-4300-81C3-DEF597976A28}" sibTransId="{7F5BEB76-2656-4B9F-B49A-F8AD27B60887}"/>
    <dgm:cxn modelId="{5D78EC24-7EA6-479E-9A98-987AAEC5BCEE}" type="presOf" srcId="{A1FEDD17-9E90-4A47-AA13-BF5FD9723479}" destId="{45F04567-17B3-460A-9DAB-B290F1F305EB}" srcOrd="0" destOrd="0" presId="urn:microsoft.com/office/officeart/2005/8/layout/hChevron3"/>
    <dgm:cxn modelId="{82C90083-4D02-439E-8210-E1F5A9EF1BB1}" srcId="{C5860063-340F-4F58-BA46-80D5B5CF4AD0}" destId="{667C022D-C0B0-4C2F-AAF4-BF247686E5D6}" srcOrd="0" destOrd="0" parTransId="{2C40B0F7-07E8-4F57-8993-9FB9C91A030E}" sibTransId="{8B910B11-8A4B-41B3-95DE-054B602D0217}"/>
    <dgm:cxn modelId="{55CC08F4-A43E-4EC4-A65C-2E9C505DEEF5}" type="presOf" srcId="{C5860063-340F-4F58-BA46-80D5B5CF4AD0}" destId="{57C478F0-FAF4-4A2E-961B-8EF521F94412}" srcOrd="0" destOrd="0" presId="urn:microsoft.com/office/officeart/2005/8/layout/hChevron3"/>
    <dgm:cxn modelId="{72475874-4AC8-4643-A1DA-33AF1F96D7D0}" srcId="{C5860063-340F-4F58-BA46-80D5B5CF4AD0}" destId="{5C985FA7-E556-4A9F-8603-BD8A01DD8881}" srcOrd="1" destOrd="0" parTransId="{CE2111AB-BB3F-4410-9485-163D1847FADC}" sibTransId="{FD74FD26-4354-484D-9C5C-50A11A935318}"/>
    <dgm:cxn modelId="{7F37CC8D-C543-4402-ADB5-DA8A34DC861D}" type="presOf" srcId="{F8E1C3C3-343F-4452-875E-2FC1251BA07D}" destId="{951819CF-F3D1-4820-A92D-D73CA84B249C}" srcOrd="0" destOrd="0" presId="urn:microsoft.com/office/officeart/2005/8/layout/hChevron3"/>
    <dgm:cxn modelId="{DAB8FAAA-2DDF-4BBC-B7F1-374B1EF1127A}" type="presOf" srcId="{5C985FA7-E556-4A9F-8603-BD8A01DD8881}" destId="{9597C448-2F88-46AA-9C2A-92ACB782584D}" srcOrd="0" destOrd="0" presId="urn:microsoft.com/office/officeart/2005/8/layout/hChevron3"/>
    <dgm:cxn modelId="{1DFD59CD-F69D-486F-BA96-F00DEAD3ABE2}" type="presOf" srcId="{667C022D-C0B0-4C2F-AAF4-BF247686E5D6}" destId="{8F9DF373-B8BC-44E2-B309-7D2C7B053217}" srcOrd="0" destOrd="0" presId="urn:microsoft.com/office/officeart/2005/8/layout/hChevron3"/>
    <dgm:cxn modelId="{15468411-9E0E-438E-95C2-D67CD1C71AC1}" type="presParOf" srcId="{57C478F0-FAF4-4A2E-961B-8EF521F94412}" destId="{8F9DF373-B8BC-44E2-B309-7D2C7B053217}" srcOrd="0" destOrd="0" presId="urn:microsoft.com/office/officeart/2005/8/layout/hChevron3"/>
    <dgm:cxn modelId="{2609A9B6-CA49-4D5E-8617-C3517E3C3027}" type="presParOf" srcId="{57C478F0-FAF4-4A2E-961B-8EF521F94412}" destId="{B715D142-797D-474B-8E47-0E3893303E25}" srcOrd="1" destOrd="0" presId="urn:microsoft.com/office/officeart/2005/8/layout/hChevron3"/>
    <dgm:cxn modelId="{8008B996-2D01-47EC-93C4-047B7099A6C7}" type="presParOf" srcId="{57C478F0-FAF4-4A2E-961B-8EF521F94412}" destId="{9597C448-2F88-46AA-9C2A-92ACB782584D}" srcOrd="2" destOrd="0" presId="urn:microsoft.com/office/officeart/2005/8/layout/hChevron3"/>
    <dgm:cxn modelId="{87FC113A-AEC7-49CC-8FE0-47380689E8B3}" type="presParOf" srcId="{57C478F0-FAF4-4A2E-961B-8EF521F94412}" destId="{F6D9CD4C-8CA2-4291-A32C-766A8B51A3FC}" srcOrd="3" destOrd="0" presId="urn:microsoft.com/office/officeart/2005/8/layout/hChevron3"/>
    <dgm:cxn modelId="{87B680F8-E286-43FB-95C1-2F42A5BE1564}" type="presParOf" srcId="{57C478F0-FAF4-4A2E-961B-8EF521F94412}" destId="{45F04567-17B3-460A-9DAB-B290F1F305EB}" srcOrd="4" destOrd="0" presId="urn:microsoft.com/office/officeart/2005/8/layout/hChevron3"/>
    <dgm:cxn modelId="{319E6FB7-DBA4-4F79-A187-A641EE13F25A}" type="presParOf" srcId="{57C478F0-FAF4-4A2E-961B-8EF521F94412}" destId="{DED340A4-4906-41B5-90C5-0D5E8CE9F8D7}" srcOrd="5" destOrd="0" presId="urn:microsoft.com/office/officeart/2005/8/layout/hChevron3"/>
    <dgm:cxn modelId="{0C0B8A47-1955-4B18-A382-83642AF2DF13}" type="presParOf" srcId="{57C478F0-FAF4-4A2E-961B-8EF521F94412}" destId="{951819CF-F3D1-4820-A92D-D73CA84B249C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860063-340F-4F58-BA46-80D5B5CF4AD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67C022D-C0B0-4C2F-AAF4-BF247686E5D6}">
      <dgm:prSet phldrT="[Text]"/>
      <dgm:spPr>
        <a:solidFill>
          <a:srgbClr val="FFC000"/>
        </a:solidFill>
      </dgm:spPr>
      <dgm:t>
        <a:bodyPr/>
        <a:lstStyle/>
        <a:p>
          <a:r>
            <a:rPr lang="en-SG" dirty="0" smtClean="0"/>
            <a:t>Importer</a:t>
          </a:r>
          <a:endParaRPr lang="en-SG" dirty="0"/>
        </a:p>
      </dgm:t>
    </dgm:pt>
    <dgm:pt modelId="{2C40B0F7-07E8-4F57-8993-9FB9C91A030E}" type="parTrans" cxnId="{82C90083-4D02-439E-8210-E1F5A9EF1BB1}">
      <dgm:prSet/>
      <dgm:spPr/>
      <dgm:t>
        <a:bodyPr/>
        <a:lstStyle/>
        <a:p>
          <a:endParaRPr lang="en-SG"/>
        </a:p>
      </dgm:t>
    </dgm:pt>
    <dgm:pt modelId="{8B910B11-8A4B-41B3-95DE-054B602D0217}" type="sibTrans" cxnId="{82C90083-4D02-439E-8210-E1F5A9EF1BB1}">
      <dgm:prSet/>
      <dgm:spPr/>
      <dgm:t>
        <a:bodyPr/>
        <a:lstStyle/>
        <a:p>
          <a:endParaRPr lang="en-SG"/>
        </a:p>
      </dgm:t>
    </dgm:pt>
    <dgm:pt modelId="{5C985FA7-E556-4A9F-8603-BD8A01DD8881}">
      <dgm:prSet phldrT="[Text]"/>
      <dgm:spPr>
        <a:solidFill>
          <a:srgbClr val="00B050"/>
        </a:solidFill>
      </dgm:spPr>
      <dgm:t>
        <a:bodyPr/>
        <a:lstStyle/>
        <a:p>
          <a:r>
            <a:rPr lang="en-SG" dirty="0" smtClean="0"/>
            <a:t>Issuing Bank</a:t>
          </a:r>
          <a:endParaRPr lang="en-SG" dirty="0"/>
        </a:p>
      </dgm:t>
    </dgm:pt>
    <dgm:pt modelId="{CE2111AB-BB3F-4410-9485-163D1847FADC}" type="parTrans" cxnId="{72475874-4AC8-4643-A1DA-33AF1F96D7D0}">
      <dgm:prSet/>
      <dgm:spPr/>
      <dgm:t>
        <a:bodyPr/>
        <a:lstStyle/>
        <a:p>
          <a:endParaRPr lang="en-SG"/>
        </a:p>
      </dgm:t>
    </dgm:pt>
    <dgm:pt modelId="{FD74FD26-4354-484D-9C5C-50A11A935318}" type="sibTrans" cxnId="{72475874-4AC8-4643-A1DA-33AF1F96D7D0}">
      <dgm:prSet/>
      <dgm:spPr/>
      <dgm:t>
        <a:bodyPr/>
        <a:lstStyle/>
        <a:p>
          <a:endParaRPr lang="en-SG"/>
        </a:p>
      </dgm:t>
    </dgm:pt>
    <dgm:pt modelId="{A1FEDD17-9E90-4A47-AA13-BF5FD9723479}">
      <dgm:prSet phldrT="[Text]"/>
      <dgm:spPr/>
      <dgm:t>
        <a:bodyPr/>
        <a:lstStyle/>
        <a:p>
          <a:r>
            <a:rPr lang="en-SG" dirty="0" smtClean="0"/>
            <a:t>Advising Bank</a:t>
          </a:r>
          <a:endParaRPr lang="en-SG" dirty="0"/>
        </a:p>
      </dgm:t>
    </dgm:pt>
    <dgm:pt modelId="{340EA10E-A067-4343-90C2-F8624490DD96}" type="parTrans" cxnId="{31398FE0-F961-438D-9BAD-4FE36B88BFAE}">
      <dgm:prSet/>
      <dgm:spPr/>
      <dgm:t>
        <a:bodyPr/>
        <a:lstStyle/>
        <a:p>
          <a:endParaRPr lang="en-SG"/>
        </a:p>
      </dgm:t>
    </dgm:pt>
    <dgm:pt modelId="{1BA13DE5-148B-4294-B2DB-8454502EFD8E}" type="sibTrans" cxnId="{31398FE0-F961-438D-9BAD-4FE36B88BFAE}">
      <dgm:prSet/>
      <dgm:spPr/>
      <dgm:t>
        <a:bodyPr/>
        <a:lstStyle/>
        <a:p>
          <a:endParaRPr lang="en-SG"/>
        </a:p>
      </dgm:t>
    </dgm:pt>
    <dgm:pt modelId="{F8E1C3C3-343F-4452-875E-2FC1251BA07D}">
      <dgm:prSet/>
      <dgm:spPr/>
      <dgm:t>
        <a:bodyPr/>
        <a:lstStyle/>
        <a:p>
          <a:r>
            <a:rPr lang="en-SG" dirty="0" smtClean="0"/>
            <a:t>Exporter</a:t>
          </a:r>
          <a:endParaRPr lang="en-SG" dirty="0"/>
        </a:p>
      </dgm:t>
    </dgm:pt>
    <dgm:pt modelId="{7C14D249-209F-4300-81C3-DEF597976A28}" type="parTrans" cxnId="{9851009D-1F65-49D1-B446-14997A3A786A}">
      <dgm:prSet/>
      <dgm:spPr/>
      <dgm:t>
        <a:bodyPr/>
        <a:lstStyle/>
        <a:p>
          <a:endParaRPr lang="en-SG"/>
        </a:p>
      </dgm:t>
    </dgm:pt>
    <dgm:pt modelId="{7F5BEB76-2656-4B9F-B49A-F8AD27B60887}" type="sibTrans" cxnId="{9851009D-1F65-49D1-B446-14997A3A786A}">
      <dgm:prSet/>
      <dgm:spPr/>
      <dgm:t>
        <a:bodyPr/>
        <a:lstStyle/>
        <a:p>
          <a:endParaRPr lang="en-SG"/>
        </a:p>
      </dgm:t>
    </dgm:pt>
    <dgm:pt modelId="{57C478F0-FAF4-4A2E-961B-8EF521F94412}" type="pres">
      <dgm:prSet presAssocID="{C5860063-340F-4F58-BA46-80D5B5CF4AD0}" presName="Name0" presStyleCnt="0">
        <dgm:presLayoutVars>
          <dgm:dir/>
          <dgm:resizeHandles val="exact"/>
        </dgm:presLayoutVars>
      </dgm:prSet>
      <dgm:spPr/>
    </dgm:pt>
    <dgm:pt modelId="{8F9DF373-B8BC-44E2-B309-7D2C7B053217}" type="pres">
      <dgm:prSet presAssocID="{667C022D-C0B0-4C2F-AAF4-BF247686E5D6}" presName="parTxOnly" presStyleLbl="node1" presStyleIdx="0" presStyleCnt="4">
        <dgm:presLayoutVars>
          <dgm:bulletEnabled val="1"/>
        </dgm:presLayoutVars>
      </dgm:prSet>
      <dgm:spPr/>
    </dgm:pt>
    <dgm:pt modelId="{B715D142-797D-474B-8E47-0E3893303E25}" type="pres">
      <dgm:prSet presAssocID="{8B910B11-8A4B-41B3-95DE-054B602D0217}" presName="parSpace" presStyleCnt="0"/>
      <dgm:spPr/>
    </dgm:pt>
    <dgm:pt modelId="{9597C448-2F88-46AA-9C2A-92ACB782584D}" type="pres">
      <dgm:prSet presAssocID="{5C985FA7-E556-4A9F-8603-BD8A01DD8881}" presName="parTxOnly" presStyleLbl="node1" presStyleIdx="1" presStyleCnt="4">
        <dgm:presLayoutVars>
          <dgm:bulletEnabled val="1"/>
        </dgm:presLayoutVars>
      </dgm:prSet>
      <dgm:spPr/>
    </dgm:pt>
    <dgm:pt modelId="{F6D9CD4C-8CA2-4291-A32C-766A8B51A3FC}" type="pres">
      <dgm:prSet presAssocID="{FD74FD26-4354-484D-9C5C-50A11A935318}" presName="parSpace" presStyleCnt="0"/>
      <dgm:spPr/>
    </dgm:pt>
    <dgm:pt modelId="{45F04567-17B3-460A-9DAB-B290F1F305EB}" type="pres">
      <dgm:prSet presAssocID="{A1FEDD17-9E90-4A47-AA13-BF5FD9723479}" presName="parTxOnly" presStyleLbl="node1" presStyleIdx="2" presStyleCnt="4">
        <dgm:presLayoutVars>
          <dgm:bulletEnabled val="1"/>
        </dgm:presLayoutVars>
      </dgm:prSet>
      <dgm:spPr/>
    </dgm:pt>
    <dgm:pt modelId="{DED340A4-4906-41B5-90C5-0D5E8CE9F8D7}" type="pres">
      <dgm:prSet presAssocID="{1BA13DE5-148B-4294-B2DB-8454502EFD8E}" presName="parSpace" presStyleCnt="0"/>
      <dgm:spPr/>
    </dgm:pt>
    <dgm:pt modelId="{951819CF-F3D1-4820-A92D-D73CA84B249C}" type="pres">
      <dgm:prSet presAssocID="{F8E1C3C3-343F-4452-875E-2FC1251BA07D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31398FE0-F961-438D-9BAD-4FE36B88BFAE}" srcId="{C5860063-340F-4F58-BA46-80D5B5CF4AD0}" destId="{A1FEDD17-9E90-4A47-AA13-BF5FD9723479}" srcOrd="2" destOrd="0" parTransId="{340EA10E-A067-4343-90C2-F8624490DD96}" sibTransId="{1BA13DE5-148B-4294-B2DB-8454502EFD8E}"/>
    <dgm:cxn modelId="{85D19A4E-B697-405A-A697-58F1E721ED7F}" type="presOf" srcId="{A1FEDD17-9E90-4A47-AA13-BF5FD9723479}" destId="{45F04567-17B3-460A-9DAB-B290F1F305EB}" srcOrd="0" destOrd="0" presId="urn:microsoft.com/office/officeart/2005/8/layout/hChevron3"/>
    <dgm:cxn modelId="{9851009D-1F65-49D1-B446-14997A3A786A}" srcId="{C5860063-340F-4F58-BA46-80D5B5CF4AD0}" destId="{F8E1C3C3-343F-4452-875E-2FC1251BA07D}" srcOrd="3" destOrd="0" parTransId="{7C14D249-209F-4300-81C3-DEF597976A28}" sibTransId="{7F5BEB76-2656-4B9F-B49A-F8AD27B60887}"/>
    <dgm:cxn modelId="{ADF3706F-C396-4E1C-A19D-54E4C419F0CF}" type="presOf" srcId="{667C022D-C0B0-4C2F-AAF4-BF247686E5D6}" destId="{8F9DF373-B8BC-44E2-B309-7D2C7B053217}" srcOrd="0" destOrd="0" presId="urn:microsoft.com/office/officeart/2005/8/layout/hChevron3"/>
    <dgm:cxn modelId="{82C90083-4D02-439E-8210-E1F5A9EF1BB1}" srcId="{C5860063-340F-4F58-BA46-80D5B5CF4AD0}" destId="{667C022D-C0B0-4C2F-AAF4-BF247686E5D6}" srcOrd="0" destOrd="0" parTransId="{2C40B0F7-07E8-4F57-8993-9FB9C91A030E}" sibTransId="{8B910B11-8A4B-41B3-95DE-054B602D0217}"/>
    <dgm:cxn modelId="{AC3E8117-5623-4CC2-8ACB-354EEECF4483}" type="presOf" srcId="{F8E1C3C3-343F-4452-875E-2FC1251BA07D}" destId="{951819CF-F3D1-4820-A92D-D73CA84B249C}" srcOrd="0" destOrd="0" presId="urn:microsoft.com/office/officeart/2005/8/layout/hChevron3"/>
    <dgm:cxn modelId="{72475874-4AC8-4643-A1DA-33AF1F96D7D0}" srcId="{C5860063-340F-4F58-BA46-80D5B5CF4AD0}" destId="{5C985FA7-E556-4A9F-8603-BD8A01DD8881}" srcOrd="1" destOrd="0" parTransId="{CE2111AB-BB3F-4410-9485-163D1847FADC}" sibTransId="{FD74FD26-4354-484D-9C5C-50A11A935318}"/>
    <dgm:cxn modelId="{A1E9B53A-F7E7-41AB-B8CA-12984EA262DA}" type="presOf" srcId="{C5860063-340F-4F58-BA46-80D5B5CF4AD0}" destId="{57C478F0-FAF4-4A2E-961B-8EF521F94412}" srcOrd="0" destOrd="0" presId="urn:microsoft.com/office/officeart/2005/8/layout/hChevron3"/>
    <dgm:cxn modelId="{4D94BFE8-88DB-47F9-B012-3D08FBF6795A}" type="presOf" srcId="{5C985FA7-E556-4A9F-8603-BD8A01DD8881}" destId="{9597C448-2F88-46AA-9C2A-92ACB782584D}" srcOrd="0" destOrd="0" presId="urn:microsoft.com/office/officeart/2005/8/layout/hChevron3"/>
    <dgm:cxn modelId="{0C0C2D9A-A4AE-4598-B2BE-E52D6EE558F8}" type="presParOf" srcId="{57C478F0-FAF4-4A2E-961B-8EF521F94412}" destId="{8F9DF373-B8BC-44E2-B309-7D2C7B053217}" srcOrd="0" destOrd="0" presId="urn:microsoft.com/office/officeart/2005/8/layout/hChevron3"/>
    <dgm:cxn modelId="{64903E0F-B4C1-423B-AF74-D6F9DCB39028}" type="presParOf" srcId="{57C478F0-FAF4-4A2E-961B-8EF521F94412}" destId="{B715D142-797D-474B-8E47-0E3893303E25}" srcOrd="1" destOrd="0" presId="urn:microsoft.com/office/officeart/2005/8/layout/hChevron3"/>
    <dgm:cxn modelId="{429735F7-69C1-4364-99B4-0CD8279EC0FB}" type="presParOf" srcId="{57C478F0-FAF4-4A2E-961B-8EF521F94412}" destId="{9597C448-2F88-46AA-9C2A-92ACB782584D}" srcOrd="2" destOrd="0" presId="urn:microsoft.com/office/officeart/2005/8/layout/hChevron3"/>
    <dgm:cxn modelId="{4955E898-1005-4AE3-B313-2D5F071ABE2C}" type="presParOf" srcId="{57C478F0-FAF4-4A2E-961B-8EF521F94412}" destId="{F6D9CD4C-8CA2-4291-A32C-766A8B51A3FC}" srcOrd="3" destOrd="0" presId="urn:microsoft.com/office/officeart/2005/8/layout/hChevron3"/>
    <dgm:cxn modelId="{DC1EEBD5-1534-4068-BB17-2257E4AB8DCC}" type="presParOf" srcId="{57C478F0-FAF4-4A2E-961B-8EF521F94412}" destId="{45F04567-17B3-460A-9DAB-B290F1F305EB}" srcOrd="4" destOrd="0" presId="urn:microsoft.com/office/officeart/2005/8/layout/hChevron3"/>
    <dgm:cxn modelId="{8EAB4A44-2AF5-485F-A703-D873CE8AE970}" type="presParOf" srcId="{57C478F0-FAF4-4A2E-961B-8EF521F94412}" destId="{DED340A4-4906-41B5-90C5-0D5E8CE9F8D7}" srcOrd="5" destOrd="0" presId="urn:microsoft.com/office/officeart/2005/8/layout/hChevron3"/>
    <dgm:cxn modelId="{09D785AE-EFDB-46FC-8CAE-5878E853EDF3}" type="presParOf" srcId="{57C478F0-FAF4-4A2E-961B-8EF521F94412}" destId="{951819CF-F3D1-4820-A92D-D73CA84B249C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860063-340F-4F58-BA46-80D5B5CF4AD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67C022D-C0B0-4C2F-AAF4-BF247686E5D6}">
      <dgm:prSet phldrT="[Text]"/>
      <dgm:spPr>
        <a:solidFill>
          <a:srgbClr val="FFC000"/>
        </a:solidFill>
      </dgm:spPr>
      <dgm:t>
        <a:bodyPr/>
        <a:lstStyle/>
        <a:p>
          <a:r>
            <a:rPr lang="en-SG" dirty="0" smtClean="0"/>
            <a:t>Importer</a:t>
          </a:r>
          <a:endParaRPr lang="en-SG" dirty="0"/>
        </a:p>
      </dgm:t>
    </dgm:pt>
    <dgm:pt modelId="{2C40B0F7-07E8-4F57-8993-9FB9C91A030E}" type="parTrans" cxnId="{82C90083-4D02-439E-8210-E1F5A9EF1BB1}">
      <dgm:prSet/>
      <dgm:spPr/>
      <dgm:t>
        <a:bodyPr/>
        <a:lstStyle/>
        <a:p>
          <a:endParaRPr lang="en-SG"/>
        </a:p>
      </dgm:t>
    </dgm:pt>
    <dgm:pt modelId="{8B910B11-8A4B-41B3-95DE-054B602D0217}" type="sibTrans" cxnId="{82C90083-4D02-439E-8210-E1F5A9EF1BB1}">
      <dgm:prSet/>
      <dgm:spPr/>
      <dgm:t>
        <a:bodyPr/>
        <a:lstStyle/>
        <a:p>
          <a:endParaRPr lang="en-SG"/>
        </a:p>
      </dgm:t>
    </dgm:pt>
    <dgm:pt modelId="{5C985FA7-E556-4A9F-8603-BD8A01DD8881}">
      <dgm:prSet phldrT="[Text]"/>
      <dgm:spPr>
        <a:solidFill>
          <a:srgbClr val="00B050"/>
        </a:solidFill>
      </dgm:spPr>
      <dgm:t>
        <a:bodyPr/>
        <a:lstStyle/>
        <a:p>
          <a:r>
            <a:rPr lang="en-SG" dirty="0" smtClean="0"/>
            <a:t>Issuing Bank</a:t>
          </a:r>
          <a:endParaRPr lang="en-SG" dirty="0"/>
        </a:p>
      </dgm:t>
    </dgm:pt>
    <dgm:pt modelId="{CE2111AB-BB3F-4410-9485-163D1847FADC}" type="parTrans" cxnId="{72475874-4AC8-4643-A1DA-33AF1F96D7D0}">
      <dgm:prSet/>
      <dgm:spPr/>
      <dgm:t>
        <a:bodyPr/>
        <a:lstStyle/>
        <a:p>
          <a:endParaRPr lang="en-SG"/>
        </a:p>
      </dgm:t>
    </dgm:pt>
    <dgm:pt modelId="{FD74FD26-4354-484D-9C5C-50A11A935318}" type="sibTrans" cxnId="{72475874-4AC8-4643-A1DA-33AF1F96D7D0}">
      <dgm:prSet/>
      <dgm:spPr/>
      <dgm:t>
        <a:bodyPr/>
        <a:lstStyle/>
        <a:p>
          <a:endParaRPr lang="en-SG"/>
        </a:p>
      </dgm:t>
    </dgm:pt>
    <dgm:pt modelId="{A1FEDD17-9E90-4A47-AA13-BF5FD9723479}">
      <dgm:prSet phldrT="[Text]"/>
      <dgm:spPr>
        <a:solidFill>
          <a:srgbClr val="00B050"/>
        </a:solidFill>
      </dgm:spPr>
      <dgm:t>
        <a:bodyPr/>
        <a:lstStyle/>
        <a:p>
          <a:r>
            <a:rPr lang="en-SG" dirty="0" smtClean="0"/>
            <a:t>Advising Bank</a:t>
          </a:r>
          <a:endParaRPr lang="en-SG" dirty="0"/>
        </a:p>
      </dgm:t>
    </dgm:pt>
    <dgm:pt modelId="{340EA10E-A067-4343-90C2-F8624490DD96}" type="parTrans" cxnId="{31398FE0-F961-438D-9BAD-4FE36B88BFAE}">
      <dgm:prSet/>
      <dgm:spPr/>
      <dgm:t>
        <a:bodyPr/>
        <a:lstStyle/>
        <a:p>
          <a:endParaRPr lang="en-SG"/>
        </a:p>
      </dgm:t>
    </dgm:pt>
    <dgm:pt modelId="{1BA13DE5-148B-4294-B2DB-8454502EFD8E}" type="sibTrans" cxnId="{31398FE0-F961-438D-9BAD-4FE36B88BFAE}">
      <dgm:prSet/>
      <dgm:spPr/>
      <dgm:t>
        <a:bodyPr/>
        <a:lstStyle/>
        <a:p>
          <a:endParaRPr lang="en-SG"/>
        </a:p>
      </dgm:t>
    </dgm:pt>
    <dgm:pt modelId="{F8E1C3C3-343F-4452-875E-2FC1251BA07D}">
      <dgm:prSet/>
      <dgm:spPr/>
      <dgm:t>
        <a:bodyPr/>
        <a:lstStyle/>
        <a:p>
          <a:r>
            <a:rPr lang="en-SG" dirty="0" smtClean="0"/>
            <a:t>Exporter</a:t>
          </a:r>
          <a:endParaRPr lang="en-SG" dirty="0"/>
        </a:p>
      </dgm:t>
    </dgm:pt>
    <dgm:pt modelId="{7C14D249-209F-4300-81C3-DEF597976A28}" type="parTrans" cxnId="{9851009D-1F65-49D1-B446-14997A3A786A}">
      <dgm:prSet/>
      <dgm:spPr/>
      <dgm:t>
        <a:bodyPr/>
        <a:lstStyle/>
        <a:p>
          <a:endParaRPr lang="en-SG"/>
        </a:p>
      </dgm:t>
    </dgm:pt>
    <dgm:pt modelId="{7F5BEB76-2656-4B9F-B49A-F8AD27B60887}" type="sibTrans" cxnId="{9851009D-1F65-49D1-B446-14997A3A786A}">
      <dgm:prSet/>
      <dgm:spPr/>
      <dgm:t>
        <a:bodyPr/>
        <a:lstStyle/>
        <a:p>
          <a:endParaRPr lang="en-SG"/>
        </a:p>
      </dgm:t>
    </dgm:pt>
    <dgm:pt modelId="{57C478F0-FAF4-4A2E-961B-8EF521F94412}" type="pres">
      <dgm:prSet presAssocID="{C5860063-340F-4F58-BA46-80D5B5CF4AD0}" presName="Name0" presStyleCnt="0">
        <dgm:presLayoutVars>
          <dgm:dir/>
          <dgm:resizeHandles val="exact"/>
        </dgm:presLayoutVars>
      </dgm:prSet>
      <dgm:spPr/>
    </dgm:pt>
    <dgm:pt modelId="{8F9DF373-B8BC-44E2-B309-7D2C7B053217}" type="pres">
      <dgm:prSet presAssocID="{667C022D-C0B0-4C2F-AAF4-BF247686E5D6}" presName="parTxOnly" presStyleLbl="node1" presStyleIdx="0" presStyleCnt="4">
        <dgm:presLayoutVars>
          <dgm:bulletEnabled val="1"/>
        </dgm:presLayoutVars>
      </dgm:prSet>
      <dgm:spPr/>
    </dgm:pt>
    <dgm:pt modelId="{B715D142-797D-474B-8E47-0E3893303E25}" type="pres">
      <dgm:prSet presAssocID="{8B910B11-8A4B-41B3-95DE-054B602D0217}" presName="parSpace" presStyleCnt="0"/>
      <dgm:spPr/>
    </dgm:pt>
    <dgm:pt modelId="{9597C448-2F88-46AA-9C2A-92ACB782584D}" type="pres">
      <dgm:prSet presAssocID="{5C985FA7-E556-4A9F-8603-BD8A01DD8881}" presName="parTxOnly" presStyleLbl="node1" presStyleIdx="1" presStyleCnt="4">
        <dgm:presLayoutVars>
          <dgm:bulletEnabled val="1"/>
        </dgm:presLayoutVars>
      </dgm:prSet>
      <dgm:spPr/>
    </dgm:pt>
    <dgm:pt modelId="{F6D9CD4C-8CA2-4291-A32C-766A8B51A3FC}" type="pres">
      <dgm:prSet presAssocID="{FD74FD26-4354-484D-9C5C-50A11A935318}" presName="parSpace" presStyleCnt="0"/>
      <dgm:spPr/>
    </dgm:pt>
    <dgm:pt modelId="{45F04567-17B3-460A-9DAB-B290F1F305EB}" type="pres">
      <dgm:prSet presAssocID="{A1FEDD17-9E90-4A47-AA13-BF5FD9723479}" presName="parTxOnly" presStyleLbl="node1" presStyleIdx="2" presStyleCnt="4">
        <dgm:presLayoutVars>
          <dgm:bulletEnabled val="1"/>
        </dgm:presLayoutVars>
      </dgm:prSet>
      <dgm:spPr/>
    </dgm:pt>
    <dgm:pt modelId="{DED340A4-4906-41B5-90C5-0D5E8CE9F8D7}" type="pres">
      <dgm:prSet presAssocID="{1BA13DE5-148B-4294-B2DB-8454502EFD8E}" presName="parSpace" presStyleCnt="0"/>
      <dgm:spPr/>
    </dgm:pt>
    <dgm:pt modelId="{951819CF-F3D1-4820-A92D-D73CA84B249C}" type="pres">
      <dgm:prSet presAssocID="{F8E1C3C3-343F-4452-875E-2FC1251BA07D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72475874-4AC8-4643-A1DA-33AF1F96D7D0}" srcId="{C5860063-340F-4F58-BA46-80D5B5CF4AD0}" destId="{5C985FA7-E556-4A9F-8603-BD8A01DD8881}" srcOrd="1" destOrd="0" parTransId="{CE2111AB-BB3F-4410-9485-163D1847FADC}" sibTransId="{FD74FD26-4354-484D-9C5C-50A11A935318}"/>
    <dgm:cxn modelId="{37C5D4DA-0969-4F9B-BE03-51A13A41D49C}" type="presOf" srcId="{5C985FA7-E556-4A9F-8603-BD8A01DD8881}" destId="{9597C448-2F88-46AA-9C2A-92ACB782584D}" srcOrd="0" destOrd="0" presId="urn:microsoft.com/office/officeart/2005/8/layout/hChevron3"/>
    <dgm:cxn modelId="{E5A37B47-05CB-46E8-93E8-071841144024}" type="presOf" srcId="{F8E1C3C3-343F-4452-875E-2FC1251BA07D}" destId="{951819CF-F3D1-4820-A92D-D73CA84B249C}" srcOrd="0" destOrd="0" presId="urn:microsoft.com/office/officeart/2005/8/layout/hChevron3"/>
    <dgm:cxn modelId="{82C90083-4D02-439E-8210-E1F5A9EF1BB1}" srcId="{C5860063-340F-4F58-BA46-80D5B5CF4AD0}" destId="{667C022D-C0B0-4C2F-AAF4-BF247686E5D6}" srcOrd="0" destOrd="0" parTransId="{2C40B0F7-07E8-4F57-8993-9FB9C91A030E}" sibTransId="{8B910B11-8A4B-41B3-95DE-054B602D0217}"/>
    <dgm:cxn modelId="{DFEB3822-CB5F-413B-BD8E-446EE2A55451}" type="presOf" srcId="{667C022D-C0B0-4C2F-AAF4-BF247686E5D6}" destId="{8F9DF373-B8BC-44E2-B309-7D2C7B053217}" srcOrd="0" destOrd="0" presId="urn:microsoft.com/office/officeart/2005/8/layout/hChevron3"/>
    <dgm:cxn modelId="{31398FE0-F961-438D-9BAD-4FE36B88BFAE}" srcId="{C5860063-340F-4F58-BA46-80D5B5CF4AD0}" destId="{A1FEDD17-9E90-4A47-AA13-BF5FD9723479}" srcOrd="2" destOrd="0" parTransId="{340EA10E-A067-4343-90C2-F8624490DD96}" sibTransId="{1BA13DE5-148B-4294-B2DB-8454502EFD8E}"/>
    <dgm:cxn modelId="{9851009D-1F65-49D1-B446-14997A3A786A}" srcId="{C5860063-340F-4F58-BA46-80D5B5CF4AD0}" destId="{F8E1C3C3-343F-4452-875E-2FC1251BA07D}" srcOrd="3" destOrd="0" parTransId="{7C14D249-209F-4300-81C3-DEF597976A28}" sibTransId="{7F5BEB76-2656-4B9F-B49A-F8AD27B60887}"/>
    <dgm:cxn modelId="{7141CE14-89E5-496F-9F82-A0326880BF05}" type="presOf" srcId="{C5860063-340F-4F58-BA46-80D5B5CF4AD0}" destId="{57C478F0-FAF4-4A2E-961B-8EF521F94412}" srcOrd="0" destOrd="0" presId="urn:microsoft.com/office/officeart/2005/8/layout/hChevron3"/>
    <dgm:cxn modelId="{BAAAD1EA-83BA-4E7E-B98B-CB87EED7D7F4}" type="presOf" srcId="{A1FEDD17-9E90-4A47-AA13-BF5FD9723479}" destId="{45F04567-17B3-460A-9DAB-B290F1F305EB}" srcOrd="0" destOrd="0" presId="urn:microsoft.com/office/officeart/2005/8/layout/hChevron3"/>
    <dgm:cxn modelId="{EA5C77A6-5451-40AA-AE61-2692F1C6B27B}" type="presParOf" srcId="{57C478F0-FAF4-4A2E-961B-8EF521F94412}" destId="{8F9DF373-B8BC-44E2-B309-7D2C7B053217}" srcOrd="0" destOrd="0" presId="urn:microsoft.com/office/officeart/2005/8/layout/hChevron3"/>
    <dgm:cxn modelId="{36D25056-C596-4392-8D01-CC7688D805F8}" type="presParOf" srcId="{57C478F0-FAF4-4A2E-961B-8EF521F94412}" destId="{B715D142-797D-474B-8E47-0E3893303E25}" srcOrd="1" destOrd="0" presId="urn:microsoft.com/office/officeart/2005/8/layout/hChevron3"/>
    <dgm:cxn modelId="{C3A5D32E-B4DE-4A20-84BA-36745C0DF571}" type="presParOf" srcId="{57C478F0-FAF4-4A2E-961B-8EF521F94412}" destId="{9597C448-2F88-46AA-9C2A-92ACB782584D}" srcOrd="2" destOrd="0" presId="urn:microsoft.com/office/officeart/2005/8/layout/hChevron3"/>
    <dgm:cxn modelId="{31F40271-A9F6-40B3-ACD1-10B5CA60CE77}" type="presParOf" srcId="{57C478F0-FAF4-4A2E-961B-8EF521F94412}" destId="{F6D9CD4C-8CA2-4291-A32C-766A8B51A3FC}" srcOrd="3" destOrd="0" presId="urn:microsoft.com/office/officeart/2005/8/layout/hChevron3"/>
    <dgm:cxn modelId="{E5F567ED-9CAC-4241-9CDD-FA8ED2CD81EB}" type="presParOf" srcId="{57C478F0-FAF4-4A2E-961B-8EF521F94412}" destId="{45F04567-17B3-460A-9DAB-B290F1F305EB}" srcOrd="4" destOrd="0" presId="urn:microsoft.com/office/officeart/2005/8/layout/hChevron3"/>
    <dgm:cxn modelId="{A427F277-E45C-435E-A98A-B9F5248191D7}" type="presParOf" srcId="{57C478F0-FAF4-4A2E-961B-8EF521F94412}" destId="{DED340A4-4906-41B5-90C5-0D5E8CE9F8D7}" srcOrd="5" destOrd="0" presId="urn:microsoft.com/office/officeart/2005/8/layout/hChevron3"/>
    <dgm:cxn modelId="{898384FF-A869-4922-8452-4D2B02936959}" type="presParOf" srcId="{57C478F0-FAF4-4A2E-961B-8EF521F94412}" destId="{951819CF-F3D1-4820-A92D-D73CA84B249C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DF373-B8BC-44E2-B309-7D2C7B053217}">
      <dsp:nvSpPr>
        <dsp:cNvPr id="0" name=""/>
        <dsp:cNvSpPr/>
      </dsp:nvSpPr>
      <dsp:spPr>
        <a:xfrm>
          <a:off x="1172" y="1058634"/>
          <a:ext cx="1176674" cy="47066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400" kern="1200" dirty="0" smtClean="0"/>
            <a:t>Importer</a:t>
          </a:r>
          <a:endParaRPr lang="en-SG" sz="1400" kern="1200" dirty="0"/>
        </a:p>
      </dsp:txBody>
      <dsp:txXfrm>
        <a:off x="1172" y="1058634"/>
        <a:ext cx="1059007" cy="470669"/>
      </dsp:txXfrm>
    </dsp:sp>
    <dsp:sp modelId="{9597C448-2F88-46AA-9C2A-92ACB782584D}">
      <dsp:nvSpPr>
        <dsp:cNvPr id="0" name=""/>
        <dsp:cNvSpPr/>
      </dsp:nvSpPr>
      <dsp:spPr>
        <a:xfrm>
          <a:off x="942512" y="1058634"/>
          <a:ext cx="1176674" cy="4706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400" kern="1200" dirty="0" smtClean="0"/>
            <a:t>Issuing Bank</a:t>
          </a:r>
          <a:endParaRPr lang="en-SG" sz="1400" kern="1200" dirty="0"/>
        </a:p>
      </dsp:txBody>
      <dsp:txXfrm>
        <a:off x="1177847" y="1058634"/>
        <a:ext cx="706005" cy="470669"/>
      </dsp:txXfrm>
    </dsp:sp>
    <dsp:sp modelId="{45F04567-17B3-460A-9DAB-B290F1F305EB}">
      <dsp:nvSpPr>
        <dsp:cNvPr id="0" name=""/>
        <dsp:cNvSpPr/>
      </dsp:nvSpPr>
      <dsp:spPr>
        <a:xfrm>
          <a:off x="1883852" y="1058634"/>
          <a:ext cx="1176674" cy="4706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400" kern="1200" dirty="0" smtClean="0"/>
            <a:t>Advising Bank</a:t>
          </a:r>
          <a:endParaRPr lang="en-SG" sz="1400" kern="1200" dirty="0"/>
        </a:p>
      </dsp:txBody>
      <dsp:txXfrm>
        <a:off x="2119187" y="1058634"/>
        <a:ext cx="706005" cy="470669"/>
      </dsp:txXfrm>
    </dsp:sp>
    <dsp:sp modelId="{951819CF-F3D1-4820-A92D-D73CA84B249C}">
      <dsp:nvSpPr>
        <dsp:cNvPr id="0" name=""/>
        <dsp:cNvSpPr/>
      </dsp:nvSpPr>
      <dsp:spPr>
        <a:xfrm>
          <a:off x="2825192" y="1058634"/>
          <a:ext cx="1176674" cy="4706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400" kern="1200" dirty="0" smtClean="0"/>
            <a:t>Exporter</a:t>
          </a:r>
          <a:endParaRPr lang="en-SG" sz="1400" kern="1200" dirty="0"/>
        </a:p>
      </dsp:txBody>
      <dsp:txXfrm>
        <a:off x="3060527" y="1058634"/>
        <a:ext cx="706005" cy="4706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DF373-B8BC-44E2-B309-7D2C7B053217}">
      <dsp:nvSpPr>
        <dsp:cNvPr id="0" name=""/>
        <dsp:cNvSpPr/>
      </dsp:nvSpPr>
      <dsp:spPr>
        <a:xfrm>
          <a:off x="1172" y="1058634"/>
          <a:ext cx="1176674" cy="470669"/>
        </a:xfrm>
        <a:prstGeom prst="homePlat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400" kern="1200" dirty="0" smtClean="0"/>
            <a:t>Importer</a:t>
          </a:r>
          <a:endParaRPr lang="en-SG" sz="1400" kern="1200" dirty="0"/>
        </a:p>
      </dsp:txBody>
      <dsp:txXfrm>
        <a:off x="1172" y="1058634"/>
        <a:ext cx="1059007" cy="470669"/>
      </dsp:txXfrm>
    </dsp:sp>
    <dsp:sp modelId="{9597C448-2F88-46AA-9C2A-92ACB782584D}">
      <dsp:nvSpPr>
        <dsp:cNvPr id="0" name=""/>
        <dsp:cNvSpPr/>
      </dsp:nvSpPr>
      <dsp:spPr>
        <a:xfrm>
          <a:off x="942512" y="1058634"/>
          <a:ext cx="1176674" cy="4706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400" kern="1200" dirty="0" smtClean="0"/>
            <a:t>Issuing Bank</a:t>
          </a:r>
          <a:endParaRPr lang="en-SG" sz="1400" kern="1200" dirty="0"/>
        </a:p>
      </dsp:txBody>
      <dsp:txXfrm>
        <a:off x="1177847" y="1058634"/>
        <a:ext cx="706005" cy="470669"/>
      </dsp:txXfrm>
    </dsp:sp>
    <dsp:sp modelId="{45F04567-17B3-460A-9DAB-B290F1F305EB}">
      <dsp:nvSpPr>
        <dsp:cNvPr id="0" name=""/>
        <dsp:cNvSpPr/>
      </dsp:nvSpPr>
      <dsp:spPr>
        <a:xfrm>
          <a:off x="1883852" y="1058634"/>
          <a:ext cx="1176674" cy="4706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400" kern="1200" dirty="0" smtClean="0"/>
            <a:t>Advising Bank</a:t>
          </a:r>
          <a:endParaRPr lang="en-SG" sz="1400" kern="1200" dirty="0"/>
        </a:p>
      </dsp:txBody>
      <dsp:txXfrm>
        <a:off x="2119187" y="1058634"/>
        <a:ext cx="706005" cy="470669"/>
      </dsp:txXfrm>
    </dsp:sp>
    <dsp:sp modelId="{951819CF-F3D1-4820-A92D-D73CA84B249C}">
      <dsp:nvSpPr>
        <dsp:cNvPr id="0" name=""/>
        <dsp:cNvSpPr/>
      </dsp:nvSpPr>
      <dsp:spPr>
        <a:xfrm>
          <a:off x="2825192" y="1058634"/>
          <a:ext cx="1176674" cy="4706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400" kern="1200" dirty="0" smtClean="0"/>
            <a:t>Exporter</a:t>
          </a:r>
          <a:endParaRPr lang="en-SG" sz="1400" kern="1200" dirty="0"/>
        </a:p>
      </dsp:txBody>
      <dsp:txXfrm>
        <a:off x="3060527" y="1058634"/>
        <a:ext cx="706005" cy="4706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DF373-B8BC-44E2-B309-7D2C7B053217}">
      <dsp:nvSpPr>
        <dsp:cNvPr id="0" name=""/>
        <dsp:cNvSpPr/>
      </dsp:nvSpPr>
      <dsp:spPr>
        <a:xfrm>
          <a:off x="1172" y="1058634"/>
          <a:ext cx="1176674" cy="470669"/>
        </a:xfrm>
        <a:prstGeom prst="homePlat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400" kern="1200" dirty="0" smtClean="0"/>
            <a:t>Importer</a:t>
          </a:r>
          <a:endParaRPr lang="en-SG" sz="1400" kern="1200" dirty="0"/>
        </a:p>
      </dsp:txBody>
      <dsp:txXfrm>
        <a:off x="1172" y="1058634"/>
        <a:ext cx="1059007" cy="470669"/>
      </dsp:txXfrm>
    </dsp:sp>
    <dsp:sp modelId="{9597C448-2F88-46AA-9C2A-92ACB782584D}">
      <dsp:nvSpPr>
        <dsp:cNvPr id="0" name=""/>
        <dsp:cNvSpPr/>
      </dsp:nvSpPr>
      <dsp:spPr>
        <a:xfrm>
          <a:off x="942512" y="1058634"/>
          <a:ext cx="1176674" cy="470669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400" kern="1200" dirty="0" smtClean="0"/>
            <a:t>Issuing Bank</a:t>
          </a:r>
          <a:endParaRPr lang="en-SG" sz="1400" kern="1200" dirty="0"/>
        </a:p>
      </dsp:txBody>
      <dsp:txXfrm>
        <a:off x="1177847" y="1058634"/>
        <a:ext cx="706005" cy="470669"/>
      </dsp:txXfrm>
    </dsp:sp>
    <dsp:sp modelId="{45F04567-17B3-460A-9DAB-B290F1F305EB}">
      <dsp:nvSpPr>
        <dsp:cNvPr id="0" name=""/>
        <dsp:cNvSpPr/>
      </dsp:nvSpPr>
      <dsp:spPr>
        <a:xfrm>
          <a:off x="1883852" y="1058634"/>
          <a:ext cx="1176674" cy="4706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400" kern="1200" dirty="0" smtClean="0"/>
            <a:t>Advising Bank</a:t>
          </a:r>
          <a:endParaRPr lang="en-SG" sz="1400" kern="1200" dirty="0"/>
        </a:p>
      </dsp:txBody>
      <dsp:txXfrm>
        <a:off x="2119187" y="1058634"/>
        <a:ext cx="706005" cy="470669"/>
      </dsp:txXfrm>
    </dsp:sp>
    <dsp:sp modelId="{951819CF-F3D1-4820-A92D-D73CA84B249C}">
      <dsp:nvSpPr>
        <dsp:cNvPr id="0" name=""/>
        <dsp:cNvSpPr/>
      </dsp:nvSpPr>
      <dsp:spPr>
        <a:xfrm>
          <a:off x="2825192" y="1058634"/>
          <a:ext cx="1176674" cy="4706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400" kern="1200" dirty="0" smtClean="0"/>
            <a:t>Exporter</a:t>
          </a:r>
          <a:endParaRPr lang="en-SG" sz="1400" kern="1200" dirty="0"/>
        </a:p>
      </dsp:txBody>
      <dsp:txXfrm>
        <a:off x="3060527" y="1058634"/>
        <a:ext cx="706005" cy="4706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DF373-B8BC-44E2-B309-7D2C7B053217}">
      <dsp:nvSpPr>
        <dsp:cNvPr id="0" name=""/>
        <dsp:cNvSpPr/>
      </dsp:nvSpPr>
      <dsp:spPr>
        <a:xfrm>
          <a:off x="1172" y="1058634"/>
          <a:ext cx="1176674" cy="470669"/>
        </a:xfrm>
        <a:prstGeom prst="homePlat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400" kern="1200" dirty="0" smtClean="0"/>
            <a:t>Importer</a:t>
          </a:r>
          <a:endParaRPr lang="en-SG" sz="1400" kern="1200" dirty="0"/>
        </a:p>
      </dsp:txBody>
      <dsp:txXfrm>
        <a:off x="1172" y="1058634"/>
        <a:ext cx="1059007" cy="470669"/>
      </dsp:txXfrm>
    </dsp:sp>
    <dsp:sp modelId="{9597C448-2F88-46AA-9C2A-92ACB782584D}">
      <dsp:nvSpPr>
        <dsp:cNvPr id="0" name=""/>
        <dsp:cNvSpPr/>
      </dsp:nvSpPr>
      <dsp:spPr>
        <a:xfrm>
          <a:off x="942512" y="1058634"/>
          <a:ext cx="1176674" cy="470669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400" kern="1200" dirty="0" smtClean="0"/>
            <a:t>Issuing Bank</a:t>
          </a:r>
          <a:endParaRPr lang="en-SG" sz="1400" kern="1200" dirty="0"/>
        </a:p>
      </dsp:txBody>
      <dsp:txXfrm>
        <a:off x="1177847" y="1058634"/>
        <a:ext cx="706005" cy="470669"/>
      </dsp:txXfrm>
    </dsp:sp>
    <dsp:sp modelId="{45F04567-17B3-460A-9DAB-B290F1F305EB}">
      <dsp:nvSpPr>
        <dsp:cNvPr id="0" name=""/>
        <dsp:cNvSpPr/>
      </dsp:nvSpPr>
      <dsp:spPr>
        <a:xfrm>
          <a:off x="1883852" y="1058634"/>
          <a:ext cx="1176674" cy="470669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400" kern="1200" dirty="0" smtClean="0"/>
            <a:t>Advising Bank</a:t>
          </a:r>
          <a:endParaRPr lang="en-SG" sz="1400" kern="1200" dirty="0"/>
        </a:p>
      </dsp:txBody>
      <dsp:txXfrm>
        <a:off x="2119187" y="1058634"/>
        <a:ext cx="706005" cy="470669"/>
      </dsp:txXfrm>
    </dsp:sp>
    <dsp:sp modelId="{951819CF-F3D1-4820-A92D-D73CA84B249C}">
      <dsp:nvSpPr>
        <dsp:cNvPr id="0" name=""/>
        <dsp:cNvSpPr/>
      </dsp:nvSpPr>
      <dsp:spPr>
        <a:xfrm>
          <a:off x="2825192" y="1058634"/>
          <a:ext cx="1176674" cy="4706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400" kern="1200" dirty="0" smtClean="0"/>
            <a:t>Exporter</a:t>
          </a:r>
          <a:endParaRPr lang="en-SG" sz="1400" kern="1200" dirty="0"/>
        </a:p>
      </dsp:txBody>
      <dsp:txXfrm>
        <a:off x="3060527" y="1058634"/>
        <a:ext cx="706005" cy="470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D943-270A-4D21-8C95-3F75ED98AD14}" type="datetimeFigureOut">
              <a:rPr lang="en-SG" smtClean="0"/>
              <a:t>3/10/2017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43A4-A98B-41F8-BF9D-A44B254A39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137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D943-270A-4D21-8C95-3F75ED98AD14}" type="datetimeFigureOut">
              <a:rPr lang="en-SG" smtClean="0"/>
              <a:t>3/10/2017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43A4-A98B-41F8-BF9D-A44B254A39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348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D943-270A-4D21-8C95-3F75ED98AD14}" type="datetimeFigureOut">
              <a:rPr lang="en-SG" smtClean="0"/>
              <a:t>3/10/2017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43A4-A98B-41F8-BF9D-A44B254A39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786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D943-270A-4D21-8C95-3F75ED98AD14}" type="datetimeFigureOut">
              <a:rPr lang="en-SG" smtClean="0"/>
              <a:t>3/10/2017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43A4-A98B-41F8-BF9D-A44B254A39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010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D943-270A-4D21-8C95-3F75ED98AD14}" type="datetimeFigureOut">
              <a:rPr lang="en-SG" smtClean="0"/>
              <a:t>3/10/2017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43A4-A98B-41F8-BF9D-A44B254A39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164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D943-270A-4D21-8C95-3F75ED98AD14}" type="datetimeFigureOut">
              <a:rPr lang="en-SG" smtClean="0"/>
              <a:t>3/10/2017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43A4-A98B-41F8-BF9D-A44B254A39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001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D943-270A-4D21-8C95-3F75ED98AD14}" type="datetimeFigureOut">
              <a:rPr lang="en-SG" smtClean="0"/>
              <a:t>3/10/2017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43A4-A98B-41F8-BF9D-A44B254A39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852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D943-270A-4D21-8C95-3F75ED98AD14}" type="datetimeFigureOut">
              <a:rPr lang="en-SG" smtClean="0"/>
              <a:t>3/10/2017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43A4-A98B-41F8-BF9D-A44B254A39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972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D943-270A-4D21-8C95-3F75ED98AD14}" type="datetimeFigureOut">
              <a:rPr lang="en-SG" smtClean="0"/>
              <a:t>3/10/2017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43A4-A98B-41F8-BF9D-A44B254A39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827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D943-270A-4D21-8C95-3F75ED98AD14}" type="datetimeFigureOut">
              <a:rPr lang="en-SG" smtClean="0"/>
              <a:t>3/10/2017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43A4-A98B-41F8-BF9D-A44B254A39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595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D943-270A-4D21-8C95-3F75ED98AD14}" type="datetimeFigureOut">
              <a:rPr lang="en-SG" smtClean="0"/>
              <a:t>3/10/2017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43A4-A98B-41F8-BF9D-A44B254A39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418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5D943-270A-4D21-8C95-3F75ED98AD14}" type="datetimeFigureOut">
              <a:rPr lang="en-SG" smtClean="0"/>
              <a:t>3/10/2017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643A4-A98B-41F8-BF9D-A44B254A39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365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9.jpeg"/><Relationship Id="rId18" Type="http://schemas.openxmlformats.org/officeDocument/2006/relationships/image" Target="../media/image13.png"/><Relationship Id="rId26" Type="http://schemas.microsoft.com/office/2007/relationships/hdphoto" Target="../media/hdphoto6.wdp"/><Relationship Id="rId3" Type="http://schemas.openxmlformats.org/officeDocument/2006/relationships/image" Target="../media/image2.jpeg"/><Relationship Id="rId21" Type="http://schemas.openxmlformats.org/officeDocument/2006/relationships/image" Target="../media/image16.png"/><Relationship Id="rId7" Type="http://schemas.openxmlformats.org/officeDocument/2006/relationships/image" Target="../media/image6.png"/><Relationship Id="rId12" Type="http://schemas.microsoft.com/office/2007/relationships/hdphoto" Target="../media/hdphoto3.wdp"/><Relationship Id="rId17" Type="http://schemas.openxmlformats.org/officeDocument/2006/relationships/image" Target="../media/image12.png"/><Relationship Id="rId25" Type="http://schemas.openxmlformats.org/officeDocument/2006/relationships/image" Target="../media/image19.png"/><Relationship Id="rId2" Type="http://schemas.openxmlformats.org/officeDocument/2006/relationships/image" Target="../media/image1.jpe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24" Type="http://schemas.openxmlformats.org/officeDocument/2006/relationships/image" Target="../media/image18.png"/><Relationship Id="rId5" Type="http://schemas.openxmlformats.org/officeDocument/2006/relationships/image" Target="../media/image4.png"/><Relationship Id="rId15" Type="http://schemas.microsoft.com/office/2007/relationships/hdphoto" Target="../media/hdphoto4.wdp"/><Relationship Id="rId23" Type="http://schemas.microsoft.com/office/2007/relationships/hdphoto" Target="../media/hdphoto5.wdp"/><Relationship Id="rId28" Type="http://schemas.openxmlformats.org/officeDocument/2006/relationships/image" Target="../media/image21.png"/><Relationship Id="rId10" Type="http://schemas.microsoft.com/office/2007/relationships/hdphoto" Target="../media/hdphoto2.wdp"/><Relationship Id="rId19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Relationship Id="rId22" Type="http://schemas.openxmlformats.org/officeDocument/2006/relationships/image" Target="../media/image17.png"/><Relationship Id="rId27" Type="http://schemas.openxmlformats.org/officeDocument/2006/relationships/image" Target="../media/image20.jpeg"/><Relationship Id="rId30" Type="http://schemas.microsoft.com/office/2007/relationships/hdphoto" Target="../media/hdphoto7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2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1087" y="846408"/>
            <a:ext cx="785382" cy="67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 descr="http://www.webtechelp.net/wp-content/uploads/2014/04/20-Flat-Icons-PSD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6" t="20628" r="28874" b="61003"/>
          <a:stretch/>
        </p:blipFill>
        <p:spPr bwMode="auto">
          <a:xfrm>
            <a:off x="4650222" y="5581473"/>
            <a:ext cx="309026" cy="29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http://icons.iconarchive.com/icons/graphicloads/flat-finance/256/bank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987" y="2071287"/>
            <a:ext cx="1169769" cy="116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308" y="4169040"/>
            <a:ext cx="1130485" cy="8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118" y="4177522"/>
            <a:ext cx="1130485" cy="8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55590" y="2147621"/>
            <a:ext cx="1231847" cy="51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5564"/>
            <a:r>
              <a:rPr lang="en-US" sz="1373" dirty="0">
                <a:solidFill>
                  <a:prstClr val="black"/>
                </a:solidFill>
                <a:latin typeface="Bebas Neue"/>
                <a:ea typeface="ＭＳ Ｐゴシック" pitchFamily="-107" charset="-128"/>
                <a:cs typeface="Bebas Neue"/>
              </a:rPr>
              <a:t>ISSUING BANK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9633" y="4426528"/>
            <a:ext cx="975347" cy="599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5564"/>
            <a:r>
              <a:rPr lang="en-US" sz="1647" dirty="0">
                <a:solidFill>
                  <a:prstClr val="black"/>
                </a:solidFill>
                <a:latin typeface="Bebas Neue"/>
                <a:ea typeface="ＭＳ Ｐゴシック" pitchFamily="-107" charset="-128"/>
                <a:cs typeface="Bebas Neue"/>
              </a:rPr>
              <a:t>IMPORTER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92687" y="4435481"/>
            <a:ext cx="975347" cy="599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5564"/>
            <a:r>
              <a:rPr lang="en-US" sz="1647" dirty="0">
                <a:solidFill>
                  <a:prstClr val="black"/>
                </a:solidFill>
                <a:latin typeface="Bebas Neue"/>
                <a:ea typeface="ＭＳ Ｐゴシック" pitchFamily="-107" charset="-128"/>
                <a:cs typeface="Bebas Neue"/>
              </a:rPr>
              <a:t>EXPORTER</a:t>
            </a:r>
          </a:p>
        </p:txBody>
      </p:sp>
      <p:pic>
        <p:nvPicPr>
          <p:cNvPr id="11" name="Picture 7" descr="http://icons.iconarchive.com/icons/graphicloads/flat-finance/256/bank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280" y="2071287"/>
            <a:ext cx="1169769" cy="116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787219" y="2156103"/>
            <a:ext cx="1231847" cy="51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5564"/>
            <a:r>
              <a:rPr lang="en-US" sz="1373" dirty="0">
                <a:solidFill>
                  <a:prstClr val="black"/>
                </a:solidFill>
                <a:latin typeface="Bebas Neue"/>
                <a:ea typeface="ＭＳ Ｐゴシック" pitchFamily="-107" charset="-128"/>
                <a:cs typeface="Bebas Neue"/>
              </a:rPr>
              <a:t>ADVISING BANK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414392" y="3241056"/>
            <a:ext cx="2679" cy="9279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9" descr="http://png-4.findicons.com/files/icons/2813/flat_jewels/128/fi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362" y="3337820"/>
            <a:ext cx="307267" cy="30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682000" y="3645087"/>
            <a:ext cx="737601" cy="599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75564"/>
            <a:r>
              <a:rPr lang="en-US" sz="1098" dirty="0">
                <a:solidFill>
                  <a:srgbClr val="000000"/>
                </a:solidFill>
                <a:latin typeface="Bebas Neue"/>
                <a:ea typeface="ＭＳ Ｐゴシック" pitchFamily="-107" charset="-128"/>
                <a:cs typeface="Bebas Neue"/>
              </a:rPr>
              <a:t>LC APPLICATION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194349" y="2382469"/>
            <a:ext cx="2652238" cy="42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33970" y="1981201"/>
            <a:ext cx="656205" cy="599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5564"/>
            <a:r>
              <a:rPr lang="en-US" sz="1098" dirty="0">
                <a:solidFill>
                  <a:srgbClr val="000000"/>
                </a:solidFill>
                <a:latin typeface="Bebas Neue"/>
                <a:ea typeface="ＭＳ Ｐゴシック" pitchFamily="-107" charset="-128"/>
                <a:cs typeface="Bebas Neue"/>
              </a:rPr>
              <a:t>LC ISSUANCE</a:t>
            </a:r>
          </a:p>
        </p:txBody>
      </p:sp>
      <p:pic>
        <p:nvPicPr>
          <p:cNvPr id="18" name="Picture 1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9850" b="51692" l="58942" r="7031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219" t="40686" r="29976" b="48404"/>
          <a:stretch/>
        </p:blipFill>
        <p:spPr bwMode="auto">
          <a:xfrm>
            <a:off x="6219902" y="2124918"/>
            <a:ext cx="355011" cy="23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>
            <a:off x="8533026" y="3256036"/>
            <a:ext cx="1" cy="9390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19374" y="3810001"/>
            <a:ext cx="748206" cy="599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5564"/>
            <a:r>
              <a:rPr lang="en-US" sz="1098" dirty="0">
                <a:solidFill>
                  <a:srgbClr val="000000"/>
                </a:solidFill>
                <a:latin typeface="Bebas Neue"/>
                <a:ea typeface="ＭＳ Ｐゴシック" pitchFamily="-107" charset="-128"/>
                <a:cs typeface="Bebas Neue"/>
              </a:rPr>
              <a:t>LC ADVISING</a:t>
            </a:r>
          </a:p>
        </p:txBody>
      </p:sp>
      <p:pic>
        <p:nvPicPr>
          <p:cNvPr id="21" name="Picture 1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367" y="3496260"/>
            <a:ext cx="334149" cy="33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 flipV="1">
            <a:off x="8349268" y="3241056"/>
            <a:ext cx="1" cy="9540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04247" y="3744198"/>
            <a:ext cx="665020" cy="768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75564"/>
            <a:r>
              <a:rPr lang="en-US" sz="1098" dirty="0">
                <a:solidFill>
                  <a:srgbClr val="000000"/>
                </a:solidFill>
                <a:latin typeface="Bebas Neue"/>
                <a:ea typeface="ＭＳ Ｐゴシック" pitchFamily="-107" charset="-128"/>
                <a:cs typeface="Bebas Neue"/>
              </a:rPr>
              <a:t>Authorize LC ADVISING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5278955" y="2746291"/>
            <a:ext cx="2529324" cy="31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78777" y="2505437"/>
            <a:ext cx="1175033" cy="599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5564"/>
            <a:r>
              <a:rPr lang="en-US" sz="1098" dirty="0">
                <a:solidFill>
                  <a:srgbClr val="000000"/>
                </a:solidFill>
                <a:latin typeface="Bebas Neue"/>
                <a:ea typeface="ＭＳ Ｐゴシック" pitchFamily="-107" charset="-128"/>
                <a:cs typeface="Bebas Neue"/>
              </a:rPr>
              <a:t>LC acknowledgement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651872" y="3266500"/>
            <a:ext cx="2679" cy="9279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Picture 15" descr="http://www.sketchappsources.com/resources/source-image/checkmark_icon_-_dribbble_1x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81" y="3387904"/>
            <a:ext cx="398444" cy="29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637586" y="3810000"/>
            <a:ext cx="768788" cy="4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5564"/>
            <a:r>
              <a:rPr lang="en-US" sz="1098" dirty="0">
                <a:solidFill>
                  <a:srgbClr val="000000"/>
                </a:solidFill>
                <a:latin typeface="Bebas Neue"/>
                <a:ea typeface="ＭＳ Ｐゴシック" pitchFamily="-107" charset="-128"/>
                <a:cs typeface="Bebas Neue"/>
              </a:rPr>
              <a:t>NOTIFICATION</a:t>
            </a:r>
          </a:p>
        </p:txBody>
      </p:sp>
      <p:pic>
        <p:nvPicPr>
          <p:cNvPr id="29" name="Picture 17" descr="http://st2.depositphotos.com/3616015/6087/v/950/depositphotos_60878003-Transportation-Container-ship-flat-icon-with-long-shadoweps10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8" t="7773" r="50000" b="53705"/>
          <a:stretch/>
        </p:blipFill>
        <p:spPr bwMode="auto">
          <a:xfrm>
            <a:off x="6151955" y="4916688"/>
            <a:ext cx="1011883" cy="89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430448" y="5095482"/>
            <a:ext cx="748206" cy="261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75564"/>
            <a:r>
              <a:rPr lang="en-US" sz="1098" dirty="0">
                <a:solidFill>
                  <a:srgbClr val="EEECE1">
                    <a:lumMod val="25000"/>
                  </a:srgbClr>
                </a:solidFill>
                <a:latin typeface="Bebas Neue"/>
                <a:ea typeface="ＭＳ Ｐゴシック" pitchFamily="-107" charset="-128"/>
                <a:cs typeface="Bebas Neue"/>
              </a:rPr>
              <a:t>GOODS</a:t>
            </a:r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7127739" y="5033868"/>
            <a:ext cx="1394193" cy="497029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5400000">
            <a:off x="7534950" y="4569460"/>
            <a:ext cx="338597" cy="1216523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8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6866" b="73731" l="54818" r="9764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724" t="26753" r="310" b="24659"/>
          <a:stretch/>
        </p:blipFill>
        <p:spPr bwMode="auto">
          <a:xfrm>
            <a:off x="7463449" y="5062679"/>
            <a:ext cx="336923" cy="25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0" descr="https://cdn4.iconfinder.com/data/icons/flat-icon-set/2125/flat_icons-graficheria.it-05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86574" y="5568398"/>
            <a:ext cx="336923" cy="33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7627676" y="5529329"/>
            <a:ext cx="1094642" cy="599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5564"/>
            <a:r>
              <a:rPr lang="en-US" sz="1098" dirty="0">
                <a:solidFill>
                  <a:srgbClr val="4F81BD">
                    <a:lumMod val="75000"/>
                  </a:srgbClr>
                </a:solidFill>
                <a:latin typeface="Bebas Neue"/>
                <a:ea typeface="ＭＳ Ｐゴシック" pitchFamily="-107" charset="-128"/>
                <a:cs typeface="Bebas Neue"/>
              </a:rPr>
              <a:t>Bill of lading, shipping manifest</a:t>
            </a:r>
          </a:p>
        </p:txBody>
      </p:sp>
      <p:cxnSp>
        <p:nvCxnSpPr>
          <p:cNvPr id="36" name="Elbow Connector 35"/>
          <p:cNvCxnSpPr>
            <a:stCxn id="29" idx="1"/>
            <a:endCxn id="6" idx="2"/>
          </p:cNvCxnSpPr>
          <p:nvPr/>
        </p:nvCxnSpPr>
        <p:spPr>
          <a:xfrm rot="10800000">
            <a:off x="4654551" y="5016904"/>
            <a:ext cx="1497404" cy="347078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8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6866" b="73731" l="54818" r="9764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724" t="26753" r="310" b="24659"/>
          <a:stretch/>
        </p:blipFill>
        <p:spPr bwMode="auto">
          <a:xfrm>
            <a:off x="4946334" y="5087571"/>
            <a:ext cx="336923" cy="25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5206368" y="5147750"/>
            <a:ext cx="494240" cy="4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75564"/>
            <a:r>
              <a:rPr lang="en-US" sz="1098" dirty="0">
                <a:solidFill>
                  <a:srgbClr val="EEECE1">
                    <a:lumMod val="25000"/>
                  </a:srgbClr>
                </a:solidFill>
                <a:latin typeface="Bebas Neue"/>
                <a:ea typeface="ＭＳ Ｐゴシック" pitchFamily="-107" charset="-128"/>
                <a:cs typeface="Bebas Neue"/>
              </a:rPr>
              <a:t>GOODS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79413" y="611834"/>
            <a:ext cx="1231847" cy="303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5564"/>
            <a:r>
              <a:rPr lang="en-US" sz="1373" dirty="0">
                <a:solidFill>
                  <a:prstClr val="black"/>
                </a:solidFill>
                <a:latin typeface="Bebas Neue"/>
                <a:ea typeface="ＭＳ Ｐゴシック" pitchFamily="-107" charset="-128"/>
                <a:cs typeface="Bebas Neue"/>
              </a:rPr>
              <a:t>COURIER</a:t>
            </a:r>
            <a:endParaRPr lang="en-US" sz="1373" dirty="0">
              <a:solidFill>
                <a:prstClr val="black"/>
              </a:solidFill>
              <a:latin typeface="Bebas Neue"/>
              <a:ea typeface="ＭＳ Ｐゴシック" pitchFamily="-107" charset="-128"/>
              <a:cs typeface="Bebas Neue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97153" y="5804350"/>
            <a:ext cx="1231847" cy="303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5564"/>
            <a:r>
              <a:rPr lang="en-US" sz="1373" dirty="0">
                <a:solidFill>
                  <a:prstClr val="black"/>
                </a:solidFill>
                <a:latin typeface="Bebas Neue"/>
                <a:ea typeface="ＭＳ Ｐゴシック" pitchFamily="-107" charset="-128"/>
                <a:cs typeface="Bebas Neue"/>
              </a:rPr>
              <a:t>CARRIER</a:t>
            </a:r>
          </a:p>
        </p:txBody>
      </p:sp>
      <p:pic>
        <p:nvPicPr>
          <p:cNvPr id="53" name="Picture 5" descr="http://icons.iconarchive.com/icons/fps.hu/free-christmas-flat-circle/256/bell-icon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262" y="3434073"/>
            <a:ext cx="336718" cy="33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648" y="4793948"/>
            <a:ext cx="591255" cy="44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111" y="5586105"/>
            <a:ext cx="591255" cy="44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Straight Arrow Connector 56"/>
          <p:cNvCxnSpPr/>
          <p:nvPr/>
        </p:nvCxnSpPr>
        <p:spPr>
          <a:xfrm flipH="1" flipV="1">
            <a:off x="8928625" y="4887595"/>
            <a:ext cx="934084" cy="520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181261" y="4645675"/>
            <a:ext cx="967507" cy="4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5564"/>
            <a:r>
              <a:rPr lang="en-US" sz="1098" dirty="0">
                <a:solidFill>
                  <a:srgbClr val="4F81BD">
                    <a:lumMod val="75000"/>
                  </a:srgbClr>
                </a:solidFill>
                <a:latin typeface="Bebas Neue"/>
                <a:ea typeface="ＭＳ Ｐゴシック" pitchFamily="-107" charset="-128"/>
                <a:cs typeface="Bebas Neue"/>
              </a:rPr>
              <a:t>CERT OF ORIGIN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795490" y="5748157"/>
            <a:ext cx="853621" cy="599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75564"/>
            <a:r>
              <a:rPr lang="en-US" sz="1098" dirty="0">
                <a:solidFill>
                  <a:srgbClr val="4F81BD">
                    <a:lumMod val="75000"/>
                  </a:srgbClr>
                </a:solidFill>
                <a:latin typeface="Bebas Neue"/>
                <a:ea typeface="ＭＳ Ｐゴシック" pitchFamily="-107" charset="-128"/>
                <a:cs typeface="Bebas Neue"/>
              </a:rPr>
              <a:t>CERT OF INSURANCE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816213" y="4828845"/>
            <a:ext cx="777371" cy="68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5564"/>
            <a:r>
              <a:rPr lang="en-US" sz="961" dirty="0">
                <a:solidFill>
                  <a:prstClr val="black"/>
                </a:solidFill>
                <a:latin typeface="Bebas Neue"/>
                <a:ea typeface="ＭＳ Ｐゴシック" pitchFamily="-107" charset="-128"/>
                <a:cs typeface="Bebas Neue"/>
              </a:rPr>
              <a:t>CHAMBER OF COMMERCE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634781" y="5701287"/>
            <a:ext cx="662258" cy="388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5564"/>
            <a:r>
              <a:rPr lang="en-US" sz="961" dirty="0">
                <a:solidFill>
                  <a:prstClr val="black"/>
                </a:solidFill>
                <a:latin typeface="Bebas Neue"/>
                <a:ea typeface="ＭＳ Ｐゴシック" pitchFamily="-107" charset="-128"/>
                <a:cs typeface="Bebas Neue"/>
              </a:rPr>
              <a:t>INSURANCE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5206368" y="3059868"/>
            <a:ext cx="2652238" cy="424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188000" y="2831735"/>
            <a:ext cx="1002174" cy="4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5564"/>
            <a:r>
              <a:rPr lang="en-US" sz="1098" dirty="0">
                <a:solidFill>
                  <a:srgbClr val="000000"/>
                </a:solidFill>
                <a:latin typeface="Bebas Neue"/>
                <a:ea typeface="ＭＳ Ｐゴシック" pitchFamily="-107" charset="-128"/>
                <a:cs typeface="Bebas Neue"/>
              </a:rPr>
              <a:t>PAYMENT ADVISE</a:t>
            </a:r>
          </a:p>
        </p:txBody>
      </p:sp>
      <p:pic>
        <p:nvPicPr>
          <p:cNvPr id="64" name="Picture 9" descr="https://cdn1.iconfinder.com/data/icons/flat-artistic-shopping-icons/32/dollar-128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577" y="2831736"/>
            <a:ext cx="222855" cy="22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5" descr="http://icons.iconarchive.com/icons/fps.hu/free-christmas-flat-circle/256/bell-icon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942" y="2430847"/>
            <a:ext cx="262976" cy="26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Elbow Connector 65"/>
          <p:cNvCxnSpPr/>
          <p:nvPr/>
        </p:nvCxnSpPr>
        <p:spPr>
          <a:xfrm>
            <a:off x="4388629" y="5042295"/>
            <a:ext cx="1763327" cy="542437"/>
          </a:xfrm>
          <a:prstGeom prst="bentConnector3">
            <a:avLst>
              <a:gd name="adj1" fmla="val -460"/>
            </a:avLst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750264" y="5610592"/>
            <a:ext cx="1296313" cy="4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75564"/>
            <a:r>
              <a:rPr lang="en-US" sz="1098" dirty="0">
                <a:solidFill>
                  <a:srgbClr val="4F81BD">
                    <a:lumMod val="75000"/>
                  </a:srgbClr>
                </a:solidFill>
                <a:latin typeface="Bebas Neue"/>
                <a:ea typeface="ＭＳ Ｐゴシック" pitchFamily="-107" charset="-128"/>
                <a:cs typeface="Bebas Neue"/>
              </a:rPr>
              <a:t>PRESENT BILL OF LADING</a:t>
            </a:r>
          </a:p>
        </p:txBody>
      </p:sp>
      <p:pic>
        <p:nvPicPr>
          <p:cNvPr id="68" name="Picture 14" descr="http://icons.iconarchive.com/icons/paomedia/small-n-flat/1024/calculator-icon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015" y="4598284"/>
            <a:ext cx="245088" cy="2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7" descr="http://icons.iconarchive.com/icons/graphicloads/100-flat/256/currency-icon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933" y="5767839"/>
            <a:ext cx="311132" cy="31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Elbow Connector 69"/>
          <p:cNvCxnSpPr/>
          <p:nvPr/>
        </p:nvCxnSpPr>
        <p:spPr>
          <a:xfrm rot="10800000">
            <a:off x="8674493" y="5025623"/>
            <a:ext cx="436371" cy="707380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938747" y="5733003"/>
            <a:ext cx="66635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41648" y="3355072"/>
            <a:ext cx="295318" cy="303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5564"/>
            <a:r>
              <a:rPr lang="en-US" sz="1373" b="1" dirty="0">
                <a:solidFill>
                  <a:prstClr val="black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Myriad Pro" pitchFamily="34" charset="0"/>
                <a:ea typeface="ＭＳ Ｐゴシック" pitchFamily="-107" charset="-128"/>
              </a:rPr>
              <a:t>1</a:t>
            </a:r>
            <a:endParaRPr lang="en-SG" sz="1373" b="1" dirty="0">
              <a:solidFill>
                <a:prstClr val="black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  <a:latin typeface="Myriad Pro" pitchFamily="34" charset="0"/>
              <a:ea typeface="ＭＳ Ｐゴシック" pitchFamily="-107" charset="-128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736265" y="3335974"/>
            <a:ext cx="295318" cy="303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5564"/>
            <a:r>
              <a:rPr lang="en-US" sz="1373" b="1" dirty="0">
                <a:solidFill>
                  <a:prstClr val="black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Myriad Pro" pitchFamily="34" charset="0"/>
                <a:ea typeface="ＭＳ Ｐゴシック" pitchFamily="-107" charset="-128"/>
              </a:rPr>
              <a:t>5</a:t>
            </a:r>
            <a:endParaRPr lang="en-SG" sz="1373" b="1" dirty="0">
              <a:solidFill>
                <a:prstClr val="black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  <a:latin typeface="Myriad Pro" pitchFamily="34" charset="0"/>
              <a:ea typeface="ＭＳ Ｐゴシック" pitchFamily="-107" charset="-128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611219" y="3401499"/>
            <a:ext cx="295318" cy="303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5564"/>
            <a:r>
              <a:rPr lang="en-US" sz="1373" b="1" dirty="0">
                <a:solidFill>
                  <a:prstClr val="black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Myriad Pro" pitchFamily="34" charset="0"/>
                <a:ea typeface="ＭＳ Ｐゴシック" pitchFamily="-107" charset="-128"/>
              </a:rPr>
              <a:t>6</a:t>
            </a:r>
            <a:endParaRPr lang="en-SG" sz="1373" b="1" dirty="0">
              <a:solidFill>
                <a:prstClr val="black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  <a:latin typeface="Myriad Pro" pitchFamily="34" charset="0"/>
              <a:ea typeface="ＭＳ Ｐゴシック" pitchFamily="-107" charset="-128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558419" y="2446716"/>
            <a:ext cx="295318" cy="303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5564"/>
            <a:r>
              <a:rPr lang="en-US" sz="1373" b="1" dirty="0">
                <a:solidFill>
                  <a:prstClr val="black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Myriad Pro" pitchFamily="34" charset="0"/>
                <a:ea typeface="ＭＳ Ｐゴシック" pitchFamily="-107" charset="-128"/>
              </a:rPr>
              <a:t>7</a:t>
            </a:r>
            <a:endParaRPr lang="en-SG" sz="1373" b="1" dirty="0">
              <a:solidFill>
                <a:prstClr val="black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  <a:latin typeface="Myriad Pro" pitchFamily="34" charset="0"/>
              <a:ea typeface="ＭＳ Ｐゴシック" pitchFamily="-107" charset="-128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016745" y="3451641"/>
            <a:ext cx="295318" cy="303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5564"/>
            <a:r>
              <a:rPr lang="en-US" sz="1373" b="1" dirty="0">
                <a:solidFill>
                  <a:prstClr val="black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Myriad Pro" pitchFamily="34" charset="0"/>
                <a:ea typeface="ＭＳ Ｐゴシック" pitchFamily="-107" charset="-128"/>
              </a:rPr>
              <a:t>8</a:t>
            </a:r>
            <a:endParaRPr lang="en-SG" sz="1373" b="1" dirty="0">
              <a:solidFill>
                <a:prstClr val="black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  <a:latin typeface="Myriad Pro" pitchFamily="34" charset="0"/>
              <a:ea typeface="ＭＳ Ｐゴシック" pitchFamily="-107" charset="-128"/>
            </a:endParaRPr>
          </a:p>
        </p:txBody>
      </p:sp>
      <p:cxnSp>
        <p:nvCxnSpPr>
          <p:cNvPr id="79" name="Elbow Connector 78"/>
          <p:cNvCxnSpPr>
            <a:stCxn id="9" idx="1"/>
            <a:endCxn id="5" idx="1"/>
          </p:cNvCxnSpPr>
          <p:nvPr/>
        </p:nvCxnSpPr>
        <p:spPr>
          <a:xfrm rot="10800000">
            <a:off x="4066986" y="2656171"/>
            <a:ext cx="92646" cy="2069990"/>
          </a:xfrm>
          <a:prstGeom prst="bentConnector3">
            <a:avLst>
              <a:gd name="adj1" fmla="val 346746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" descr="http://png-4.findicons.com/files/icons/2813/flat_jewels/128/fi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897" y="3094480"/>
            <a:ext cx="307267" cy="30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2997699" y="3401747"/>
            <a:ext cx="801387" cy="599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75564"/>
            <a:r>
              <a:rPr lang="en-US" sz="1098" dirty="0">
                <a:solidFill>
                  <a:srgbClr val="000000"/>
                </a:solidFill>
                <a:latin typeface="Bebas Neue"/>
                <a:ea typeface="ＭＳ Ｐゴシック" pitchFamily="-107" charset="-128"/>
                <a:cs typeface="Bebas Neue"/>
              </a:rPr>
              <a:t>LC AMENDMENT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237481" y="3111731"/>
            <a:ext cx="295318" cy="303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5564"/>
            <a:r>
              <a:rPr lang="en-US" sz="1373" b="1" dirty="0">
                <a:solidFill>
                  <a:prstClr val="black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Myriad Pro" pitchFamily="34" charset="0"/>
                <a:ea typeface="ＭＳ Ｐゴシック" pitchFamily="-107" charset="-128"/>
              </a:rPr>
              <a:t>9</a:t>
            </a:r>
            <a:endParaRPr lang="en-SG" sz="1373" b="1" dirty="0">
              <a:solidFill>
                <a:prstClr val="black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  <a:latin typeface="Myriad Pro" pitchFamily="34" charset="0"/>
              <a:ea typeface="ＭＳ Ｐゴシック" pitchFamily="-107" charset="-128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696479" y="2086674"/>
            <a:ext cx="295318" cy="303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5564"/>
            <a:r>
              <a:rPr lang="en-US" sz="1373" b="1" dirty="0">
                <a:solidFill>
                  <a:prstClr val="black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Myriad Pro" pitchFamily="34" charset="0"/>
                <a:ea typeface="ＭＳ Ｐゴシック" pitchFamily="-107" charset="-128"/>
              </a:rPr>
              <a:t>4</a:t>
            </a:r>
            <a:endParaRPr lang="en-SG" sz="1373" b="1" dirty="0">
              <a:solidFill>
                <a:prstClr val="black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  <a:latin typeface="Myriad Pro" pitchFamily="34" charset="0"/>
              <a:ea typeface="ＭＳ Ｐゴシック" pitchFamily="-107" charset="-128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812258" y="2086684"/>
            <a:ext cx="494021" cy="303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5564"/>
            <a:r>
              <a:rPr lang="en-US" sz="1373" b="1" dirty="0">
                <a:solidFill>
                  <a:prstClr val="black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Myriad Pro" pitchFamily="34" charset="0"/>
                <a:ea typeface="ＭＳ Ｐゴシック" pitchFamily="-107" charset="-128"/>
              </a:rPr>
              <a:t>, </a:t>
            </a:r>
            <a:r>
              <a:rPr lang="en-US" sz="1373" b="1" dirty="0">
                <a:solidFill>
                  <a:prstClr val="black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Myriad Pro" pitchFamily="34" charset="0"/>
                <a:ea typeface="ＭＳ Ｐゴシック" pitchFamily="-107" charset="-128"/>
              </a:rPr>
              <a:t>10</a:t>
            </a:r>
            <a:endParaRPr lang="en-SG" sz="1373" b="1" dirty="0">
              <a:solidFill>
                <a:prstClr val="black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  <a:latin typeface="Myriad Pro" pitchFamily="34" charset="0"/>
              <a:ea typeface="ＭＳ Ｐゴシック" pitchFamily="-107" charset="-128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857617" y="3322609"/>
            <a:ext cx="423243" cy="51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5564"/>
            <a:r>
              <a:rPr lang="en-US" sz="1373" b="1" dirty="0">
                <a:solidFill>
                  <a:prstClr val="black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Myriad Pro" pitchFamily="34" charset="0"/>
                <a:ea typeface="ＭＳ Ｐゴシック" pitchFamily="-107" charset="-128"/>
              </a:rPr>
              <a:t>, </a:t>
            </a:r>
            <a:r>
              <a:rPr lang="en-US" sz="1373" b="1" dirty="0">
                <a:solidFill>
                  <a:prstClr val="black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Myriad Pro" pitchFamily="34" charset="0"/>
                <a:ea typeface="ＭＳ Ｐゴシック" pitchFamily="-107" charset="-128"/>
              </a:rPr>
              <a:t>11</a:t>
            </a:r>
            <a:endParaRPr lang="en-SG" sz="1373" b="1" dirty="0">
              <a:solidFill>
                <a:prstClr val="black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  <a:latin typeface="Myriad Pro" pitchFamily="34" charset="0"/>
              <a:ea typeface="ＭＳ Ｐゴシック" pitchFamily="-107" charset="-128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726993" y="3401499"/>
            <a:ext cx="407961" cy="51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5564"/>
            <a:r>
              <a:rPr lang="en-US" sz="1373" b="1" dirty="0">
                <a:solidFill>
                  <a:prstClr val="black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Myriad Pro" pitchFamily="34" charset="0"/>
                <a:ea typeface="ＭＳ Ｐゴシック" pitchFamily="-107" charset="-128"/>
              </a:rPr>
              <a:t>, </a:t>
            </a:r>
            <a:r>
              <a:rPr lang="en-US" sz="1373" b="1" dirty="0">
                <a:solidFill>
                  <a:prstClr val="black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Myriad Pro" pitchFamily="34" charset="0"/>
                <a:ea typeface="ＭＳ Ｐゴシック" pitchFamily="-107" charset="-128"/>
              </a:rPr>
              <a:t>12</a:t>
            </a:r>
            <a:endParaRPr lang="en-SG" sz="1373" b="1" dirty="0">
              <a:solidFill>
                <a:prstClr val="black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  <a:latin typeface="Myriad Pro" pitchFamily="34" charset="0"/>
              <a:ea typeface="ＭＳ Ｐゴシック" pitchFamily="-107" charset="-128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632872" y="2446893"/>
            <a:ext cx="568823" cy="303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5564"/>
            <a:r>
              <a:rPr lang="en-US" sz="1373" b="1">
                <a:solidFill>
                  <a:prstClr val="black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Myriad Pro" pitchFamily="34" charset="0"/>
                <a:ea typeface="ＭＳ Ｐゴシック" pitchFamily="-107" charset="-128"/>
              </a:rPr>
              <a:t>, 13</a:t>
            </a:r>
            <a:endParaRPr lang="en-SG" sz="1373" b="1" dirty="0">
              <a:solidFill>
                <a:prstClr val="black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  <a:latin typeface="Myriad Pro" pitchFamily="34" charset="0"/>
              <a:ea typeface="ＭＳ Ｐゴシック" pitchFamily="-107" charset="-128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112161" y="3443053"/>
            <a:ext cx="472667" cy="51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5564"/>
            <a:r>
              <a:rPr lang="en-US" sz="1373" b="1" dirty="0">
                <a:solidFill>
                  <a:prstClr val="black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Myriad Pro" pitchFamily="34" charset="0"/>
                <a:ea typeface="ＭＳ Ｐゴシック" pitchFamily="-107" charset="-128"/>
              </a:rPr>
              <a:t>, </a:t>
            </a:r>
            <a:r>
              <a:rPr lang="en-US" sz="1373" b="1" dirty="0">
                <a:solidFill>
                  <a:prstClr val="black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Myriad Pro" pitchFamily="34" charset="0"/>
                <a:ea typeface="ＭＳ Ｐゴシック" pitchFamily="-107" charset="-128"/>
              </a:rPr>
              <a:t>14</a:t>
            </a:r>
            <a:endParaRPr lang="en-SG" sz="1373" b="1" dirty="0">
              <a:solidFill>
                <a:prstClr val="black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  <a:latin typeface="Myriad Pro" pitchFamily="34" charset="0"/>
              <a:ea typeface="ＭＳ Ｐゴシック" pitchFamily="-107" charset="-128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202992" y="5074044"/>
            <a:ext cx="417525" cy="303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5564"/>
            <a:r>
              <a:rPr lang="en-US" sz="1373" b="1" dirty="0">
                <a:solidFill>
                  <a:prstClr val="black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Myriad Pro" pitchFamily="34" charset="0"/>
                <a:ea typeface="ＭＳ Ｐゴシック" pitchFamily="-107" charset="-128"/>
              </a:rPr>
              <a:t>15</a:t>
            </a:r>
            <a:endParaRPr lang="en-SG" sz="1373" b="1" dirty="0">
              <a:solidFill>
                <a:prstClr val="black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  <a:latin typeface="Myriad Pro" pitchFamily="34" charset="0"/>
              <a:ea typeface="ＭＳ Ｐゴシック" pitchFamily="-107" charset="-128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301840" y="5874905"/>
            <a:ext cx="409212" cy="303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5564"/>
            <a:r>
              <a:rPr lang="en-US" sz="1373" b="1" dirty="0">
                <a:solidFill>
                  <a:prstClr val="black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Myriad Pro" pitchFamily="34" charset="0"/>
                <a:ea typeface="ＭＳ Ｐゴシック" pitchFamily="-107" charset="-128"/>
              </a:rPr>
              <a:t>16</a:t>
            </a:r>
            <a:endParaRPr lang="en-SG" sz="1373" b="1" dirty="0">
              <a:solidFill>
                <a:prstClr val="black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  <a:latin typeface="Myriad Pro" pitchFamily="34" charset="0"/>
              <a:ea typeface="ＭＳ Ｐゴシック" pitchFamily="-107" charset="-128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8674492" y="6040603"/>
            <a:ext cx="434991" cy="303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5564"/>
            <a:r>
              <a:rPr lang="en-US" sz="1373" b="1" dirty="0">
                <a:solidFill>
                  <a:prstClr val="black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Myriad Pro" pitchFamily="34" charset="0"/>
                <a:ea typeface="ＭＳ Ｐゴシック" pitchFamily="-107" charset="-128"/>
              </a:rPr>
              <a:t>16</a:t>
            </a:r>
            <a:endParaRPr lang="en-SG" sz="1373" b="1" dirty="0">
              <a:solidFill>
                <a:prstClr val="black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  <a:latin typeface="Myriad Pro" pitchFamily="34" charset="0"/>
              <a:ea typeface="ＭＳ Ｐゴシック" pitchFamily="-107" charset="-128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9069239" y="4925369"/>
            <a:ext cx="428475" cy="303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5564"/>
            <a:r>
              <a:rPr lang="en-US" sz="1373" b="1" dirty="0">
                <a:solidFill>
                  <a:prstClr val="black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Myriad Pro" pitchFamily="34" charset="0"/>
                <a:ea typeface="ＭＳ Ｐゴシック" pitchFamily="-107" charset="-128"/>
              </a:rPr>
              <a:t>16</a:t>
            </a:r>
            <a:endParaRPr lang="en-SG" sz="1373" b="1" dirty="0">
              <a:solidFill>
                <a:prstClr val="black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  <a:latin typeface="Myriad Pro" pitchFamily="34" charset="0"/>
              <a:ea typeface="ＭＳ Ｐゴシック" pitchFamily="-107" charset="-128"/>
            </a:endParaRPr>
          </a:p>
        </p:txBody>
      </p:sp>
      <p:cxnSp>
        <p:nvCxnSpPr>
          <p:cNvPr id="130" name="Elbow Connector 129"/>
          <p:cNvCxnSpPr/>
          <p:nvPr/>
        </p:nvCxnSpPr>
        <p:spPr>
          <a:xfrm flipV="1">
            <a:off x="8962593" y="2432652"/>
            <a:ext cx="32445" cy="1945283"/>
          </a:xfrm>
          <a:prstGeom prst="bentConnector3">
            <a:avLst>
              <a:gd name="adj1" fmla="val 758634"/>
            </a:avLst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9209712" y="3496253"/>
            <a:ext cx="821116" cy="599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5564"/>
            <a:r>
              <a:rPr lang="en-US" sz="1098" dirty="0">
                <a:solidFill>
                  <a:srgbClr val="4F81BD">
                    <a:lumMod val="75000"/>
                  </a:srgbClr>
                </a:solidFill>
                <a:latin typeface="Bebas Neue"/>
                <a:ea typeface="ＭＳ Ｐゴシック" pitchFamily="-107" charset="-128"/>
                <a:cs typeface="Bebas Neue"/>
              </a:rPr>
              <a:t>Document presentation</a:t>
            </a:r>
          </a:p>
        </p:txBody>
      </p:sp>
      <p:pic>
        <p:nvPicPr>
          <p:cNvPr id="132" name="Picture 21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8008" b="95898" l="6836" r="955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685" y="3164209"/>
            <a:ext cx="335127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" name="TextBox 132"/>
          <p:cNvSpPr txBox="1"/>
          <p:nvPr/>
        </p:nvSpPr>
        <p:spPr>
          <a:xfrm>
            <a:off x="9216558" y="2889587"/>
            <a:ext cx="418223" cy="303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5564"/>
            <a:r>
              <a:rPr lang="en-US" sz="1373" b="1" dirty="0">
                <a:solidFill>
                  <a:prstClr val="black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Myriad Pro" pitchFamily="34" charset="0"/>
                <a:ea typeface="ＭＳ Ｐゴシック" pitchFamily="-107" charset="-128"/>
              </a:rPr>
              <a:t>17</a:t>
            </a:r>
            <a:endParaRPr lang="en-SG" sz="1373" b="1" dirty="0">
              <a:solidFill>
                <a:prstClr val="black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  <a:latin typeface="Myriad Pro" pitchFamily="34" charset="0"/>
              <a:ea typeface="ＭＳ Ｐゴシック" pitchFamily="-107" charset="-128"/>
            </a:endParaRPr>
          </a:p>
        </p:txBody>
      </p:sp>
      <p:cxnSp>
        <p:nvCxnSpPr>
          <p:cNvPr id="134" name="Elbow Connector 133"/>
          <p:cNvCxnSpPr/>
          <p:nvPr/>
        </p:nvCxnSpPr>
        <p:spPr>
          <a:xfrm rot="16200000" flipV="1">
            <a:off x="7250083" y="872376"/>
            <a:ext cx="823389" cy="1407531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8341883" y="1487616"/>
            <a:ext cx="1213796" cy="4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5564"/>
            <a:r>
              <a:rPr lang="en-US" sz="1098" dirty="0">
                <a:solidFill>
                  <a:srgbClr val="4F81BD">
                    <a:lumMod val="75000"/>
                  </a:srgbClr>
                </a:solidFill>
                <a:latin typeface="Bebas Neue"/>
                <a:ea typeface="ＭＳ Ｐゴシック" pitchFamily="-107" charset="-128"/>
                <a:cs typeface="Bebas Neue"/>
              </a:rPr>
              <a:t>Issue documents</a:t>
            </a:r>
          </a:p>
        </p:txBody>
      </p:sp>
      <p:pic>
        <p:nvPicPr>
          <p:cNvPr id="136" name="Picture 2"/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2" t="13059" r="70303" b="62006"/>
          <a:stretch/>
        </p:blipFill>
        <p:spPr bwMode="auto">
          <a:xfrm>
            <a:off x="8394506" y="1147628"/>
            <a:ext cx="248679" cy="32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8390876" y="1691292"/>
            <a:ext cx="442318" cy="303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5564"/>
            <a:r>
              <a:rPr lang="en-US" sz="1373" b="1" dirty="0">
                <a:solidFill>
                  <a:prstClr val="black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Myriad Pro" pitchFamily="34" charset="0"/>
                <a:ea typeface="ＭＳ Ｐゴシック" pitchFamily="-107" charset="-128"/>
              </a:rPr>
              <a:t>19</a:t>
            </a:r>
            <a:endParaRPr lang="en-SG" sz="1373" b="1" dirty="0">
              <a:solidFill>
                <a:prstClr val="black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  <a:latin typeface="Myriad Pro" pitchFamily="34" charset="0"/>
              <a:ea typeface="ＭＳ Ｐゴシック" pitchFamily="-107" charset="-128"/>
            </a:endParaRPr>
          </a:p>
        </p:txBody>
      </p:sp>
      <p:cxnSp>
        <p:nvCxnSpPr>
          <p:cNvPr id="138" name="Elbow Connector 137"/>
          <p:cNvCxnSpPr/>
          <p:nvPr/>
        </p:nvCxnSpPr>
        <p:spPr>
          <a:xfrm rot="10800000" flipV="1">
            <a:off x="4602448" y="1147628"/>
            <a:ext cx="1394705" cy="823389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2"/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2" t="13059" r="70303" b="62006"/>
          <a:stretch/>
        </p:blipFill>
        <p:spPr bwMode="auto">
          <a:xfrm>
            <a:off x="4267314" y="1147628"/>
            <a:ext cx="248679" cy="32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" name="TextBox 140"/>
          <p:cNvSpPr txBox="1"/>
          <p:nvPr/>
        </p:nvSpPr>
        <p:spPr>
          <a:xfrm>
            <a:off x="3374087" y="1493595"/>
            <a:ext cx="1213796" cy="4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75564"/>
            <a:r>
              <a:rPr lang="en-US" sz="1098" dirty="0">
                <a:solidFill>
                  <a:srgbClr val="4F81BD">
                    <a:lumMod val="75000"/>
                  </a:srgbClr>
                </a:solidFill>
                <a:latin typeface="Bebas Neue"/>
                <a:ea typeface="ＭＳ Ｐゴシック" pitchFamily="-107" charset="-128"/>
                <a:cs typeface="Bebas Neue"/>
              </a:rPr>
              <a:t>Issue documents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91001" y="1682447"/>
            <a:ext cx="447709" cy="303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5564"/>
            <a:r>
              <a:rPr lang="en-US" sz="1373" b="1" dirty="0">
                <a:solidFill>
                  <a:prstClr val="black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Myriad Pro" pitchFamily="34" charset="0"/>
                <a:ea typeface="ＭＳ Ｐゴシック" pitchFamily="-107" charset="-128"/>
              </a:rPr>
              <a:t>19</a:t>
            </a:r>
            <a:endParaRPr lang="en-SG" sz="1373" b="1" dirty="0">
              <a:solidFill>
                <a:prstClr val="black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  <a:latin typeface="Myriad Pro" pitchFamily="34" charset="0"/>
              <a:ea typeface="ＭＳ Ｐゴシック" pitchFamily="-107" charset="-128"/>
            </a:endParaRPr>
          </a:p>
        </p:txBody>
      </p:sp>
      <p:cxnSp>
        <p:nvCxnSpPr>
          <p:cNvPr id="143" name="Elbow Connector 142"/>
          <p:cNvCxnSpPr/>
          <p:nvPr/>
        </p:nvCxnSpPr>
        <p:spPr>
          <a:xfrm rot="10800000" flipH="1" flipV="1">
            <a:off x="4020194" y="2398113"/>
            <a:ext cx="33719" cy="2308041"/>
          </a:xfrm>
          <a:prstGeom prst="bentConnector3">
            <a:avLst>
              <a:gd name="adj1" fmla="val -2774769"/>
            </a:avLst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2290353" y="3563424"/>
            <a:ext cx="768788" cy="768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75564"/>
            <a:r>
              <a:rPr lang="en-US" sz="1098" dirty="0">
                <a:solidFill>
                  <a:srgbClr val="4F81BD">
                    <a:lumMod val="75000"/>
                  </a:srgbClr>
                </a:solidFill>
                <a:latin typeface="Bebas Neue"/>
                <a:ea typeface="ＭＳ Ｐゴシック" pitchFamily="-107" charset="-128"/>
                <a:cs typeface="Bebas Neue"/>
              </a:rPr>
              <a:t>DOCUMENT ACCEPTANCE</a:t>
            </a:r>
          </a:p>
        </p:txBody>
      </p:sp>
      <p:pic>
        <p:nvPicPr>
          <p:cNvPr id="145" name="Picture 6"/>
          <p:cNvPicPr>
            <a:picLocks noChangeAspect="1" noChangeArrowheads="1"/>
          </p:cNvPicPr>
          <p:nvPr/>
        </p:nvPicPr>
        <p:blipFill rotWithShape="1"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82691" b="96775" l="12734" r="242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294" t="80930" r="74308" b="1464"/>
          <a:stretch/>
        </p:blipFill>
        <p:spPr bwMode="auto">
          <a:xfrm>
            <a:off x="2674747" y="3152164"/>
            <a:ext cx="384394" cy="462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149"/>
          <p:cNvSpPr txBox="1"/>
          <p:nvPr/>
        </p:nvSpPr>
        <p:spPr>
          <a:xfrm>
            <a:off x="2644435" y="2854827"/>
            <a:ext cx="466463" cy="303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5564"/>
            <a:r>
              <a:rPr lang="en-US" sz="1373" b="1" dirty="0">
                <a:solidFill>
                  <a:prstClr val="black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Myriad Pro" pitchFamily="34" charset="0"/>
                <a:ea typeface="ＭＳ Ｐゴシック" pitchFamily="-107" charset="-128"/>
              </a:rPr>
              <a:t>21</a:t>
            </a:r>
            <a:endParaRPr lang="en-SG" sz="1373" b="1" dirty="0">
              <a:solidFill>
                <a:prstClr val="black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  <a:latin typeface="Myriad Pro" pitchFamily="34" charset="0"/>
              <a:ea typeface="ＭＳ Ｐゴシック" pitchFamily="-107" charset="-128"/>
            </a:endParaRPr>
          </a:p>
        </p:txBody>
      </p:sp>
      <p:cxnSp>
        <p:nvCxnSpPr>
          <p:cNvPr id="151" name="Elbow Connector 150"/>
          <p:cNvCxnSpPr/>
          <p:nvPr/>
        </p:nvCxnSpPr>
        <p:spPr>
          <a:xfrm rot="5400000" flipH="1" flipV="1">
            <a:off x="1925816" y="2694004"/>
            <a:ext cx="2623259" cy="1696485"/>
          </a:xfrm>
          <a:prstGeom prst="bentConnector2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2389203" y="4854426"/>
            <a:ext cx="166929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1675546" y="3345000"/>
            <a:ext cx="722218" cy="110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75564"/>
            <a:r>
              <a:rPr lang="en-US" sz="1098" dirty="0">
                <a:solidFill>
                  <a:srgbClr val="4BACC6"/>
                </a:solidFill>
                <a:latin typeface="Bebas Neue"/>
                <a:ea typeface="ＭＳ Ｐゴシック" pitchFamily="-107" charset="-128"/>
                <a:cs typeface="Bebas Neue"/>
              </a:rPr>
              <a:t>REQUEST SHIPPING GUARANTEE</a:t>
            </a:r>
          </a:p>
        </p:txBody>
      </p:sp>
      <p:pic>
        <p:nvPicPr>
          <p:cNvPr id="154" name="Picture 2" descr="http://thumbs.dreamstime.com/z/boats-icons-set-ocean-holiday-business-voyage-tour-cruise-yacht-liner-ship-flat-round-solid-isolated-isolated-vector-illustration-43956529.jpg"/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79" t="30464" r="2446" b="47077"/>
          <a:stretch/>
        </p:blipFill>
        <p:spPr bwMode="auto">
          <a:xfrm>
            <a:off x="1992165" y="2975282"/>
            <a:ext cx="361427" cy="36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TextBox 155"/>
          <p:cNvSpPr txBox="1"/>
          <p:nvPr/>
        </p:nvSpPr>
        <p:spPr>
          <a:xfrm>
            <a:off x="1925350" y="2686921"/>
            <a:ext cx="435391" cy="303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5564"/>
            <a:r>
              <a:rPr lang="en-US" sz="1373" b="1" dirty="0">
                <a:solidFill>
                  <a:prstClr val="black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Myriad Pro" pitchFamily="34" charset="0"/>
                <a:ea typeface="ＭＳ Ｐゴシック" pitchFamily="-107" charset="-128"/>
              </a:rPr>
              <a:t>2</a:t>
            </a:r>
            <a:endParaRPr lang="en-SG" sz="1373" b="1" dirty="0">
              <a:solidFill>
                <a:prstClr val="black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  <a:latin typeface="Myriad Pro" pitchFamily="34" charset="0"/>
              <a:ea typeface="ＭＳ Ｐゴシック" pitchFamily="-107" charset="-128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486400" y="2785036"/>
            <a:ext cx="467620" cy="303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5564"/>
            <a:r>
              <a:rPr lang="en-US" sz="1373" b="1" dirty="0">
                <a:solidFill>
                  <a:prstClr val="black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Myriad Pro" pitchFamily="34" charset="0"/>
                <a:ea typeface="ＭＳ Ｐゴシック" pitchFamily="-107" charset="-128"/>
              </a:rPr>
              <a:t>20</a:t>
            </a:r>
            <a:endParaRPr lang="en-SG" sz="1373" b="1" dirty="0">
              <a:solidFill>
                <a:prstClr val="black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  <a:latin typeface="Myriad Pro" pitchFamily="34" charset="0"/>
              <a:ea typeface="ＭＳ Ｐゴシック" pitchFamily="-107" charset="-128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626049" y="5055160"/>
            <a:ext cx="420527" cy="303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5564"/>
            <a:r>
              <a:rPr lang="en-US" sz="1373" b="1" dirty="0">
                <a:solidFill>
                  <a:prstClr val="black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Myriad Pro" pitchFamily="34" charset="0"/>
                <a:ea typeface="ＭＳ Ｐゴシック" pitchFamily="-107" charset="-128"/>
              </a:rPr>
              <a:t>23</a:t>
            </a:r>
            <a:endParaRPr lang="en-SG" sz="1373" b="1" dirty="0">
              <a:solidFill>
                <a:prstClr val="black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  <a:latin typeface="Myriad Pro" pitchFamily="34" charset="0"/>
              <a:ea typeface="ＭＳ Ｐゴシック" pitchFamily="-107" charset="-128"/>
            </a:endParaRPr>
          </a:p>
        </p:txBody>
      </p:sp>
      <p:cxnSp>
        <p:nvCxnSpPr>
          <p:cNvPr id="160" name="Elbow Connector 159"/>
          <p:cNvCxnSpPr/>
          <p:nvPr/>
        </p:nvCxnSpPr>
        <p:spPr>
          <a:xfrm rot="16200000" flipV="1">
            <a:off x="8390493" y="2933041"/>
            <a:ext cx="2203991" cy="946845"/>
          </a:xfrm>
          <a:prstGeom prst="bentConnector2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8962591" y="4508458"/>
            <a:ext cx="1020308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951071" y="3110756"/>
            <a:ext cx="748206" cy="110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5564"/>
            <a:r>
              <a:rPr lang="en-US" sz="1098" dirty="0">
                <a:solidFill>
                  <a:srgbClr val="C0504D">
                    <a:lumMod val="60000"/>
                    <a:lumOff val="40000"/>
                  </a:srgbClr>
                </a:solidFill>
                <a:latin typeface="Bebas Neue"/>
                <a:ea typeface="ＭＳ Ｐゴシック" pitchFamily="-107" charset="-128"/>
                <a:cs typeface="Bebas Neue"/>
              </a:rPr>
              <a:t>REQUEST BANKER’S GUARANTEE</a:t>
            </a:r>
          </a:p>
        </p:txBody>
      </p:sp>
      <p:pic>
        <p:nvPicPr>
          <p:cNvPr id="163" name="Picture 19" descr="http://www.endlessicons.com/wp-content/uploads/2013/02/key-icon-2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443" y="2586617"/>
            <a:ext cx="849662" cy="8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TextBox 163"/>
          <p:cNvSpPr txBox="1"/>
          <p:nvPr/>
        </p:nvSpPr>
        <p:spPr>
          <a:xfrm>
            <a:off x="4385825" y="5610846"/>
            <a:ext cx="428904" cy="303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5564"/>
            <a:r>
              <a:rPr lang="en-US" sz="1373" b="1" dirty="0">
                <a:solidFill>
                  <a:prstClr val="black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Myriad Pro" pitchFamily="34" charset="0"/>
                <a:ea typeface="ＭＳ Ｐゴシック" pitchFamily="-107" charset="-128"/>
              </a:rPr>
              <a:t>22</a:t>
            </a:r>
            <a:endParaRPr lang="en-SG" sz="1373" b="1" dirty="0">
              <a:solidFill>
                <a:prstClr val="black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  <a:latin typeface="Myriad Pro" pitchFamily="34" charset="0"/>
              <a:ea typeface="ＭＳ Ｐゴシック" pitchFamily="-107" charset="-128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9983594" y="2614964"/>
            <a:ext cx="466466" cy="303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5564"/>
            <a:r>
              <a:rPr lang="en-US" sz="1373" b="1" dirty="0">
                <a:solidFill>
                  <a:prstClr val="black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Myriad Pro" pitchFamily="34" charset="0"/>
                <a:ea typeface="ＭＳ Ｐゴシック" pitchFamily="-107" charset="-128"/>
              </a:rPr>
              <a:t>18</a:t>
            </a:r>
            <a:endParaRPr lang="en-SG" sz="1373" b="1" dirty="0">
              <a:solidFill>
                <a:prstClr val="black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  <a:latin typeface="Myriad Pro" pitchFamily="34" charset="0"/>
              <a:ea typeface="ＭＳ Ｐゴシック" pitchFamily="-107" charset="-128"/>
            </a:endParaRPr>
          </a:p>
        </p:txBody>
      </p:sp>
      <p:cxnSp>
        <p:nvCxnSpPr>
          <p:cNvPr id="166" name="Elbow Connector 165"/>
          <p:cNvCxnSpPr/>
          <p:nvPr/>
        </p:nvCxnSpPr>
        <p:spPr>
          <a:xfrm rot="5400000" flipH="1" flipV="1">
            <a:off x="1406605" y="2369446"/>
            <a:ext cx="3179522" cy="2482374"/>
          </a:xfrm>
          <a:prstGeom prst="bentConnector2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1755179" y="4999278"/>
            <a:ext cx="2326182" cy="914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2290354" y="1603803"/>
            <a:ext cx="981521" cy="599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75564"/>
            <a:r>
              <a:rPr lang="en-US" sz="1098" dirty="0">
                <a:solidFill>
                  <a:srgbClr val="92D050"/>
                </a:solidFill>
                <a:latin typeface="Bebas Neue"/>
                <a:ea typeface="ＭＳ Ｐゴシック" pitchFamily="-107" charset="-128"/>
                <a:cs typeface="Bebas Neue"/>
              </a:rPr>
              <a:t>REQUEST TRUST RECEIPT</a:t>
            </a:r>
          </a:p>
        </p:txBody>
      </p:sp>
      <p:pic>
        <p:nvPicPr>
          <p:cNvPr id="169" name="Picture 3"/>
          <p:cNvPicPr>
            <a:picLocks noChangeAspect="1" noChangeArrowheads="1"/>
          </p:cNvPicPr>
          <p:nvPr/>
        </p:nvPicPr>
        <p:blipFill rotWithShape="1">
          <a:blip r:embed="rId29" cstate="print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ackgroundRemoval t="8222" b="48000" l="39125" r="61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628" t="6816" r="37667" b="50997"/>
          <a:stretch/>
        </p:blipFill>
        <p:spPr bwMode="auto">
          <a:xfrm>
            <a:off x="2072190" y="1611192"/>
            <a:ext cx="360078" cy="34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" name="TextBox 176"/>
          <p:cNvSpPr txBox="1"/>
          <p:nvPr/>
        </p:nvSpPr>
        <p:spPr>
          <a:xfrm>
            <a:off x="1749345" y="1667177"/>
            <a:ext cx="434605" cy="303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5564"/>
            <a:r>
              <a:rPr lang="en-US" sz="1373" b="1" dirty="0">
                <a:solidFill>
                  <a:prstClr val="black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Myriad Pro" pitchFamily="34" charset="0"/>
                <a:ea typeface="ＭＳ Ｐゴシック" pitchFamily="-107" charset="-128"/>
              </a:rPr>
              <a:t>3</a:t>
            </a:r>
            <a:endParaRPr lang="en-SG" sz="1373" b="1" dirty="0">
              <a:solidFill>
                <a:prstClr val="black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  <a:latin typeface="Myriad Pro" pitchFamily="34" charset="0"/>
              <a:ea typeface="ＭＳ Ｐゴシック" pitchFamily="-107" charset="-128"/>
            </a:endParaRPr>
          </a:p>
        </p:txBody>
      </p:sp>
      <p:sp>
        <p:nvSpPr>
          <p:cNvPr id="1037" name="Rectangle 1036"/>
          <p:cNvSpPr/>
          <p:nvPr/>
        </p:nvSpPr>
        <p:spPr>
          <a:xfrm>
            <a:off x="1548994" y="5036442"/>
            <a:ext cx="473772" cy="312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5564"/>
            <a:endParaRPr lang="en-SG" sz="1716">
              <a:solidFill>
                <a:prstClr val="white"/>
              </a:solidFill>
            </a:endParaRPr>
          </a:p>
        </p:txBody>
      </p:sp>
      <p:sp>
        <p:nvSpPr>
          <p:cNvPr id="117" name="Rectangle 2"/>
          <p:cNvSpPr txBox="1">
            <a:spLocks noChangeArrowheads="1"/>
          </p:cNvSpPr>
          <p:nvPr/>
        </p:nvSpPr>
        <p:spPr bwMode="auto">
          <a:xfrm>
            <a:off x="1997075" y="64297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692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 dirty="0"/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320416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0" grpId="0"/>
      <p:bldP spid="23" grpId="0"/>
      <p:bldP spid="25" grpId="0"/>
      <p:bldP spid="28" grpId="0"/>
      <p:bldP spid="30" grpId="0"/>
      <p:bldP spid="35" grpId="0"/>
      <p:bldP spid="44" grpId="0"/>
      <p:bldP spid="58" grpId="0"/>
      <p:bldP spid="59" grpId="0"/>
      <p:bldP spid="63" grpId="0"/>
      <p:bldP spid="67" grpId="0"/>
      <p:bldP spid="2" grpId="0"/>
      <p:bldP spid="87" grpId="0"/>
      <p:bldP spid="88" grpId="0"/>
      <p:bldP spid="89" grpId="0"/>
      <p:bldP spid="90" grpId="0"/>
      <p:bldP spid="95" grpId="0"/>
      <p:bldP spid="96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1" grpId="0"/>
      <p:bldP spid="133" grpId="0"/>
      <p:bldP spid="135" grpId="0"/>
      <p:bldP spid="137" grpId="0"/>
      <p:bldP spid="141" grpId="0"/>
      <p:bldP spid="142" grpId="0"/>
      <p:bldP spid="144" grpId="0"/>
      <p:bldP spid="150" grpId="0"/>
      <p:bldP spid="153" grpId="0"/>
      <p:bldP spid="156" grpId="0"/>
      <p:bldP spid="158" grpId="0"/>
      <p:bldP spid="159" grpId="0"/>
      <p:bldP spid="162" grpId="0"/>
      <p:bldP spid="164" grpId="0"/>
      <p:bldP spid="165" grpId="0"/>
      <p:bldP spid="168" grpId="0"/>
      <p:bldP spid="177" grpId="0"/>
      <p:bldP spid="103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4" y="259533"/>
            <a:ext cx="12120651" cy="63389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77454" y="2670470"/>
            <a:ext cx="16562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600" dirty="0" err="1" smtClean="0"/>
              <a:t>advising</a:t>
            </a:r>
            <a:r>
              <a:rPr lang="en-SG" sz="1600" dirty="0" err="1" smtClean="0"/>
              <a:t>Bank</a:t>
            </a:r>
            <a:r>
              <a:rPr lang="en-SG" sz="1600" baseline="0" dirty="0" err="1" smtClean="0"/>
              <a:t>User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56181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52237"/>
          </a:xfrm>
          <a:prstGeom prst="rect">
            <a:avLst/>
          </a:prstGeom>
          <a:solidFill>
            <a:srgbClr val="203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853724"/>
              </p:ext>
            </p:extLst>
          </p:nvPr>
        </p:nvGraphicFramePr>
        <p:xfrm>
          <a:off x="117714" y="1960239"/>
          <a:ext cx="10968598" cy="1382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651"/>
                <a:gridCol w="1880651"/>
                <a:gridCol w="1880651"/>
                <a:gridCol w="1880651"/>
                <a:gridCol w="1880651"/>
                <a:gridCol w="1565343"/>
              </a:tblGrid>
              <a:tr h="640431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Contract</a:t>
                      </a:r>
                      <a:r>
                        <a:rPr lang="en-SG" sz="1600" baseline="0" dirty="0" smtClean="0"/>
                        <a:t> ID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Description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Request from(Importer)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Exporter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Issuing </a:t>
                      </a:r>
                      <a:r>
                        <a:rPr lang="en-SG" sz="1600" dirty="0" smtClean="0"/>
                        <a:t>Bank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Status</a:t>
                      </a:r>
                      <a:endParaRPr lang="en-SG" sz="1600" dirty="0"/>
                    </a:p>
                  </a:txBody>
                  <a:tcPr/>
                </a:tc>
              </a:tr>
              <a:tr h="371044">
                <a:tc>
                  <a:txBody>
                    <a:bodyPr/>
                    <a:lstStyle/>
                    <a:p>
                      <a:r>
                        <a:rPr lang="en-SG" dirty="0" smtClean="0"/>
                        <a:t>1237253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2000 Earphone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Tech Pte Ltd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Manufact Pte</a:t>
                      </a:r>
                      <a:r>
                        <a:rPr lang="en-SG" baseline="0" dirty="0" smtClean="0"/>
                        <a:t> Ltd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ABC Bank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Pending</a:t>
                      </a:r>
                      <a:endParaRPr lang="en-SG" dirty="0"/>
                    </a:p>
                  </a:txBody>
                  <a:tcPr/>
                </a:tc>
              </a:tr>
              <a:tr h="371044">
                <a:tc>
                  <a:txBody>
                    <a:bodyPr/>
                    <a:lstStyle/>
                    <a:p>
                      <a:r>
                        <a:rPr lang="en-SG" dirty="0" smtClean="0"/>
                        <a:t>2353332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2500</a:t>
                      </a:r>
                      <a:r>
                        <a:rPr lang="en-SG" baseline="0" dirty="0" smtClean="0"/>
                        <a:t> Headset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Energy</a:t>
                      </a:r>
                      <a:r>
                        <a:rPr lang="en-SG" baseline="0" dirty="0" smtClean="0"/>
                        <a:t> Pte Ltd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ABC</a:t>
                      </a:r>
                      <a:r>
                        <a:rPr lang="en-SG" baseline="0" dirty="0" smtClean="0"/>
                        <a:t> Bank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ABC</a:t>
                      </a:r>
                      <a:r>
                        <a:rPr lang="en-SG" baseline="0" dirty="0" smtClean="0"/>
                        <a:t> Bank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Approve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Flowchart: Terminator 9"/>
          <p:cNvSpPr/>
          <p:nvPr/>
        </p:nvSpPr>
        <p:spPr>
          <a:xfrm>
            <a:off x="10891870" y="460352"/>
            <a:ext cx="1172954" cy="36576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Logout</a:t>
            </a:r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920"/>
            <a:ext cx="1875333" cy="937667"/>
          </a:xfrm>
          <a:prstGeom prst="rect">
            <a:avLst/>
          </a:prstGeom>
        </p:spPr>
      </p:pic>
      <p:sp>
        <p:nvSpPr>
          <p:cNvPr id="14" name="Flowchart: Terminator 13"/>
          <p:cNvSpPr/>
          <p:nvPr/>
        </p:nvSpPr>
        <p:spPr>
          <a:xfrm>
            <a:off x="11164087" y="2651498"/>
            <a:ext cx="900737" cy="280875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View</a:t>
            </a:r>
            <a:endParaRPr lang="en-SG" sz="1200" dirty="0"/>
          </a:p>
        </p:txBody>
      </p:sp>
      <p:sp>
        <p:nvSpPr>
          <p:cNvPr id="15" name="Flowchart: Terminator 14"/>
          <p:cNvSpPr/>
          <p:nvPr/>
        </p:nvSpPr>
        <p:spPr>
          <a:xfrm>
            <a:off x="11164087" y="2997356"/>
            <a:ext cx="900737" cy="280875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View</a:t>
            </a:r>
            <a:endParaRPr lang="en-SG" sz="1200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737014" y="309001"/>
            <a:ext cx="2748455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 smtClean="0">
                <a:solidFill>
                  <a:schemeClr val="bg1"/>
                </a:solidFill>
              </a:rPr>
              <a:t>Advising Bank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57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06" y="0"/>
            <a:ext cx="12192000" cy="952237"/>
          </a:xfrm>
          <a:prstGeom prst="rect">
            <a:avLst/>
          </a:prstGeom>
          <a:solidFill>
            <a:srgbClr val="203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362319" y="1050710"/>
            <a:ext cx="3467362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 smtClean="0"/>
              <a:t>Contract : 1237253</a:t>
            </a:r>
            <a:endParaRPr lang="en-SG" dirty="0"/>
          </a:p>
        </p:txBody>
      </p:sp>
      <p:sp>
        <p:nvSpPr>
          <p:cNvPr id="10" name="Flowchart: Terminator 9"/>
          <p:cNvSpPr/>
          <p:nvPr/>
        </p:nvSpPr>
        <p:spPr>
          <a:xfrm>
            <a:off x="10891870" y="460352"/>
            <a:ext cx="1172954" cy="36576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Logout</a:t>
            </a:r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920"/>
            <a:ext cx="1875333" cy="937667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1234057" y="1836752"/>
            <a:ext cx="1614388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Shipment ID:</a:t>
            </a:r>
            <a:endParaRPr lang="en-SG" sz="1800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234057" y="2383744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Content Description:</a:t>
            </a:r>
            <a:endParaRPr lang="en-SG" sz="1800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234057" y="2903550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Value Worthiness:</a:t>
            </a:r>
            <a:endParaRPr lang="en-SG" sz="1800" dirty="0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1234057" y="3423356"/>
            <a:ext cx="2120844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Importer Company</a:t>
            </a:r>
            <a:endParaRPr lang="en-SG" sz="1800" dirty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1234057" y="3970348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Advising Bank:</a:t>
            </a:r>
            <a:endParaRPr lang="en-SG" sz="1800" dirty="0"/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1234057" y="4490154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Freight Company:</a:t>
            </a:r>
            <a:endParaRPr lang="en-SG" sz="1800" dirty="0"/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1234056" y="5037146"/>
            <a:ext cx="2448767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Location Port Origin: </a:t>
            </a:r>
            <a:endParaRPr lang="en-SG" sz="1800" dirty="0"/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1234056" y="5584138"/>
            <a:ext cx="2682097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Location Port Destination:</a:t>
            </a:r>
            <a:endParaRPr lang="en-SG" sz="1800" dirty="0"/>
          </a:p>
        </p:txBody>
      </p:sp>
      <p:sp>
        <p:nvSpPr>
          <p:cNvPr id="49" name="Flowchart: Terminator 48"/>
          <p:cNvSpPr/>
          <p:nvPr/>
        </p:nvSpPr>
        <p:spPr>
          <a:xfrm>
            <a:off x="4302934" y="6188197"/>
            <a:ext cx="1172954" cy="36576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Approve</a:t>
            </a:r>
            <a:endParaRPr lang="en-SG" dirty="0"/>
          </a:p>
        </p:txBody>
      </p:sp>
      <p:sp>
        <p:nvSpPr>
          <p:cNvPr id="51" name="Flowchart: Terminator 50"/>
          <p:cNvSpPr/>
          <p:nvPr/>
        </p:nvSpPr>
        <p:spPr>
          <a:xfrm>
            <a:off x="6096000" y="6188197"/>
            <a:ext cx="1172954" cy="36576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Reject</a:t>
            </a:r>
            <a:endParaRPr lang="en-SG" dirty="0"/>
          </a:p>
        </p:txBody>
      </p:sp>
      <p:sp>
        <p:nvSpPr>
          <p:cNvPr id="64" name="Subtitle 2"/>
          <p:cNvSpPr txBox="1">
            <a:spLocks/>
          </p:cNvSpPr>
          <p:nvPr/>
        </p:nvSpPr>
        <p:spPr>
          <a:xfrm>
            <a:off x="3984160" y="1850613"/>
            <a:ext cx="1614388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7736</a:t>
            </a:r>
            <a:endParaRPr lang="en-SG" sz="1800" dirty="0"/>
          </a:p>
        </p:txBody>
      </p:sp>
      <p:sp>
        <p:nvSpPr>
          <p:cNvPr id="65" name="Subtitle 2"/>
          <p:cNvSpPr txBox="1">
            <a:spLocks/>
          </p:cNvSpPr>
          <p:nvPr/>
        </p:nvSpPr>
        <p:spPr>
          <a:xfrm>
            <a:off x="3984160" y="2397605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2000 Earphones</a:t>
            </a:r>
            <a:endParaRPr lang="en-SG" sz="1800" dirty="0"/>
          </a:p>
        </p:txBody>
      </p:sp>
      <p:sp>
        <p:nvSpPr>
          <p:cNvPr id="66" name="Subtitle 2"/>
          <p:cNvSpPr txBox="1">
            <a:spLocks/>
          </p:cNvSpPr>
          <p:nvPr/>
        </p:nvSpPr>
        <p:spPr>
          <a:xfrm>
            <a:off x="3984160" y="2917411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26238</a:t>
            </a:r>
            <a:endParaRPr lang="en-SG" sz="1800" dirty="0"/>
          </a:p>
        </p:txBody>
      </p:sp>
      <p:sp>
        <p:nvSpPr>
          <p:cNvPr id="67" name="Subtitle 2"/>
          <p:cNvSpPr txBox="1">
            <a:spLocks/>
          </p:cNvSpPr>
          <p:nvPr/>
        </p:nvSpPr>
        <p:spPr>
          <a:xfrm>
            <a:off x="3984160" y="3437217"/>
            <a:ext cx="2120844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Manufact Pte Ltd</a:t>
            </a:r>
            <a:endParaRPr lang="en-SG" sz="1800" dirty="0"/>
          </a:p>
        </p:txBody>
      </p:sp>
      <p:sp>
        <p:nvSpPr>
          <p:cNvPr id="68" name="Subtitle 2"/>
          <p:cNvSpPr txBox="1">
            <a:spLocks/>
          </p:cNvSpPr>
          <p:nvPr/>
        </p:nvSpPr>
        <p:spPr>
          <a:xfrm>
            <a:off x="3984160" y="3984209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SG" sz="1800" dirty="0"/>
          </a:p>
        </p:txBody>
      </p:sp>
      <p:sp>
        <p:nvSpPr>
          <p:cNvPr id="69" name="Subtitle 2"/>
          <p:cNvSpPr txBox="1">
            <a:spLocks/>
          </p:cNvSpPr>
          <p:nvPr/>
        </p:nvSpPr>
        <p:spPr>
          <a:xfrm>
            <a:off x="3984160" y="4504015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Shipnow Pte Ltd</a:t>
            </a:r>
            <a:endParaRPr lang="en-SG" sz="1800" dirty="0"/>
          </a:p>
        </p:txBody>
      </p:sp>
      <p:sp>
        <p:nvSpPr>
          <p:cNvPr id="70" name="Subtitle 2"/>
          <p:cNvSpPr txBox="1">
            <a:spLocks/>
          </p:cNvSpPr>
          <p:nvPr/>
        </p:nvSpPr>
        <p:spPr>
          <a:xfrm>
            <a:off x="3984159" y="5051007"/>
            <a:ext cx="2448767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US</a:t>
            </a:r>
            <a:endParaRPr lang="en-SG" sz="1800" dirty="0"/>
          </a:p>
        </p:txBody>
      </p:sp>
      <p:sp>
        <p:nvSpPr>
          <p:cNvPr id="71" name="Subtitle 2"/>
          <p:cNvSpPr txBox="1">
            <a:spLocks/>
          </p:cNvSpPr>
          <p:nvPr/>
        </p:nvSpPr>
        <p:spPr>
          <a:xfrm>
            <a:off x="3984159" y="5597999"/>
            <a:ext cx="2682097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China</a:t>
            </a:r>
            <a:endParaRPr lang="en-SG" sz="1800" dirty="0"/>
          </a:p>
        </p:txBody>
      </p:sp>
      <p:sp>
        <p:nvSpPr>
          <p:cNvPr id="72" name="Subtitle 2"/>
          <p:cNvSpPr txBox="1">
            <a:spLocks/>
          </p:cNvSpPr>
          <p:nvPr/>
        </p:nvSpPr>
        <p:spPr>
          <a:xfrm>
            <a:off x="3984159" y="3980589"/>
            <a:ext cx="2120844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ABC Bank</a:t>
            </a:r>
            <a:endParaRPr lang="en-SG" sz="1800" dirty="0"/>
          </a:p>
        </p:txBody>
      </p:sp>
      <p:sp>
        <p:nvSpPr>
          <p:cNvPr id="73" name="Rectangle 72"/>
          <p:cNvSpPr/>
          <p:nvPr/>
        </p:nvSpPr>
        <p:spPr>
          <a:xfrm>
            <a:off x="1090973" y="1589164"/>
            <a:ext cx="4937760" cy="4521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4737014" y="309001"/>
            <a:ext cx="2748455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 smtClean="0">
                <a:solidFill>
                  <a:schemeClr val="bg1"/>
                </a:solidFill>
              </a:rPr>
              <a:t>Advising Bank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6326318" y="1792651"/>
            <a:ext cx="1827607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Letter of Credit:</a:t>
            </a:r>
            <a:endParaRPr lang="en-SG" sz="1800" dirty="0"/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6343066" y="2288722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Insurance Documents:</a:t>
            </a:r>
            <a:endParaRPr lang="en-SG" sz="1800" dirty="0"/>
          </a:p>
        </p:txBody>
      </p:sp>
      <p:sp>
        <p:nvSpPr>
          <p:cNvPr id="35" name="Flowchart: Terminator 34"/>
          <p:cNvSpPr/>
          <p:nvPr/>
        </p:nvSpPr>
        <p:spPr>
          <a:xfrm>
            <a:off x="8921920" y="1818054"/>
            <a:ext cx="900737" cy="280875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View</a:t>
            </a:r>
            <a:endParaRPr lang="en-SG" sz="1200" dirty="0"/>
          </a:p>
        </p:txBody>
      </p:sp>
      <p:sp>
        <p:nvSpPr>
          <p:cNvPr id="37" name="Flowchart: Terminator 36"/>
          <p:cNvSpPr/>
          <p:nvPr/>
        </p:nvSpPr>
        <p:spPr>
          <a:xfrm>
            <a:off x="8921920" y="2300737"/>
            <a:ext cx="900737" cy="280875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View</a:t>
            </a:r>
            <a:endParaRPr lang="en-SG" sz="1200" dirty="0"/>
          </a:p>
        </p:txBody>
      </p:sp>
      <p:graphicFrame>
        <p:nvGraphicFramePr>
          <p:cNvPr id="41" name="Diagram 40"/>
          <p:cNvGraphicFramePr/>
          <p:nvPr>
            <p:extLst>
              <p:ext uri="{D42A27DB-BD31-4B8C-83A1-F6EECF244321}">
                <p14:modId xmlns:p14="http://schemas.microsoft.com/office/powerpoint/2010/main" val="1522099091"/>
              </p:ext>
            </p:extLst>
          </p:nvPr>
        </p:nvGraphicFramePr>
        <p:xfrm>
          <a:off x="6920399" y="3085833"/>
          <a:ext cx="4003040" cy="2587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689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52237"/>
          </a:xfrm>
          <a:prstGeom prst="rect">
            <a:avLst/>
          </a:prstGeom>
          <a:solidFill>
            <a:srgbClr val="203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868655" y="1198773"/>
            <a:ext cx="2635993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 smtClean="0"/>
              <a:t>Letter of Credit</a:t>
            </a:r>
            <a:endParaRPr lang="en-SG" dirty="0"/>
          </a:p>
        </p:txBody>
      </p:sp>
      <p:sp>
        <p:nvSpPr>
          <p:cNvPr id="10" name="Flowchart: Terminator 9"/>
          <p:cNvSpPr/>
          <p:nvPr/>
        </p:nvSpPr>
        <p:spPr>
          <a:xfrm>
            <a:off x="10891870" y="460352"/>
            <a:ext cx="1172954" cy="36576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Logout</a:t>
            </a:r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920"/>
            <a:ext cx="1875333" cy="937667"/>
          </a:xfrm>
          <a:prstGeom prst="rect">
            <a:avLst/>
          </a:prstGeom>
        </p:spPr>
      </p:pic>
      <p:pic>
        <p:nvPicPr>
          <p:cNvPr id="1026" name="Picture 2" descr="Image result for letter of credit s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619" y="1809875"/>
            <a:ext cx="3453427" cy="452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Terminator 8"/>
          <p:cNvSpPr/>
          <p:nvPr/>
        </p:nvSpPr>
        <p:spPr>
          <a:xfrm>
            <a:off x="5891049" y="6479570"/>
            <a:ext cx="900737" cy="280875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Back</a:t>
            </a:r>
            <a:endParaRPr lang="en-SG" sz="1200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4737014" y="309001"/>
            <a:ext cx="2748455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 smtClean="0">
                <a:solidFill>
                  <a:schemeClr val="bg1"/>
                </a:solidFill>
              </a:rPr>
              <a:t>Advising Bank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73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4" y="259533"/>
            <a:ext cx="12120651" cy="63389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77454" y="2670470"/>
            <a:ext cx="17870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600" baseline="0" dirty="0" smtClean="0"/>
              <a:t>ExporterUserName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35402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52237"/>
          </a:xfrm>
          <a:prstGeom prst="rect">
            <a:avLst/>
          </a:prstGeom>
          <a:solidFill>
            <a:srgbClr val="203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484699"/>
              </p:ext>
            </p:extLst>
          </p:nvPr>
        </p:nvGraphicFramePr>
        <p:xfrm>
          <a:off x="117714" y="1960239"/>
          <a:ext cx="10968598" cy="1382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651"/>
                <a:gridCol w="1880651"/>
                <a:gridCol w="1880651"/>
                <a:gridCol w="1880651"/>
                <a:gridCol w="1880651"/>
                <a:gridCol w="1565343"/>
              </a:tblGrid>
              <a:tr h="640431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Contract</a:t>
                      </a:r>
                      <a:r>
                        <a:rPr lang="en-SG" sz="1600" baseline="0" dirty="0" smtClean="0"/>
                        <a:t> ID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Description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Customer(importer)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Advising Bank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 smtClean="0"/>
                        <a:t>Issuing Bank</a:t>
                      </a:r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Status</a:t>
                      </a:r>
                      <a:endParaRPr lang="en-SG" sz="1600" dirty="0"/>
                    </a:p>
                  </a:txBody>
                  <a:tcPr/>
                </a:tc>
              </a:tr>
              <a:tr h="371044">
                <a:tc>
                  <a:txBody>
                    <a:bodyPr/>
                    <a:lstStyle/>
                    <a:p>
                      <a:r>
                        <a:rPr lang="en-SG" dirty="0" smtClean="0"/>
                        <a:t>1237253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2000 Earphone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Tech Pte Ltd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ABC Bank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EFG Bank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Pending</a:t>
                      </a:r>
                      <a:endParaRPr lang="en-SG" dirty="0"/>
                    </a:p>
                  </a:txBody>
                  <a:tcPr/>
                </a:tc>
              </a:tr>
              <a:tr h="371044">
                <a:tc>
                  <a:txBody>
                    <a:bodyPr/>
                    <a:lstStyle/>
                    <a:p>
                      <a:r>
                        <a:rPr lang="en-SG" dirty="0" smtClean="0"/>
                        <a:t>2353332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2500</a:t>
                      </a:r>
                      <a:r>
                        <a:rPr lang="en-SG" baseline="0" dirty="0" smtClean="0"/>
                        <a:t> Headset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Energy</a:t>
                      </a:r>
                      <a:r>
                        <a:rPr lang="en-SG" baseline="0" dirty="0" smtClean="0"/>
                        <a:t> Pte Ltd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ABC</a:t>
                      </a:r>
                      <a:r>
                        <a:rPr lang="en-SG" baseline="0" dirty="0" smtClean="0"/>
                        <a:t> Bank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CDE</a:t>
                      </a:r>
                      <a:r>
                        <a:rPr lang="en-SG" baseline="0" dirty="0" smtClean="0"/>
                        <a:t> Bank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Pending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Flowchart: Terminator 8"/>
          <p:cNvSpPr/>
          <p:nvPr/>
        </p:nvSpPr>
        <p:spPr>
          <a:xfrm>
            <a:off x="10619653" y="1387363"/>
            <a:ext cx="1172954" cy="36576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New Contract</a:t>
            </a:r>
            <a:endParaRPr lang="en-SG" sz="1200" dirty="0"/>
          </a:p>
        </p:txBody>
      </p:sp>
      <p:sp>
        <p:nvSpPr>
          <p:cNvPr id="10" name="Flowchart: Terminator 9"/>
          <p:cNvSpPr/>
          <p:nvPr/>
        </p:nvSpPr>
        <p:spPr>
          <a:xfrm>
            <a:off x="10891870" y="460352"/>
            <a:ext cx="1172954" cy="36576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Logout</a:t>
            </a:r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920"/>
            <a:ext cx="1875333" cy="937667"/>
          </a:xfrm>
          <a:prstGeom prst="rect">
            <a:avLst/>
          </a:prstGeom>
        </p:spPr>
      </p:pic>
      <p:sp>
        <p:nvSpPr>
          <p:cNvPr id="14" name="Flowchart: Terminator 13"/>
          <p:cNvSpPr/>
          <p:nvPr/>
        </p:nvSpPr>
        <p:spPr>
          <a:xfrm>
            <a:off x="11164087" y="2620687"/>
            <a:ext cx="900737" cy="280875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View</a:t>
            </a:r>
            <a:endParaRPr lang="en-SG" sz="1200" dirty="0"/>
          </a:p>
        </p:txBody>
      </p:sp>
      <p:sp>
        <p:nvSpPr>
          <p:cNvPr id="15" name="Flowchart: Terminator 14"/>
          <p:cNvSpPr/>
          <p:nvPr/>
        </p:nvSpPr>
        <p:spPr>
          <a:xfrm>
            <a:off x="11168293" y="3017192"/>
            <a:ext cx="900737" cy="280875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View</a:t>
            </a:r>
            <a:endParaRPr lang="en-SG" sz="1200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5083855" y="309001"/>
            <a:ext cx="1614388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 smtClean="0">
                <a:solidFill>
                  <a:schemeClr val="bg1"/>
                </a:solidFill>
              </a:rPr>
              <a:t>Exporter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22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06" y="0"/>
            <a:ext cx="12192000" cy="952237"/>
          </a:xfrm>
          <a:prstGeom prst="rect">
            <a:avLst/>
          </a:prstGeom>
          <a:solidFill>
            <a:srgbClr val="203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362319" y="1050710"/>
            <a:ext cx="3467362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 smtClean="0"/>
              <a:t>Contract : 1237253</a:t>
            </a:r>
            <a:endParaRPr lang="en-SG" dirty="0"/>
          </a:p>
        </p:txBody>
      </p:sp>
      <p:sp>
        <p:nvSpPr>
          <p:cNvPr id="10" name="Flowchart: Terminator 9"/>
          <p:cNvSpPr/>
          <p:nvPr/>
        </p:nvSpPr>
        <p:spPr>
          <a:xfrm>
            <a:off x="10891870" y="460352"/>
            <a:ext cx="1172954" cy="36576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Logout</a:t>
            </a:r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920"/>
            <a:ext cx="1875333" cy="937667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1234057" y="1836752"/>
            <a:ext cx="1614388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Shipment ID:</a:t>
            </a:r>
            <a:endParaRPr lang="en-SG" sz="1800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234057" y="2383744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Content Description:</a:t>
            </a:r>
            <a:endParaRPr lang="en-SG" sz="1800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234057" y="2903550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Value Worthiness:</a:t>
            </a:r>
            <a:endParaRPr lang="en-SG" sz="1800" dirty="0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1234057" y="3423356"/>
            <a:ext cx="2120844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Importer Company</a:t>
            </a:r>
            <a:endParaRPr lang="en-SG" sz="1800" dirty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1234057" y="3970348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Advising Bank:</a:t>
            </a:r>
            <a:endParaRPr lang="en-SG" sz="1800" dirty="0"/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1234057" y="4490154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Freight Company:</a:t>
            </a:r>
            <a:endParaRPr lang="en-SG" sz="1800" dirty="0"/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1234056" y="5037146"/>
            <a:ext cx="2448767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Location Port Origin: </a:t>
            </a:r>
            <a:endParaRPr lang="en-SG" sz="1800" dirty="0"/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1234056" y="5584138"/>
            <a:ext cx="2682097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Location Port Destination:</a:t>
            </a:r>
            <a:endParaRPr lang="en-SG" sz="1800" dirty="0"/>
          </a:p>
        </p:txBody>
      </p:sp>
      <p:sp>
        <p:nvSpPr>
          <p:cNvPr id="49" name="Flowchart: Terminator 48"/>
          <p:cNvSpPr/>
          <p:nvPr/>
        </p:nvSpPr>
        <p:spPr>
          <a:xfrm>
            <a:off x="4302934" y="6188197"/>
            <a:ext cx="1172954" cy="36576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Approve</a:t>
            </a:r>
            <a:endParaRPr lang="en-SG" dirty="0"/>
          </a:p>
        </p:txBody>
      </p:sp>
      <p:sp>
        <p:nvSpPr>
          <p:cNvPr id="51" name="Flowchart: Terminator 50"/>
          <p:cNvSpPr/>
          <p:nvPr/>
        </p:nvSpPr>
        <p:spPr>
          <a:xfrm>
            <a:off x="6096000" y="6188197"/>
            <a:ext cx="1172954" cy="36576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Reject</a:t>
            </a:r>
            <a:endParaRPr lang="en-SG" dirty="0"/>
          </a:p>
        </p:txBody>
      </p:sp>
      <p:sp>
        <p:nvSpPr>
          <p:cNvPr id="64" name="Subtitle 2"/>
          <p:cNvSpPr txBox="1">
            <a:spLocks/>
          </p:cNvSpPr>
          <p:nvPr/>
        </p:nvSpPr>
        <p:spPr>
          <a:xfrm>
            <a:off x="3984160" y="1850613"/>
            <a:ext cx="1614388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7736</a:t>
            </a:r>
            <a:endParaRPr lang="en-SG" sz="1800" dirty="0"/>
          </a:p>
        </p:txBody>
      </p:sp>
      <p:sp>
        <p:nvSpPr>
          <p:cNvPr id="65" name="Subtitle 2"/>
          <p:cNvSpPr txBox="1">
            <a:spLocks/>
          </p:cNvSpPr>
          <p:nvPr/>
        </p:nvSpPr>
        <p:spPr>
          <a:xfrm>
            <a:off x="3984160" y="2397605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2000 Earphones</a:t>
            </a:r>
            <a:endParaRPr lang="en-SG" sz="1800" dirty="0"/>
          </a:p>
        </p:txBody>
      </p:sp>
      <p:sp>
        <p:nvSpPr>
          <p:cNvPr id="66" name="Subtitle 2"/>
          <p:cNvSpPr txBox="1">
            <a:spLocks/>
          </p:cNvSpPr>
          <p:nvPr/>
        </p:nvSpPr>
        <p:spPr>
          <a:xfrm>
            <a:off x="3984160" y="2917411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26238</a:t>
            </a:r>
            <a:endParaRPr lang="en-SG" sz="1800" dirty="0"/>
          </a:p>
        </p:txBody>
      </p:sp>
      <p:sp>
        <p:nvSpPr>
          <p:cNvPr id="67" name="Subtitle 2"/>
          <p:cNvSpPr txBox="1">
            <a:spLocks/>
          </p:cNvSpPr>
          <p:nvPr/>
        </p:nvSpPr>
        <p:spPr>
          <a:xfrm>
            <a:off x="3984160" y="3437217"/>
            <a:ext cx="2120844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Manufact Pte Ltd</a:t>
            </a:r>
            <a:endParaRPr lang="en-SG" sz="1800" dirty="0"/>
          </a:p>
        </p:txBody>
      </p:sp>
      <p:sp>
        <p:nvSpPr>
          <p:cNvPr id="68" name="Subtitle 2"/>
          <p:cNvSpPr txBox="1">
            <a:spLocks/>
          </p:cNvSpPr>
          <p:nvPr/>
        </p:nvSpPr>
        <p:spPr>
          <a:xfrm>
            <a:off x="3984160" y="3984209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SG" sz="1800" dirty="0"/>
          </a:p>
        </p:txBody>
      </p:sp>
      <p:sp>
        <p:nvSpPr>
          <p:cNvPr id="69" name="Subtitle 2"/>
          <p:cNvSpPr txBox="1">
            <a:spLocks/>
          </p:cNvSpPr>
          <p:nvPr/>
        </p:nvSpPr>
        <p:spPr>
          <a:xfrm>
            <a:off x="3984160" y="4504015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Shipnow Pte Ltd</a:t>
            </a:r>
            <a:endParaRPr lang="en-SG" sz="1800" dirty="0"/>
          </a:p>
        </p:txBody>
      </p:sp>
      <p:sp>
        <p:nvSpPr>
          <p:cNvPr id="70" name="Subtitle 2"/>
          <p:cNvSpPr txBox="1">
            <a:spLocks/>
          </p:cNvSpPr>
          <p:nvPr/>
        </p:nvSpPr>
        <p:spPr>
          <a:xfrm>
            <a:off x="3984159" y="5051007"/>
            <a:ext cx="2448767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US</a:t>
            </a:r>
            <a:endParaRPr lang="en-SG" sz="1800" dirty="0"/>
          </a:p>
        </p:txBody>
      </p:sp>
      <p:sp>
        <p:nvSpPr>
          <p:cNvPr id="71" name="Subtitle 2"/>
          <p:cNvSpPr txBox="1">
            <a:spLocks/>
          </p:cNvSpPr>
          <p:nvPr/>
        </p:nvSpPr>
        <p:spPr>
          <a:xfrm>
            <a:off x="3984159" y="5597999"/>
            <a:ext cx="2682097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China</a:t>
            </a:r>
            <a:endParaRPr lang="en-SG" sz="1800" dirty="0"/>
          </a:p>
        </p:txBody>
      </p:sp>
      <p:sp>
        <p:nvSpPr>
          <p:cNvPr id="72" name="Subtitle 2"/>
          <p:cNvSpPr txBox="1">
            <a:spLocks/>
          </p:cNvSpPr>
          <p:nvPr/>
        </p:nvSpPr>
        <p:spPr>
          <a:xfrm>
            <a:off x="3984159" y="3980589"/>
            <a:ext cx="2120844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ABC Bank</a:t>
            </a:r>
            <a:endParaRPr lang="en-SG" sz="1800" dirty="0"/>
          </a:p>
        </p:txBody>
      </p:sp>
      <p:sp>
        <p:nvSpPr>
          <p:cNvPr id="73" name="Rectangle 72"/>
          <p:cNvSpPr/>
          <p:nvPr/>
        </p:nvSpPr>
        <p:spPr>
          <a:xfrm>
            <a:off x="1090973" y="1589164"/>
            <a:ext cx="4937760" cy="4521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5081226" y="308769"/>
            <a:ext cx="2748455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 smtClean="0">
                <a:solidFill>
                  <a:schemeClr val="bg1"/>
                </a:solidFill>
              </a:rPr>
              <a:t>Exporter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6326318" y="1792651"/>
            <a:ext cx="1827607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Letter of Credit:</a:t>
            </a:r>
            <a:endParaRPr lang="en-SG" sz="1800" dirty="0"/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6343066" y="2288722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Insurance Documents:</a:t>
            </a:r>
            <a:endParaRPr lang="en-SG" sz="1800" dirty="0"/>
          </a:p>
        </p:txBody>
      </p:sp>
      <p:sp>
        <p:nvSpPr>
          <p:cNvPr id="35" name="Flowchart: Terminator 34"/>
          <p:cNvSpPr/>
          <p:nvPr/>
        </p:nvSpPr>
        <p:spPr>
          <a:xfrm>
            <a:off x="8921920" y="1818054"/>
            <a:ext cx="900737" cy="280875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View</a:t>
            </a:r>
            <a:endParaRPr lang="en-SG" sz="1200" dirty="0"/>
          </a:p>
        </p:txBody>
      </p:sp>
      <p:sp>
        <p:nvSpPr>
          <p:cNvPr id="37" name="Flowchart: Terminator 36"/>
          <p:cNvSpPr/>
          <p:nvPr/>
        </p:nvSpPr>
        <p:spPr>
          <a:xfrm>
            <a:off x="8921920" y="2300737"/>
            <a:ext cx="900737" cy="280875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View</a:t>
            </a:r>
            <a:endParaRPr lang="en-SG" sz="1200" dirty="0"/>
          </a:p>
        </p:txBody>
      </p: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2966764036"/>
              </p:ext>
            </p:extLst>
          </p:nvPr>
        </p:nvGraphicFramePr>
        <p:xfrm>
          <a:off x="6920399" y="3085833"/>
          <a:ext cx="4003040" cy="2587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348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06" y="0"/>
            <a:ext cx="12192000" cy="952237"/>
          </a:xfrm>
          <a:prstGeom prst="rect">
            <a:avLst/>
          </a:prstGeom>
          <a:solidFill>
            <a:srgbClr val="203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362319" y="1050710"/>
            <a:ext cx="3467362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 smtClean="0"/>
              <a:t>Contract : 1237253</a:t>
            </a:r>
            <a:endParaRPr lang="en-SG" dirty="0"/>
          </a:p>
        </p:txBody>
      </p:sp>
      <p:sp>
        <p:nvSpPr>
          <p:cNvPr id="10" name="Flowchart: Terminator 9"/>
          <p:cNvSpPr/>
          <p:nvPr/>
        </p:nvSpPr>
        <p:spPr>
          <a:xfrm>
            <a:off x="10891870" y="460352"/>
            <a:ext cx="1172954" cy="36576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Logout</a:t>
            </a:r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920"/>
            <a:ext cx="1875333" cy="937667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1234057" y="1836752"/>
            <a:ext cx="1614388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Shipment ID:</a:t>
            </a:r>
            <a:endParaRPr lang="en-SG" sz="1800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234057" y="2383744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Content Description:</a:t>
            </a:r>
            <a:endParaRPr lang="en-SG" sz="1800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234057" y="2903550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Value Worthiness:</a:t>
            </a:r>
            <a:endParaRPr lang="en-SG" sz="1800" dirty="0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1234057" y="3423356"/>
            <a:ext cx="2120844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Importer Company</a:t>
            </a:r>
            <a:endParaRPr lang="en-SG" sz="1800" dirty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1234057" y="3970348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Advising Bank:</a:t>
            </a:r>
            <a:endParaRPr lang="en-SG" sz="1800" dirty="0"/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1234057" y="4490154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Freight Company:</a:t>
            </a:r>
            <a:endParaRPr lang="en-SG" sz="1800" dirty="0"/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1234056" y="5037146"/>
            <a:ext cx="2448767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Location Port Origin: </a:t>
            </a:r>
            <a:endParaRPr lang="en-SG" sz="1800" dirty="0"/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1234056" y="5584138"/>
            <a:ext cx="2682097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Location Port Destination:</a:t>
            </a:r>
            <a:endParaRPr lang="en-SG" sz="1800" dirty="0"/>
          </a:p>
        </p:txBody>
      </p:sp>
      <p:sp>
        <p:nvSpPr>
          <p:cNvPr id="49" name="Flowchart: Terminator 48"/>
          <p:cNvSpPr/>
          <p:nvPr/>
        </p:nvSpPr>
        <p:spPr>
          <a:xfrm>
            <a:off x="4302934" y="6188197"/>
            <a:ext cx="1172954" cy="36576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Submit</a:t>
            </a:r>
            <a:endParaRPr lang="en-SG" dirty="0"/>
          </a:p>
        </p:txBody>
      </p:sp>
      <p:sp>
        <p:nvSpPr>
          <p:cNvPr id="51" name="Flowchart: Terminator 50"/>
          <p:cNvSpPr/>
          <p:nvPr/>
        </p:nvSpPr>
        <p:spPr>
          <a:xfrm>
            <a:off x="6096000" y="6188197"/>
            <a:ext cx="1172954" cy="36576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Cancel</a:t>
            </a:r>
            <a:endParaRPr lang="en-SG" dirty="0"/>
          </a:p>
        </p:txBody>
      </p:sp>
      <p:sp>
        <p:nvSpPr>
          <p:cNvPr id="64" name="Subtitle 2"/>
          <p:cNvSpPr txBox="1">
            <a:spLocks/>
          </p:cNvSpPr>
          <p:nvPr/>
        </p:nvSpPr>
        <p:spPr>
          <a:xfrm>
            <a:off x="3984160" y="1850613"/>
            <a:ext cx="1614388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7736</a:t>
            </a:r>
            <a:endParaRPr lang="en-SG" sz="1800" dirty="0"/>
          </a:p>
        </p:txBody>
      </p:sp>
      <p:sp>
        <p:nvSpPr>
          <p:cNvPr id="65" name="Subtitle 2"/>
          <p:cNvSpPr txBox="1">
            <a:spLocks/>
          </p:cNvSpPr>
          <p:nvPr/>
        </p:nvSpPr>
        <p:spPr>
          <a:xfrm>
            <a:off x="3984160" y="2397605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2000 Earphones</a:t>
            </a:r>
            <a:endParaRPr lang="en-SG" sz="1800" dirty="0"/>
          </a:p>
        </p:txBody>
      </p:sp>
      <p:sp>
        <p:nvSpPr>
          <p:cNvPr id="66" name="Subtitle 2"/>
          <p:cNvSpPr txBox="1">
            <a:spLocks/>
          </p:cNvSpPr>
          <p:nvPr/>
        </p:nvSpPr>
        <p:spPr>
          <a:xfrm>
            <a:off x="3984160" y="2917411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26238</a:t>
            </a:r>
            <a:endParaRPr lang="en-SG" sz="1800" dirty="0"/>
          </a:p>
        </p:txBody>
      </p:sp>
      <p:sp>
        <p:nvSpPr>
          <p:cNvPr id="67" name="Subtitle 2"/>
          <p:cNvSpPr txBox="1">
            <a:spLocks/>
          </p:cNvSpPr>
          <p:nvPr/>
        </p:nvSpPr>
        <p:spPr>
          <a:xfrm>
            <a:off x="3984160" y="3437217"/>
            <a:ext cx="2120844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Manufact Pte Ltd</a:t>
            </a:r>
            <a:endParaRPr lang="en-SG" sz="1800" dirty="0"/>
          </a:p>
        </p:txBody>
      </p:sp>
      <p:sp>
        <p:nvSpPr>
          <p:cNvPr id="68" name="Subtitle 2"/>
          <p:cNvSpPr txBox="1">
            <a:spLocks/>
          </p:cNvSpPr>
          <p:nvPr/>
        </p:nvSpPr>
        <p:spPr>
          <a:xfrm>
            <a:off x="3984160" y="3984209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SG" sz="1800" dirty="0"/>
          </a:p>
        </p:txBody>
      </p:sp>
      <p:sp>
        <p:nvSpPr>
          <p:cNvPr id="69" name="Subtitle 2"/>
          <p:cNvSpPr txBox="1">
            <a:spLocks/>
          </p:cNvSpPr>
          <p:nvPr/>
        </p:nvSpPr>
        <p:spPr>
          <a:xfrm>
            <a:off x="3984160" y="4504015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Shipnow Pte Ltd</a:t>
            </a:r>
            <a:endParaRPr lang="en-SG" sz="1800" dirty="0"/>
          </a:p>
        </p:txBody>
      </p:sp>
      <p:sp>
        <p:nvSpPr>
          <p:cNvPr id="70" name="Subtitle 2"/>
          <p:cNvSpPr txBox="1">
            <a:spLocks/>
          </p:cNvSpPr>
          <p:nvPr/>
        </p:nvSpPr>
        <p:spPr>
          <a:xfrm>
            <a:off x="3984159" y="5051007"/>
            <a:ext cx="2448767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US</a:t>
            </a:r>
            <a:endParaRPr lang="en-SG" sz="1800" dirty="0"/>
          </a:p>
        </p:txBody>
      </p:sp>
      <p:sp>
        <p:nvSpPr>
          <p:cNvPr id="71" name="Subtitle 2"/>
          <p:cNvSpPr txBox="1">
            <a:spLocks/>
          </p:cNvSpPr>
          <p:nvPr/>
        </p:nvSpPr>
        <p:spPr>
          <a:xfrm>
            <a:off x="3984159" y="5597999"/>
            <a:ext cx="2682097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China</a:t>
            </a:r>
            <a:endParaRPr lang="en-SG" sz="1800" dirty="0"/>
          </a:p>
        </p:txBody>
      </p:sp>
      <p:sp>
        <p:nvSpPr>
          <p:cNvPr id="72" name="Subtitle 2"/>
          <p:cNvSpPr txBox="1">
            <a:spLocks/>
          </p:cNvSpPr>
          <p:nvPr/>
        </p:nvSpPr>
        <p:spPr>
          <a:xfrm>
            <a:off x="3984159" y="3980589"/>
            <a:ext cx="2120844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ABC Bank</a:t>
            </a:r>
            <a:endParaRPr lang="en-SG" sz="1800" dirty="0"/>
          </a:p>
        </p:txBody>
      </p:sp>
      <p:sp>
        <p:nvSpPr>
          <p:cNvPr id="73" name="Rectangle 72"/>
          <p:cNvSpPr/>
          <p:nvPr/>
        </p:nvSpPr>
        <p:spPr>
          <a:xfrm>
            <a:off x="1090973" y="1589164"/>
            <a:ext cx="4937760" cy="4521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5081226" y="308769"/>
            <a:ext cx="2748455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 smtClean="0">
                <a:solidFill>
                  <a:schemeClr val="bg1"/>
                </a:solidFill>
              </a:rPr>
              <a:t>Exporter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6326318" y="1792651"/>
            <a:ext cx="1827607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Letter of Credit:</a:t>
            </a:r>
            <a:endParaRPr lang="en-SG" sz="1800" dirty="0"/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6343066" y="2288722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Insurance Documents:</a:t>
            </a:r>
            <a:endParaRPr lang="en-SG" sz="1800" dirty="0"/>
          </a:p>
        </p:txBody>
      </p:sp>
      <p:sp>
        <p:nvSpPr>
          <p:cNvPr id="35" name="Flowchart: Terminator 34"/>
          <p:cNvSpPr/>
          <p:nvPr/>
        </p:nvSpPr>
        <p:spPr>
          <a:xfrm>
            <a:off x="8921920" y="1818054"/>
            <a:ext cx="900737" cy="280875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View</a:t>
            </a:r>
            <a:endParaRPr lang="en-SG" sz="1200" dirty="0"/>
          </a:p>
        </p:txBody>
      </p:sp>
      <p:sp>
        <p:nvSpPr>
          <p:cNvPr id="37" name="Flowchart: Terminator 36"/>
          <p:cNvSpPr/>
          <p:nvPr/>
        </p:nvSpPr>
        <p:spPr>
          <a:xfrm>
            <a:off x="8921920" y="2300737"/>
            <a:ext cx="900737" cy="280875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View</a:t>
            </a:r>
            <a:endParaRPr lang="en-SG" sz="1200" dirty="0"/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6326318" y="4160154"/>
            <a:ext cx="2448767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Remarks:</a:t>
            </a:r>
            <a:endParaRPr lang="en-SG" sz="1800" dirty="0"/>
          </a:p>
        </p:txBody>
      </p:sp>
      <p:sp>
        <p:nvSpPr>
          <p:cNvPr id="32" name="Rectangle 31"/>
          <p:cNvSpPr/>
          <p:nvPr/>
        </p:nvSpPr>
        <p:spPr>
          <a:xfrm>
            <a:off x="7613166" y="4165313"/>
            <a:ext cx="3845212" cy="1310619"/>
          </a:xfrm>
          <a:prstGeom prst="rect">
            <a:avLst/>
          </a:prstGeom>
          <a:noFill/>
          <a:ln>
            <a:solidFill>
              <a:srgbClr val="203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270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06" y="0"/>
            <a:ext cx="12192000" cy="952237"/>
          </a:xfrm>
          <a:prstGeom prst="rect">
            <a:avLst/>
          </a:prstGeom>
          <a:solidFill>
            <a:srgbClr val="203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394374" y="1284165"/>
            <a:ext cx="3517812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 smtClean="0"/>
              <a:t>Upload Bill of Lading</a:t>
            </a:r>
            <a:endParaRPr lang="en-SG" dirty="0"/>
          </a:p>
        </p:txBody>
      </p:sp>
      <p:sp>
        <p:nvSpPr>
          <p:cNvPr id="10" name="Flowchart: Terminator 9"/>
          <p:cNvSpPr/>
          <p:nvPr/>
        </p:nvSpPr>
        <p:spPr>
          <a:xfrm>
            <a:off x="10891870" y="460352"/>
            <a:ext cx="1172954" cy="36576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Logout</a:t>
            </a:r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920"/>
            <a:ext cx="1875333" cy="937667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/>
        </p:nvSpPr>
        <p:spPr>
          <a:xfrm>
            <a:off x="5083855" y="309001"/>
            <a:ext cx="1614388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 smtClean="0">
                <a:solidFill>
                  <a:schemeClr val="bg1"/>
                </a:solidFill>
              </a:rPr>
              <a:t>Exporter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5" name="Subtitle 2"/>
          <p:cNvSpPr txBox="1">
            <a:spLocks/>
          </p:cNvSpPr>
          <p:nvPr/>
        </p:nvSpPr>
        <p:spPr>
          <a:xfrm>
            <a:off x="3555863" y="3248888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Bill of Lading:</a:t>
            </a:r>
            <a:endParaRPr lang="en-SG" sz="1800" dirty="0"/>
          </a:p>
        </p:txBody>
      </p:sp>
      <p:sp>
        <p:nvSpPr>
          <p:cNvPr id="37" name="Rectangle 36"/>
          <p:cNvSpPr/>
          <p:nvPr/>
        </p:nvSpPr>
        <p:spPr>
          <a:xfrm>
            <a:off x="5184752" y="3242584"/>
            <a:ext cx="1342171" cy="284395"/>
          </a:xfrm>
          <a:prstGeom prst="rect">
            <a:avLst/>
          </a:prstGeom>
          <a:noFill/>
          <a:ln>
            <a:solidFill>
              <a:srgbClr val="203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 smtClean="0">
                <a:solidFill>
                  <a:schemeClr val="tx1"/>
                </a:solidFill>
              </a:rPr>
              <a:t>/ABC_PTE_LTD_LetterOfCredit</a:t>
            </a:r>
            <a:endParaRPr lang="en-SG" sz="700" dirty="0"/>
          </a:p>
        </p:txBody>
      </p:sp>
      <p:sp>
        <p:nvSpPr>
          <p:cNvPr id="45" name="Flowchart: Terminator 44"/>
          <p:cNvSpPr/>
          <p:nvPr/>
        </p:nvSpPr>
        <p:spPr>
          <a:xfrm>
            <a:off x="6822262" y="3242584"/>
            <a:ext cx="900737" cy="280875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Browse…</a:t>
            </a:r>
            <a:endParaRPr lang="en-SG" sz="1200" dirty="0"/>
          </a:p>
        </p:txBody>
      </p:sp>
      <p:sp>
        <p:nvSpPr>
          <p:cNvPr id="46" name="Flowchart: Terminator 45"/>
          <p:cNvSpPr/>
          <p:nvPr/>
        </p:nvSpPr>
        <p:spPr>
          <a:xfrm>
            <a:off x="7877501" y="3242584"/>
            <a:ext cx="900737" cy="280875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View</a:t>
            </a:r>
            <a:endParaRPr lang="en-SG" sz="1200" dirty="0"/>
          </a:p>
        </p:txBody>
      </p:sp>
      <p:sp>
        <p:nvSpPr>
          <p:cNvPr id="49" name="Flowchart: Terminator 48"/>
          <p:cNvSpPr/>
          <p:nvPr/>
        </p:nvSpPr>
        <p:spPr>
          <a:xfrm>
            <a:off x="4990310" y="5006443"/>
            <a:ext cx="1172954" cy="36576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Upload</a:t>
            </a:r>
            <a:endParaRPr lang="en-SG" dirty="0"/>
          </a:p>
        </p:txBody>
      </p:sp>
      <p:sp>
        <p:nvSpPr>
          <p:cNvPr id="51" name="Flowchart: Terminator 50"/>
          <p:cNvSpPr/>
          <p:nvPr/>
        </p:nvSpPr>
        <p:spPr>
          <a:xfrm>
            <a:off x="6764458" y="5006443"/>
            <a:ext cx="1172954" cy="36576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Home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9016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52237"/>
          </a:xfrm>
          <a:prstGeom prst="rect">
            <a:avLst/>
          </a:prstGeom>
          <a:solidFill>
            <a:srgbClr val="203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7714" y="1960239"/>
          <a:ext cx="10968598" cy="1753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651"/>
                <a:gridCol w="1880651"/>
                <a:gridCol w="1880651"/>
                <a:gridCol w="1880651"/>
                <a:gridCol w="1880651"/>
                <a:gridCol w="1565343"/>
              </a:tblGrid>
              <a:tr h="640431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Contract</a:t>
                      </a:r>
                      <a:r>
                        <a:rPr lang="en-SG" sz="1600" baseline="0" dirty="0" smtClean="0"/>
                        <a:t> ID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Description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Exporter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Advising Bank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 smtClean="0"/>
                        <a:t>Issuing 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LC Status</a:t>
                      </a:r>
                      <a:endParaRPr lang="en-SG" sz="1600" dirty="0"/>
                    </a:p>
                  </a:txBody>
                  <a:tcPr/>
                </a:tc>
              </a:tr>
              <a:tr h="371044">
                <a:tc>
                  <a:txBody>
                    <a:bodyPr/>
                    <a:lstStyle/>
                    <a:p>
                      <a:r>
                        <a:rPr lang="en-SG" dirty="0" smtClean="0"/>
                        <a:t>1237253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2000 Earphone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Manufact </a:t>
                      </a:r>
                      <a:r>
                        <a:rPr lang="en-SG" dirty="0" smtClean="0"/>
                        <a:t>Pte</a:t>
                      </a:r>
                      <a:r>
                        <a:rPr lang="en-SG" baseline="0" dirty="0" smtClean="0"/>
                        <a:t> Ltd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ABC Bank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EFG Bank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71044">
                <a:tc>
                  <a:txBody>
                    <a:bodyPr/>
                    <a:lstStyle/>
                    <a:p>
                      <a:r>
                        <a:rPr lang="en-SG" dirty="0" smtClean="0"/>
                        <a:t>2353332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2500</a:t>
                      </a:r>
                      <a:r>
                        <a:rPr lang="en-SG" baseline="0" dirty="0" smtClean="0"/>
                        <a:t> Batteries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aseline="0" dirty="0" smtClean="0"/>
                        <a:t>Create Pte Ltd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AAA</a:t>
                      </a:r>
                      <a:r>
                        <a:rPr lang="en-SG" baseline="0" dirty="0" smtClean="0"/>
                        <a:t> Bank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EFG</a:t>
                      </a:r>
                      <a:r>
                        <a:rPr lang="en-SG" baseline="0" dirty="0" smtClean="0"/>
                        <a:t> Bank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Pending</a:t>
                      </a:r>
                      <a:endParaRPr lang="en-SG" dirty="0"/>
                    </a:p>
                  </a:txBody>
                  <a:tcPr/>
                </a:tc>
              </a:tr>
              <a:tr h="371044">
                <a:tc>
                  <a:txBody>
                    <a:bodyPr/>
                    <a:lstStyle/>
                    <a:p>
                      <a:r>
                        <a:rPr lang="en-SG" dirty="0" smtClean="0"/>
                        <a:t>6373894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1800</a:t>
                      </a:r>
                      <a:r>
                        <a:rPr lang="en-SG" baseline="0" dirty="0" smtClean="0"/>
                        <a:t> USB Wire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One</a:t>
                      </a:r>
                      <a:r>
                        <a:rPr lang="en-SG" baseline="0" dirty="0" smtClean="0"/>
                        <a:t> Pte Ltd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DHD</a:t>
                      </a:r>
                      <a:r>
                        <a:rPr lang="en-SG" baseline="0" dirty="0" smtClean="0"/>
                        <a:t> Bank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EFG</a:t>
                      </a:r>
                      <a:r>
                        <a:rPr lang="en-SG" baseline="0" dirty="0" smtClean="0"/>
                        <a:t> Bank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Flowchart: Terminator 9"/>
          <p:cNvSpPr/>
          <p:nvPr/>
        </p:nvSpPr>
        <p:spPr>
          <a:xfrm>
            <a:off x="10891870" y="460352"/>
            <a:ext cx="1172954" cy="36576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Logout</a:t>
            </a:r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920"/>
            <a:ext cx="1875333" cy="937667"/>
          </a:xfrm>
          <a:prstGeom prst="rect">
            <a:avLst/>
          </a:prstGeom>
        </p:spPr>
      </p:pic>
      <p:sp>
        <p:nvSpPr>
          <p:cNvPr id="14" name="Flowchart: Terminator 13"/>
          <p:cNvSpPr/>
          <p:nvPr/>
        </p:nvSpPr>
        <p:spPr>
          <a:xfrm>
            <a:off x="11164087" y="2635417"/>
            <a:ext cx="900737" cy="280875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View</a:t>
            </a:r>
            <a:endParaRPr lang="en-SG" sz="1200" dirty="0"/>
          </a:p>
        </p:txBody>
      </p:sp>
      <p:sp>
        <p:nvSpPr>
          <p:cNvPr id="15" name="Flowchart: Terminator 14"/>
          <p:cNvSpPr/>
          <p:nvPr/>
        </p:nvSpPr>
        <p:spPr>
          <a:xfrm>
            <a:off x="11164087" y="3042417"/>
            <a:ext cx="900737" cy="280875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View</a:t>
            </a:r>
            <a:endParaRPr lang="en-SG" sz="1200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5139559" y="1205080"/>
            <a:ext cx="2446807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 smtClean="0"/>
              <a:t>Tech Pte Ltd</a:t>
            </a:r>
            <a:endParaRPr lang="en-SG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5083855" y="309001"/>
            <a:ext cx="1614388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 smtClean="0">
                <a:solidFill>
                  <a:schemeClr val="bg1"/>
                </a:solidFill>
              </a:rPr>
              <a:t>Importer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7" name="Flowchart: Terminator 16"/>
          <p:cNvSpPr/>
          <p:nvPr/>
        </p:nvSpPr>
        <p:spPr>
          <a:xfrm>
            <a:off x="11164087" y="3374485"/>
            <a:ext cx="900737" cy="280875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View</a:t>
            </a:r>
            <a:endParaRPr lang="en-SG" sz="1200" dirty="0"/>
          </a:p>
        </p:txBody>
      </p:sp>
      <p:sp>
        <p:nvSpPr>
          <p:cNvPr id="18" name="Flowchart: Terminator 17"/>
          <p:cNvSpPr/>
          <p:nvPr/>
        </p:nvSpPr>
        <p:spPr>
          <a:xfrm>
            <a:off x="9810353" y="3383141"/>
            <a:ext cx="900737" cy="280875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/>
              <a:t>PDF</a:t>
            </a:r>
            <a:endParaRPr lang="en-SG" sz="1000" dirty="0"/>
          </a:p>
        </p:txBody>
      </p:sp>
      <p:sp>
        <p:nvSpPr>
          <p:cNvPr id="19" name="Flowchart: Terminator 18"/>
          <p:cNvSpPr/>
          <p:nvPr/>
        </p:nvSpPr>
        <p:spPr>
          <a:xfrm>
            <a:off x="10619653" y="1387363"/>
            <a:ext cx="1172954" cy="36576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New Contract</a:t>
            </a:r>
            <a:endParaRPr lang="en-SG" sz="1200" dirty="0"/>
          </a:p>
        </p:txBody>
      </p:sp>
      <p:sp>
        <p:nvSpPr>
          <p:cNvPr id="20" name="Flowchart: Terminator 19"/>
          <p:cNvSpPr/>
          <p:nvPr/>
        </p:nvSpPr>
        <p:spPr>
          <a:xfrm>
            <a:off x="9794585" y="2635416"/>
            <a:ext cx="900737" cy="280875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/>
              <a:t>PDF</a:t>
            </a:r>
            <a:endParaRPr lang="en-SG" sz="1000" dirty="0"/>
          </a:p>
        </p:txBody>
      </p:sp>
      <p:sp>
        <p:nvSpPr>
          <p:cNvPr id="3" name="Oval 2"/>
          <p:cNvSpPr/>
          <p:nvPr/>
        </p:nvSpPr>
        <p:spPr>
          <a:xfrm>
            <a:off x="1286465" y="2709637"/>
            <a:ext cx="145043" cy="13243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/>
          <p:cNvSpPr/>
          <p:nvPr/>
        </p:nvSpPr>
        <p:spPr>
          <a:xfrm>
            <a:off x="1286465" y="3457362"/>
            <a:ext cx="145043" cy="13243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472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4" y="259533"/>
            <a:ext cx="12120651" cy="63389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77455" y="2657857"/>
            <a:ext cx="1917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600" dirty="0" smtClean="0"/>
              <a:t>importer</a:t>
            </a:r>
            <a:r>
              <a:rPr lang="en-SG" sz="1600" baseline="0" dirty="0" smtClean="0"/>
              <a:t>UserName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16231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52237"/>
          </a:xfrm>
          <a:prstGeom prst="rect">
            <a:avLst/>
          </a:prstGeom>
          <a:solidFill>
            <a:srgbClr val="203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220066"/>
              </p:ext>
            </p:extLst>
          </p:nvPr>
        </p:nvGraphicFramePr>
        <p:xfrm>
          <a:off x="117714" y="1960239"/>
          <a:ext cx="10968598" cy="1753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651"/>
                <a:gridCol w="1880651"/>
                <a:gridCol w="1880651"/>
                <a:gridCol w="1880651"/>
                <a:gridCol w="1880651"/>
                <a:gridCol w="1565343"/>
              </a:tblGrid>
              <a:tr h="640431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Contract</a:t>
                      </a:r>
                      <a:r>
                        <a:rPr lang="en-SG" sz="1600" baseline="0" dirty="0" smtClean="0"/>
                        <a:t> ID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Description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Exporter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Advising Bank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 smtClean="0"/>
                        <a:t>Issuing 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LC Status</a:t>
                      </a:r>
                      <a:endParaRPr lang="en-SG" sz="1600" dirty="0"/>
                    </a:p>
                  </a:txBody>
                  <a:tcPr/>
                </a:tc>
              </a:tr>
              <a:tr h="371044">
                <a:tc>
                  <a:txBody>
                    <a:bodyPr/>
                    <a:lstStyle/>
                    <a:p>
                      <a:r>
                        <a:rPr lang="en-SG" dirty="0" smtClean="0"/>
                        <a:t>1237253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2000 Earphone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Manufact </a:t>
                      </a:r>
                      <a:r>
                        <a:rPr lang="en-SG" dirty="0" smtClean="0"/>
                        <a:t>Pte</a:t>
                      </a:r>
                      <a:r>
                        <a:rPr lang="en-SG" baseline="0" dirty="0" smtClean="0"/>
                        <a:t> Ltd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ABC Bank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EFG Bank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71044">
                <a:tc>
                  <a:txBody>
                    <a:bodyPr/>
                    <a:lstStyle/>
                    <a:p>
                      <a:r>
                        <a:rPr lang="en-SG" dirty="0" smtClean="0"/>
                        <a:t>2353332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2500</a:t>
                      </a:r>
                      <a:r>
                        <a:rPr lang="en-SG" baseline="0" dirty="0" smtClean="0"/>
                        <a:t> Batteries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aseline="0" dirty="0" smtClean="0"/>
                        <a:t>Create Pte Ltd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AAA</a:t>
                      </a:r>
                      <a:r>
                        <a:rPr lang="en-SG" baseline="0" dirty="0" smtClean="0"/>
                        <a:t> Bank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EFG</a:t>
                      </a:r>
                      <a:r>
                        <a:rPr lang="en-SG" baseline="0" dirty="0" smtClean="0"/>
                        <a:t> Bank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Pending</a:t>
                      </a:r>
                      <a:endParaRPr lang="en-SG" dirty="0"/>
                    </a:p>
                  </a:txBody>
                  <a:tcPr/>
                </a:tc>
              </a:tr>
              <a:tr h="371044">
                <a:tc>
                  <a:txBody>
                    <a:bodyPr/>
                    <a:lstStyle/>
                    <a:p>
                      <a:r>
                        <a:rPr lang="en-SG" dirty="0" smtClean="0"/>
                        <a:t>6373894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1800</a:t>
                      </a:r>
                      <a:r>
                        <a:rPr lang="en-SG" baseline="0" dirty="0" smtClean="0"/>
                        <a:t> USB Wire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One</a:t>
                      </a:r>
                      <a:r>
                        <a:rPr lang="en-SG" baseline="0" dirty="0" smtClean="0"/>
                        <a:t> Pte Ltd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DHD</a:t>
                      </a:r>
                      <a:r>
                        <a:rPr lang="en-SG" baseline="0" dirty="0" smtClean="0"/>
                        <a:t> Bank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EFG</a:t>
                      </a:r>
                      <a:r>
                        <a:rPr lang="en-SG" baseline="0" dirty="0" smtClean="0"/>
                        <a:t> Bank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Flowchart: Terminator 9"/>
          <p:cNvSpPr/>
          <p:nvPr/>
        </p:nvSpPr>
        <p:spPr>
          <a:xfrm>
            <a:off x="10891870" y="460352"/>
            <a:ext cx="1172954" cy="36576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Logout</a:t>
            </a:r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920"/>
            <a:ext cx="1875333" cy="937667"/>
          </a:xfrm>
          <a:prstGeom prst="rect">
            <a:avLst/>
          </a:prstGeom>
        </p:spPr>
      </p:pic>
      <p:sp>
        <p:nvSpPr>
          <p:cNvPr id="14" name="Flowchart: Terminator 13"/>
          <p:cNvSpPr/>
          <p:nvPr/>
        </p:nvSpPr>
        <p:spPr>
          <a:xfrm>
            <a:off x="11164087" y="2635417"/>
            <a:ext cx="900737" cy="280875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View</a:t>
            </a:r>
            <a:endParaRPr lang="en-SG" sz="1200" dirty="0"/>
          </a:p>
        </p:txBody>
      </p:sp>
      <p:sp>
        <p:nvSpPr>
          <p:cNvPr id="15" name="Flowchart: Terminator 14"/>
          <p:cNvSpPr/>
          <p:nvPr/>
        </p:nvSpPr>
        <p:spPr>
          <a:xfrm>
            <a:off x="11164087" y="3042417"/>
            <a:ext cx="900737" cy="280875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View</a:t>
            </a:r>
            <a:endParaRPr lang="en-SG" sz="1200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5139559" y="1205080"/>
            <a:ext cx="2446807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 smtClean="0"/>
              <a:t>Tech Pte Ltd</a:t>
            </a:r>
            <a:endParaRPr lang="en-SG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5083855" y="309001"/>
            <a:ext cx="1614388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 smtClean="0">
                <a:solidFill>
                  <a:schemeClr val="bg1"/>
                </a:solidFill>
              </a:rPr>
              <a:t>Importer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6" name="Flowchart: Terminator 15"/>
          <p:cNvSpPr/>
          <p:nvPr/>
        </p:nvSpPr>
        <p:spPr>
          <a:xfrm>
            <a:off x="9810353" y="2656181"/>
            <a:ext cx="900737" cy="280875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Apply</a:t>
            </a:r>
            <a:endParaRPr lang="en-SG" sz="1200" dirty="0"/>
          </a:p>
        </p:txBody>
      </p:sp>
      <p:sp>
        <p:nvSpPr>
          <p:cNvPr id="17" name="Flowchart: Terminator 16"/>
          <p:cNvSpPr/>
          <p:nvPr/>
        </p:nvSpPr>
        <p:spPr>
          <a:xfrm>
            <a:off x="11164087" y="3374485"/>
            <a:ext cx="900737" cy="280875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View</a:t>
            </a:r>
            <a:endParaRPr lang="en-SG" sz="1200" dirty="0"/>
          </a:p>
        </p:txBody>
      </p:sp>
      <p:sp>
        <p:nvSpPr>
          <p:cNvPr id="18" name="Flowchart: Terminator 17"/>
          <p:cNvSpPr/>
          <p:nvPr/>
        </p:nvSpPr>
        <p:spPr>
          <a:xfrm>
            <a:off x="9810353" y="3383141"/>
            <a:ext cx="900737" cy="280875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/>
              <a:t>PDF</a:t>
            </a:r>
            <a:endParaRPr lang="en-SG" sz="1000" dirty="0"/>
          </a:p>
        </p:txBody>
      </p:sp>
      <p:sp>
        <p:nvSpPr>
          <p:cNvPr id="19" name="Flowchart: Terminator 18"/>
          <p:cNvSpPr/>
          <p:nvPr/>
        </p:nvSpPr>
        <p:spPr>
          <a:xfrm>
            <a:off x="10619653" y="1387363"/>
            <a:ext cx="1172954" cy="36576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New Contract</a:t>
            </a:r>
            <a:endParaRPr lang="en-SG" sz="1200" dirty="0"/>
          </a:p>
        </p:txBody>
      </p:sp>
      <p:sp>
        <p:nvSpPr>
          <p:cNvPr id="20" name="Oval 19"/>
          <p:cNvSpPr/>
          <p:nvPr/>
        </p:nvSpPr>
        <p:spPr>
          <a:xfrm>
            <a:off x="1254934" y="3448706"/>
            <a:ext cx="145043" cy="13243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366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06" y="0"/>
            <a:ext cx="12192000" cy="952237"/>
          </a:xfrm>
          <a:prstGeom prst="rect">
            <a:avLst/>
          </a:prstGeom>
          <a:solidFill>
            <a:srgbClr val="203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800075" y="1144491"/>
            <a:ext cx="2591850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 smtClean="0"/>
              <a:t>Request for LC</a:t>
            </a:r>
            <a:endParaRPr lang="en-SG" dirty="0"/>
          </a:p>
        </p:txBody>
      </p:sp>
      <p:sp>
        <p:nvSpPr>
          <p:cNvPr id="10" name="Flowchart: Terminator 9"/>
          <p:cNvSpPr/>
          <p:nvPr/>
        </p:nvSpPr>
        <p:spPr>
          <a:xfrm>
            <a:off x="10891870" y="460352"/>
            <a:ext cx="1172954" cy="36576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Logout</a:t>
            </a:r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920"/>
            <a:ext cx="1875333" cy="937667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357495" y="1836752"/>
            <a:ext cx="1614388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Shipment ID:</a:t>
            </a:r>
            <a:endParaRPr lang="en-SG" sz="1800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57495" y="2383744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Content Description:</a:t>
            </a:r>
            <a:endParaRPr lang="en-SG" sz="1800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5083855" y="309001"/>
            <a:ext cx="1614388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 smtClean="0">
                <a:solidFill>
                  <a:schemeClr val="bg1"/>
                </a:solidFill>
              </a:rPr>
              <a:t>Importer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357495" y="2903550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Value:</a:t>
            </a:r>
            <a:endParaRPr lang="en-SG" sz="1800" dirty="0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357495" y="3423356"/>
            <a:ext cx="2120844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Importer Company</a:t>
            </a:r>
            <a:endParaRPr lang="en-SG" sz="1800" dirty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357495" y="3970348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Issuing Bank:</a:t>
            </a:r>
            <a:endParaRPr lang="en-SG" sz="1800" dirty="0"/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357495" y="4490154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Freight Company:</a:t>
            </a:r>
            <a:endParaRPr lang="en-SG" sz="1800" dirty="0"/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357494" y="5037146"/>
            <a:ext cx="2448767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Location Port Origin: </a:t>
            </a:r>
            <a:endParaRPr lang="en-SG" sz="1800" dirty="0"/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357494" y="5584138"/>
            <a:ext cx="2682097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Location Port Destination:</a:t>
            </a:r>
            <a:endParaRPr lang="en-SG" sz="1800" dirty="0"/>
          </a:p>
        </p:txBody>
      </p:sp>
      <p:sp>
        <p:nvSpPr>
          <p:cNvPr id="2" name="Rectangle 1"/>
          <p:cNvSpPr/>
          <p:nvPr/>
        </p:nvSpPr>
        <p:spPr>
          <a:xfrm>
            <a:off x="3195145" y="1883451"/>
            <a:ext cx="2900855" cy="271167"/>
          </a:xfrm>
          <a:prstGeom prst="rect">
            <a:avLst/>
          </a:prstGeom>
          <a:noFill/>
          <a:ln>
            <a:solidFill>
              <a:srgbClr val="203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>
            <a:off x="3195145" y="2430443"/>
            <a:ext cx="2900855" cy="271167"/>
          </a:xfrm>
          <a:prstGeom prst="rect">
            <a:avLst/>
          </a:prstGeom>
          <a:noFill/>
          <a:ln>
            <a:solidFill>
              <a:srgbClr val="203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/>
          <p:cNvSpPr/>
          <p:nvPr/>
        </p:nvSpPr>
        <p:spPr>
          <a:xfrm>
            <a:off x="3195145" y="2906245"/>
            <a:ext cx="2900855" cy="271167"/>
          </a:xfrm>
          <a:prstGeom prst="rect">
            <a:avLst/>
          </a:prstGeom>
          <a:noFill/>
          <a:ln>
            <a:solidFill>
              <a:srgbClr val="203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/>
          <p:cNvSpPr/>
          <p:nvPr/>
        </p:nvSpPr>
        <p:spPr>
          <a:xfrm>
            <a:off x="3195145" y="3453237"/>
            <a:ext cx="2900855" cy="271167"/>
          </a:xfrm>
          <a:prstGeom prst="rect">
            <a:avLst/>
          </a:prstGeom>
          <a:noFill/>
          <a:ln>
            <a:solidFill>
              <a:srgbClr val="203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/>
          <p:cNvSpPr/>
          <p:nvPr/>
        </p:nvSpPr>
        <p:spPr>
          <a:xfrm>
            <a:off x="3195145" y="4000229"/>
            <a:ext cx="2900855" cy="271167"/>
          </a:xfrm>
          <a:prstGeom prst="rect">
            <a:avLst/>
          </a:prstGeom>
          <a:noFill/>
          <a:ln>
            <a:solidFill>
              <a:srgbClr val="203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 30"/>
          <p:cNvSpPr/>
          <p:nvPr/>
        </p:nvSpPr>
        <p:spPr>
          <a:xfrm>
            <a:off x="3195145" y="4547221"/>
            <a:ext cx="2900855" cy="271167"/>
          </a:xfrm>
          <a:prstGeom prst="rect">
            <a:avLst/>
          </a:prstGeom>
          <a:noFill/>
          <a:ln>
            <a:solidFill>
              <a:srgbClr val="203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/>
          <p:cNvSpPr/>
          <p:nvPr/>
        </p:nvSpPr>
        <p:spPr>
          <a:xfrm>
            <a:off x="3195145" y="5094213"/>
            <a:ext cx="2900855" cy="271167"/>
          </a:xfrm>
          <a:prstGeom prst="rect">
            <a:avLst/>
          </a:prstGeom>
          <a:noFill/>
          <a:ln>
            <a:solidFill>
              <a:srgbClr val="203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/>
          <p:cNvSpPr/>
          <p:nvPr/>
        </p:nvSpPr>
        <p:spPr>
          <a:xfrm>
            <a:off x="3195145" y="5641205"/>
            <a:ext cx="2900855" cy="271167"/>
          </a:xfrm>
          <a:prstGeom prst="rect">
            <a:avLst/>
          </a:prstGeom>
          <a:noFill/>
          <a:ln>
            <a:solidFill>
              <a:srgbClr val="203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Flowchart: Terminator 48"/>
          <p:cNvSpPr/>
          <p:nvPr/>
        </p:nvSpPr>
        <p:spPr>
          <a:xfrm>
            <a:off x="4302934" y="6188197"/>
            <a:ext cx="1172954" cy="36576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Submit</a:t>
            </a:r>
            <a:endParaRPr lang="en-SG" dirty="0"/>
          </a:p>
        </p:txBody>
      </p:sp>
      <p:sp>
        <p:nvSpPr>
          <p:cNvPr id="51" name="Flowchart: Terminator 50"/>
          <p:cNvSpPr/>
          <p:nvPr/>
        </p:nvSpPr>
        <p:spPr>
          <a:xfrm>
            <a:off x="6096000" y="6188197"/>
            <a:ext cx="1172954" cy="36576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Reset</a:t>
            </a:r>
            <a:endParaRPr lang="en-SG" dirty="0"/>
          </a:p>
        </p:txBody>
      </p:sp>
      <p:sp>
        <p:nvSpPr>
          <p:cNvPr id="52" name="Subtitle 2"/>
          <p:cNvSpPr txBox="1">
            <a:spLocks/>
          </p:cNvSpPr>
          <p:nvPr/>
        </p:nvSpPr>
        <p:spPr>
          <a:xfrm>
            <a:off x="6326318" y="4160154"/>
            <a:ext cx="2448767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Remarks:</a:t>
            </a:r>
            <a:endParaRPr lang="en-SG" sz="1800" dirty="0"/>
          </a:p>
        </p:txBody>
      </p:sp>
      <p:sp>
        <p:nvSpPr>
          <p:cNvPr id="53" name="Rectangle 52"/>
          <p:cNvSpPr/>
          <p:nvPr/>
        </p:nvSpPr>
        <p:spPr>
          <a:xfrm>
            <a:off x="7613166" y="4165313"/>
            <a:ext cx="3845212" cy="1310619"/>
          </a:xfrm>
          <a:prstGeom prst="rect">
            <a:avLst/>
          </a:prstGeom>
          <a:noFill/>
          <a:ln>
            <a:solidFill>
              <a:srgbClr val="203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250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06" y="0"/>
            <a:ext cx="12192000" cy="952237"/>
          </a:xfrm>
          <a:prstGeom prst="rect">
            <a:avLst/>
          </a:prstGeom>
          <a:solidFill>
            <a:srgbClr val="203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362319" y="1050710"/>
            <a:ext cx="3467362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 smtClean="0"/>
              <a:t>Contract : 1237253</a:t>
            </a:r>
            <a:endParaRPr lang="en-SG" dirty="0"/>
          </a:p>
        </p:txBody>
      </p:sp>
      <p:sp>
        <p:nvSpPr>
          <p:cNvPr id="10" name="Flowchart: Terminator 9"/>
          <p:cNvSpPr/>
          <p:nvPr/>
        </p:nvSpPr>
        <p:spPr>
          <a:xfrm>
            <a:off x="10891870" y="460352"/>
            <a:ext cx="1172954" cy="36576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Logout</a:t>
            </a:r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920"/>
            <a:ext cx="1875333" cy="937667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1016108" y="1851596"/>
            <a:ext cx="1614388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Shipment ID:</a:t>
            </a:r>
            <a:endParaRPr lang="en-SG" sz="1800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016108" y="2398588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Content Description:</a:t>
            </a:r>
            <a:endParaRPr lang="en-SG" sz="1800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016108" y="2918394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Value Worthiness:</a:t>
            </a:r>
            <a:endParaRPr lang="en-SG" sz="1800" dirty="0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1016108" y="3438200"/>
            <a:ext cx="2120844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Importer Company</a:t>
            </a:r>
            <a:endParaRPr lang="en-SG" sz="1800" dirty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1016108" y="3985192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Advising Bank:</a:t>
            </a:r>
            <a:endParaRPr lang="en-SG" sz="1800" dirty="0"/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1016108" y="4504998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Freight Company:</a:t>
            </a:r>
            <a:endParaRPr lang="en-SG" sz="1800" dirty="0"/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1016107" y="5051990"/>
            <a:ext cx="2448767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Location Port Origin: </a:t>
            </a:r>
            <a:endParaRPr lang="en-SG" sz="1800" dirty="0"/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1016107" y="5598982"/>
            <a:ext cx="2682097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Location Port Destination:</a:t>
            </a:r>
            <a:endParaRPr lang="en-SG" sz="1800" dirty="0"/>
          </a:p>
        </p:txBody>
      </p:sp>
      <p:sp>
        <p:nvSpPr>
          <p:cNvPr id="49" name="Flowchart: Terminator 48"/>
          <p:cNvSpPr/>
          <p:nvPr/>
        </p:nvSpPr>
        <p:spPr>
          <a:xfrm>
            <a:off x="5251704" y="6293140"/>
            <a:ext cx="1172954" cy="36576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Home</a:t>
            </a:r>
            <a:endParaRPr lang="en-SG" dirty="0"/>
          </a:p>
        </p:txBody>
      </p:sp>
      <p:sp>
        <p:nvSpPr>
          <p:cNvPr id="64" name="Subtitle 2"/>
          <p:cNvSpPr txBox="1">
            <a:spLocks/>
          </p:cNvSpPr>
          <p:nvPr/>
        </p:nvSpPr>
        <p:spPr>
          <a:xfrm>
            <a:off x="3766211" y="1865457"/>
            <a:ext cx="1614388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7736</a:t>
            </a:r>
            <a:endParaRPr lang="en-SG" sz="1800" dirty="0"/>
          </a:p>
        </p:txBody>
      </p:sp>
      <p:sp>
        <p:nvSpPr>
          <p:cNvPr id="65" name="Subtitle 2"/>
          <p:cNvSpPr txBox="1">
            <a:spLocks/>
          </p:cNvSpPr>
          <p:nvPr/>
        </p:nvSpPr>
        <p:spPr>
          <a:xfrm>
            <a:off x="3766211" y="2412449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2000 Earphones</a:t>
            </a:r>
            <a:endParaRPr lang="en-SG" sz="1800" dirty="0"/>
          </a:p>
        </p:txBody>
      </p:sp>
      <p:sp>
        <p:nvSpPr>
          <p:cNvPr id="66" name="Subtitle 2"/>
          <p:cNvSpPr txBox="1">
            <a:spLocks/>
          </p:cNvSpPr>
          <p:nvPr/>
        </p:nvSpPr>
        <p:spPr>
          <a:xfrm>
            <a:off x="3766211" y="2932255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26238</a:t>
            </a:r>
            <a:endParaRPr lang="en-SG" sz="1800" dirty="0"/>
          </a:p>
        </p:txBody>
      </p:sp>
      <p:sp>
        <p:nvSpPr>
          <p:cNvPr id="67" name="Subtitle 2"/>
          <p:cNvSpPr txBox="1">
            <a:spLocks/>
          </p:cNvSpPr>
          <p:nvPr/>
        </p:nvSpPr>
        <p:spPr>
          <a:xfrm>
            <a:off x="3766211" y="3452061"/>
            <a:ext cx="2120844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Manufact Pte Ltd</a:t>
            </a:r>
            <a:endParaRPr lang="en-SG" sz="1800" dirty="0"/>
          </a:p>
        </p:txBody>
      </p:sp>
      <p:sp>
        <p:nvSpPr>
          <p:cNvPr id="68" name="Subtitle 2"/>
          <p:cNvSpPr txBox="1">
            <a:spLocks/>
          </p:cNvSpPr>
          <p:nvPr/>
        </p:nvSpPr>
        <p:spPr>
          <a:xfrm>
            <a:off x="3766211" y="3999053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SG" sz="1800" dirty="0"/>
          </a:p>
        </p:txBody>
      </p:sp>
      <p:sp>
        <p:nvSpPr>
          <p:cNvPr id="69" name="Subtitle 2"/>
          <p:cNvSpPr txBox="1">
            <a:spLocks/>
          </p:cNvSpPr>
          <p:nvPr/>
        </p:nvSpPr>
        <p:spPr>
          <a:xfrm>
            <a:off x="3766211" y="4518859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Shipnow Pte Ltd</a:t>
            </a:r>
            <a:endParaRPr lang="en-SG" sz="1800" dirty="0"/>
          </a:p>
        </p:txBody>
      </p:sp>
      <p:sp>
        <p:nvSpPr>
          <p:cNvPr id="70" name="Subtitle 2"/>
          <p:cNvSpPr txBox="1">
            <a:spLocks/>
          </p:cNvSpPr>
          <p:nvPr/>
        </p:nvSpPr>
        <p:spPr>
          <a:xfrm>
            <a:off x="3766210" y="5065851"/>
            <a:ext cx="2448767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US</a:t>
            </a:r>
            <a:endParaRPr lang="en-SG" sz="1800" dirty="0"/>
          </a:p>
        </p:txBody>
      </p:sp>
      <p:sp>
        <p:nvSpPr>
          <p:cNvPr id="71" name="Subtitle 2"/>
          <p:cNvSpPr txBox="1">
            <a:spLocks/>
          </p:cNvSpPr>
          <p:nvPr/>
        </p:nvSpPr>
        <p:spPr>
          <a:xfrm>
            <a:off x="3766210" y="5612843"/>
            <a:ext cx="2682097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China</a:t>
            </a:r>
            <a:endParaRPr lang="en-SG" sz="1800" dirty="0"/>
          </a:p>
        </p:txBody>
      </p:sp>
      <p:sp>
        <p:nvSpPr>
          <p:cNvPr id="72" name="Subtitle 2"/>
          <p:cNvSpPr txBox="1">
            <a:spLocks/>
          </p:cNvSpPr>
          <p:nvPr/>
        </p:nvSpPr>
        <p:spPr>
          <a:xfrm>
            <a:off x="3766210" y="3995433"/>
            <a:ext cx="2120844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ABC Bank</a:t>
            </a:r>
            <a:endParaRPr lang="en-SG" sz="1800" dirty="0"/>
          </a:p>
        </p:txBody>
      </p:sp>
      <p:sp>
        <p:nvSpPr>
          <p:cNvPr id="73" name="Rectangle 72"/>
          <p:cNvSpPr/>
          <p:nvPr/>
        </p:nvSpPr>
        <p:spPr>
          <a:xfrm>
            <a:off x="873024" y="1604008"/>
            <a:ext cx="4937760" cy="4521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4737014" y="309001"/>
            <a:ext cx="2748455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 smtClean="0">
                <a:solidFill>
                  <a:schemeClr val="bg1"/>
                </a:solidFill>
              </a:rPr>
              <a:t>Issuing Bank</a:t>
            </a:r>
            <a:endParaRPr lang="en-SG" dirty="0">
              <a:solidFill>
                <a:schemeClr val="bg1"/>
              </a:solidFill>
            </a:endParaRPr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3341271360"/>
              </p:ext>
            </p:extLst>
          </p:nvPr>
        </p:nvGraphicFramePr>
        <p:xfrm>
          <a:off x="6778721" y="2398588"/>
          <a:ext cx="4003040" cy="2587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254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4" y="259533"/>
            <a:ext cx="12120651" cy="63389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77454" y="2670470"/>
            <a:ext cx="15616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600" dirty="0" err="1" smtClean="0"/>
              <a:t>issueBank</a:t>
            </a:r>
            <a:r>
              <a:rPr lang="en-SG" sz="1600" baseline="0" dirty="0" err="1" smtClean="0"/>
              <a:t>User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414464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52237"/>
          </a:xfrm>
          <a:prstGeom prst="rect">
            <a:avLst/>
          </a:prstGeom>
          <a:solidFill>
            <a:srgbClr val="203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42255"/>
              </p:ext>
            </p:extLst>
          </p:nvPr>
        </p:nvGraphicFramePr>
        <p:xfrm>
          <a:off x="117714" y="1960239"/>
          <a:ext cx="10968598" cy="1382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651"/>
                <a:gridCol w="1880651"/>
                <a:gridCol w="1880651"/>
                <a:gridCol w="1880651"/>
                <a:gridCol w="1880651"/>
                <a:gridCol w="1565343"/>
              </a:tblGrid>
              <a:tr h="640431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Contract</a:t>
                      </a:r>
                      <a:r>
                        <a:rPr lang="en-SG" sz="1600" baseline="0" dirty="0" smtClean="0"/>
                        <a:t> ID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Description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Request from(Importer)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Exporter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Advising Bank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Status</a:t>
                      </a:r>
                      <a:endParaRPr lang="en-SG" sz="1600" dirty="0"/>
                    </a:p>
                  </a:txBody>
                  <a:tcPr/>
                </a:tc>
              </a:tr>
              <a:tr h="371044">
                <a:tc>
                  <a:txBody>
                    <a:bodyPr/>
                    <a:lstStyle/>
                    <a:p>
                      <a:r>
                        <a:rPr lang="en-SG" dirty="0" smtClean="0"/>
                        <a:t>1237253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2000 Earphone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Tech Pte Ltd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Manufact Pte</a:t>
                      </a:r>
                      <a:r>
                        <a:rPr lang="en-SG" baseline="0" dirty="0" smtClean="0"/>
                        <a:t> Ltd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ABC Bank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Pending</a:t>
                      </a:r>
                      <a:endParaRPr lang="en-SG" dirty="0"/>
                    </a:p>
                  </a:txBody>
                  <a:tcPr/>
                </a:tc>
              </a:tr>
              <a:tr h="371044">
                <a:tc>
                  <a:txBody>
                    <a:bodyPr/>
                    <a:lstStyle/>
                    <a:p>
                      <a:r>
                        <a:rPr lang="en-SG" dirty="0" smtClean="0"/>
                        <a:t>2353332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2500</a:t>
                      </a:r>
                      <a:r>
                        <a:rPr lang="en-SG" baseline="0" dirty="0" smtClean="0"/>
                        <a:t> Headset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Energy</a:t>
                      </a:r>
                      <a:r>
                        <a:rPr lang="en-SG" baseline="0" dirty="0" smtClean="0"/>
                        <a:t> Pte Ltd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ABC</a:t>
                      </a:r>
                      <a:r>
                        <a:rPr lang="en-SG" baseline="0" dirty="0" smtClean="0"/>
                        <a:t> Bank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ABC</a:t>
                      </a:r>
                      <a:r>
                        <a:rPr lang="en-SG" baseline="0" dirty="0" smtClean="0"/>
                        <a:t> Bank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Approve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Flowchart: Terminator 9"/>
          <p:cNvSpPr/>
          <p:nvPr/>
        </p:nvSpPr>
        <p:spPr>
          <a:xfrm>
            <a:off x="10891870" y="460352"/>
            <a:ext cx="1172954" cy="36576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Logout</a:t>
            </a:r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920"/>
            <a:ext cx="1875333" cy="937667"/>
          </a:xfrm>
          <a:prstGeom prst="rect">
            <a:avLst/>
          </a:prstGeom>
        </p:spPr>
      </p:pic>
      <p:sp>
        <p:nvSpPr>
          <p:cNvPr id="14" name="Flowchart: Terminator 13"/>
          <p:cNvSpPr/>
          <p:nvPr/>
        </p:nvSpPr>
        <p:spPr>
          <a:xfrm>
            <a:off x="11164087" y="2651498"/>
            <a:ext cx="900737" cy="280875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View</a:t>
            </a:r>
            <a:endParaRPr lang="en-SG" sz="1200" dirty="0"/>
          </a:p>
        </p:txBody>
      </p:sp>
      <p:sp>
        <p:nvSpPr>
          <p:cNvPr id="15" name="Flowchart: Terminator 14"/>
          <p:cNvSpPr/>
          <p:nvPr/>
        </p:nvSpPr>
        <p:spPr>
          <a:xfrm>
            <a:off x="11164087" y="2997356"/>
            <a:ext cx="900737" cy="280875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View</a:t>
            </a:r>
            <a:endParaRPr lang="en-SG" sz="1200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737014" y="309001"/>
            <a:ext cx="2748455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 smtClean="0">
                <a:solidFill>
                  <a:schemeClr val="bg1"/>
                </a:solidFill>
              </a:rPr>
              <a:t>Issuing Bank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2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06" y="0"/>
            <a:ext cx="12192000" cy="952237"/>
          </a:xfrm>
          <a:prstGeom prst="rect">
            <a:avLst/>
          </a:prstGeom>
          <a:solidFill>
            <a:srgbClr val="203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362319" y="1050710"/>
            <a:ext cx="3467362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 smtClean="0"/>
              <a:t>Contract : 1237253</a:t>
            </a:r>
            <a:endParaRPr lang="en-SG" dirty="0"/>
          </a:p>
        </p:txBody>
      </p:sp>
      <p:sp>
        <p:nvSpPr>
          <p:cNvPr id="10" name="Flowchart: Terminator 9"/>
          <p:cNvSpPr/>
          <p:nvPr/>
        </p:nvSpPr>
        <p:spPr>
          <a:xfrm>
            <a:off x="10891870" y="460352"/>
            <a:ext cx="1172954" cy="36576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Logout</a:t>
            </a:r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920"/>
            <a:ext cx="1875333" cy="937667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855681" y="1788549"/>
            <a:ext cx="1614388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Shipment ID:</a:t>
            </a:r>
            <a:endParaRPr lang="en-SG" sz="1800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855681" y="2335541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Content Description:</a:t>
            </a:r>
            <a:endParaRPr lang="en-SG" sz="1800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855681" y="2855347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Value Worthiness:</a:t>
            </a:r>
            <a:endParaRPr lang="en-SG" sz="1800" dirty="0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855681" y="3375153"/>
            <a:ext cx="2120844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Importer Company</a:t>
            </a:r>
            <a:endParaRPr lang="en-SG" sz="1800" dirty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855681" y="3922145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Advising Bank:</a:t>
            </a:r>
            <a:endParaRPr lang="en-SG" sz="1800" dirty="0"/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855681" y="4441951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Freight Company:</a:t>
            </a:r>
            <a:endParaRPr lang="en-SG" sz="1800" dirty="0"/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855680" y="4988943"/>
            <a:ext cx="2448767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Location Port Origin: </a:t>
            </a:r>
            <a:endParaRPr lang="en-SG" sz="1800" dirty="0"/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855680" y="5535935"/>
            <a:ext cx="2682097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Location Port Destination:</a:t>
            </a:r>
            <a:endParaRPr lang="en-SG" sz="1800" dirty="0"/>
          </a:p>
        </p:txBody>
      </p:sp>
      <p:sp>
        <p:nvSpPr>
          <p:cNvPr id="49" name="Flowchart: Terminator 48"/>
          <p:cNvSpPr/>
          <p:nvPr/>
        </p:nvSpPr>
        <p:spPr>
          <a:xfrm>
            <a:off x="4302934" y="6188197"/>
            <a:ext cx="1172954" cy="36576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Approve</a:t>
            </a:r>
            <a:endParaRPr lang="en-SG" dirty="0"/>
          </a:p>
        </p:txBody>
      </p:sp>
      <p:sp>
        <p:nvSpPr>
          <p:cNvPr id="51" name="Flowchart: Terminator 50"/>
          <p:cNvSpPr/>
          <p:nvPr/>
        </p:nvSpPr>
        <p:spPr>
          <a:xfrm>
            <a:off x="6096000" y="6188197"/>
            <a:ext cx="1172954" cy="36576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Reject</a:t>
            </a:r>
            <a:endParaRPr lang="en-SG" dirty="0"/>
          </a:p>
        </p:txBody>
      </p:sp>
      <p:sp>
        <p:nvSpPr>
          <p:cNvPr id="64" name="Subtitle 2"/>
          <p:cNvSpPr txBox="1">
            <a:spLocks/>
          </p:cNvSpPr>
          <p:nvPr/>
        </p:nvSpPr>
        <p:spPr>
          <a:xfrm>
            <a:off x="3605784" y="1802410"/>
            <a:ext cx="1614388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7736</a:t>
            </a:r>
            <a:endParaRPr lang="en-SG" sz="1800" dirty="0"/>
          </a:p>
        </p:txBody>
      </p:sp>
      <p:sp>
        <p:nvSpPr>
          <p:cNvPr id="65" name="Subtitle 2"/>
          <p:cNvSpPr txBox="1">
            <a:spLocks/>
          </p:cNvSpPr>
          <p:nvPr/>
        </p:nvSpPr>
        <p:spPr>
          <a:xfrm>
            <a:off x="3605784" y="2349402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2000 Earphones</a:t>
            </a:r>
            <a:endParaRPr lang="en-SG" sz="1800" dirty="0"/>
          </a:p>
        </p:txBody>
      </p:sp>
      <p:sp>
        <p:nvSpPr>
          <p:cNvPr id="66" name="Subtitle 2"/>
          <p:cNvSpPr txBox="1">
            <a:spLocks/>
          </p:cNvSpPr>
          <p:nvPr/>
        </p:nvSpPr>
        <p:spPr>
          <a:xfrm>
            <a:off x="3605784" y="2869208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26238</a:t>
            </a:r>
            <a:endParaRPr lang="en-SG" sz="1800" dirty="0"/>
          </a:p>
        </p:txBody>
      </p:sp>
      <p:sp>
        <p:nvSpPr>
          <p:cNvPr id="67" name="Subtitle 2"/>
          <p:cNvSpPr txBox="1">
            <a:spLocks/>
          </p:cNvSpPr>
          <p:nvPr/>
        </p:nvSpPr>
        <p:spPr>
          <a:xfrm>
            <a:off x="3605784" y="3389014"/>
            <a:ext cx="2120844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Manufact Pte Ltd</a:t>
            </a:r>
            <a:endParaRPr lang="en-SG" sz="1800" dirty="0"/>
          </a:p>
        </p:txBody>
      </p:sp>
      <p:sp>
        <p:nvSpPr>
          <p:cNvPr id="68" name="Subtitle 2"/>
          <p:cNvSpPr txBox="1">
            <a:spLocks/>
          </p:cNvSpPr>
          <p:nvPr/>
        </p:nvSpPr>
        <p:spPr>
          <a:xfrm>
            <a:off x="3605784" y="3936006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SG" sz="1800" dirty="0"/>
          </a:p>
        </p:txBody>
      </p:sp>
      <p:sp>
        <p:nvSpPr>
          <p:cNvPr id="69" name="Subtitle 2"/>
          <p:cNvSpPr txBox="1">
            <a:spLocks/>
          </p:cNvSpPr>
          <p:nvPr/>
        </p:nvSpPr>
        <p:spPr>
          <a:xfrm>
            <a:off x="3605784" y="4455812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Shipnow Pte Ltd</a:t>
            </a:r>
            <a:endParaRPr lang="en-SG" sz="1800" dirty="0"/>
          </a:p>
        </p:txBody>
      </p:sp>
      <p:sp>
        <p:nvSpPr>
          <p:cNvPr id="70" name="Subtitle 2"/>
          <p:cNvSpPr txBox="1">
            <a:spLocks/>
          </p:cNvSpPr>
          <p:nvPr/>
        </p:nvSpPr>
        <p:spPr>
          <a:xfrm>
            <a:off x="3605783" y="5002804"/>
            <a:ext cx="2448767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US</a:t>
            </a:r>
            <a:endParaRPr lang="en-SG" sz="1800" dirty="0"/>
          </a:p>
        </p:txBody>
      </p:sp>
      <p:sp>
        <p:nvSpPr>
          <p:cNvPr id="71" name="Subtitle 2"/>
          <p:cNvSpPr txBox="1">
            <a:spLocks/>
          </p:cNvSpPr>
          <p:nvPr/>
        </p:nvSpPr>
        <p:spPr>
          <a:xfrm>
            <a:off x="3605783" y="5549796"/>
            <a:ext cx="2682097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China</a:t>
            </a:r>
            <a:endParaRPr lang="en-SG" sz="1800" dirty="0"/>
          </a:p>
        </p:txBody>
      </p:sp>
      <p:sp>
        <p:nvSpPr>
          <p:cNvPr id="72" name="Subtitle 2"/>
          <p:cNvSpPr txBox="1">
            <a:spLocks/>
          </p:cNvSpPr>
          <p:nvPr/>
        </p:nvSpPr>
        <p:spPr>
          <a:xfrm>
            <a:off x="3605783" y="3932386"/>
            <a:ext cx="2120844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ABC Bank</a:t>
            </a:r>
            <a:endParaRPr lang="en-SG" sz="1800" dirty="0"/>
          </a:p>
        </p:txBody>
      </p:sp>
      <p:sp>
        <p:nvSpPr>
          <p:cNvPr id="73" name="Rectangle 72"/>
          <p:cNvSpPr/>
          <p:nvPr/>
        </p:nvSpPr>
        <p:spPr>
          <a:xfrm>
            <a:off x="712597" y="1540961"/>
            <a:ext cx="4937760" cy="4521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4737014" y="309001"/>
            <a:ext cx="2748455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 smtClean="0">
                <a:solidFill>
                  <a:schemeClr val="bg1"/>
                </a:solidFill>
              </a:rPr>
              <a:t>Issuing Bank</a:t>
            </a:r>
            <a:endParaRPr lang="en-SG" dirty="0">
              <a:solidFill>
                <a:schemeClr val="bg1"/>
              </a:solidFill>
            </a:endParaRPr>
          </a:p>
        </p:txBody>
      </p:sp>
      <p:graphicFrame>
        <p:nvGraphicFramePr>
          <p:cNvPr id="39" name="Diagram 38"/>
          <p:cNvGraphicFramePr/>
          <p:nvPr>
            <p:extLst>
              <p:ext uri="{D42A27DB-BD31-4B8C-83A1-F6EECF244321}">
                <p14:modId xmlns:p14="http://schemas.microsoft.com/office/powerpoint/2010/main" val="1275025071"/>
              </p:ext>
            </p:extLst>
          </p:nvPr>
        </p:nvGraphicFramePr>
        <p:xfrm>
          <a:off x="6843986" y="2391751"/>
          <a:ext cx="4003040" cy="2587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883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06" y="0"/>
            <a:ext cx="12192000" cy="952237"/>
          </a:xfrm>
          <a:prstGeom prst="rect">
            <a:avLst/>
          </a:prstGeom>
          <a:solidFill>
            <a:srgbClr val="203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394374" y="1284165"/>
            <a:ext cx="443431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 smtClean="0"/>
              <a:t>Generate Letter of Credit</a:t>
            </a:r>
            <a:endParaRPr lang="en-SG" dirty="0"/>
          </a:p>
        </p:txBody>
      </p:sp>
      <p:sp>
        <p:nvSpPr>
          <p:cNvPr id="10" name="Flowchart: Terminator 9"/>
          <p:cNvSpPr/>
          <p:nvPr/>
        </p:nvSpPr>
        <p:spPr>
          <a:xfrm>
            <a:off x="10891870" y="460352"/>
            <a:ext cx="1172954" cy="36576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Logout</a:t>
            </a:r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920"/>
            <a:ext cx="1875333" cy="937667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/>
        </p:nvSpPr>
        <p:spPr>
          <a:xfrm>
            <a:off x="5083855" y="309001"/>
            <a:ext cx="1614388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 smtClean="0">
                <a:solidFill>
                  <a:schemeClr val="bg1"/>
                </a:solidFill>
              </a:rPr>
              <a:t>Exporter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5" name="Subtitle 2"/>
          <p:cNvSpPr txBox="1">
            <a:spLocks/>
          </p:cNvSpPr>
          <p:nvPr/>
        </p:nvSpPr>
        <p:spPr>
          <a:xfrm>
            <a:off x="3404514" y="3237471"/>
            <a:ext cx="2284806" cy="364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Letter of Credit:</a:t>
            </a:r>
            <a:endParaRPr lang="en-SG" sz="1800" dirty="0"/>
          </a:p>
        </p:txBody>
      </p:sp>
      <p:sp>
        <p:nvSpPr>
          <p:cNvPr id="37" name="Rectangle 36"/>
          <p:cNvSpPr/>
          <p:nvPr/>
        </p:nvSpPr>
        <p:spPr>
          <a:xfrm>
            <a:off x="5184752" y="3242584"/>
            <a:ext cx="1342171" cy="284395"/>
          </a:xfrm>
          <a:prstGeom prst="rect">
            <a:avLst/>
          </a:prstGeom>
          <a:noFill/>
          <a:ln>
            <a:solidFill>
              <a:srgbClr val="203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 smtClean="0">
                <a:solidFill>
                  <a:schemeClr val="tx1"/>
                </a:solidFill>
              </a:rPr>
              <a:t>/ABC_PTE_LTD_LetterOfCredit</a:t>
            </a:r>
            <a:endParaRPr lang="en-SG" sz="700" dirty="0"/>
          </a:p>
        </p:txBody>
      </p:sp>
      <p:sp>
        <p:nvSpPr>
          <p:cNvPr id="45" name="Flowchart: Terminator 44"/>
          <p:cNvSpPr/>
          <p:nvPr/>
        </p:nvSpPr>
        <p:spPr>
          <a:xfrm>
            <a:off x="6822262" y="3242584"/>
            <a:ext cx="900737" cy="280875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Browse…</a:t>
            </a:r>
            <a:endParaRPr lang="en-SG" sz="1200" dirty="0"/>
          </a:p>
        </p:txBody>
      </p:sp>
      <p:sp>
        <p:nvSpPr>
          <p:cNvPr id="46" name="Flowchart: Terminator 45"/>
          <p:cNvSpPr/>
          <p:nvPr/>
        </p:nvSpPr>
        <p:spPr>
          <a:xfrm>
            <a:off x="7877501" y="3242584"/>
            <a:ext cx="900737" cy="280875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View</a:t>
            </a:r>
            <a:endParaRPr lang="en-SG" sz="1200" dirty="0"/>
          </a:p>
        </p:txBody>
      </p:sp>
      <p:sp>
        <p:nvSpPr>
          <p:cNvPr id="49" name="Flowchart: Terminator 48"/>
          <p:cNvSpPr/>
          <p:nvPr/>
        </p:nvSpPr>
        <p:spPr>
          <a:xfrm>
            <a:off x="4990310" y="5006443"/>
            <a:ext cx="1172954" cy="36576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Upload</a:t>
            </a:r>
            <a:endParaRPr lang="en-SG" dirty="0"/>
          </a:p>
        </p:txBody>
      </p:sp>
      <p:sp>
        <p:nvSpPr>
          <p:cNvPr id="51" name="Flowchart: Terminator 50"/>
          <p:cNvSpPr/>
          <p:nvPr/>
        </p:nvSpPr>
        <p:spPr>
          <a:xfrm>
            <a:off x="6764458" y="5006443"/>
            <a:ext cx="1172954" cy="365760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Home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5968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686</Words>
  <Application>Microsoft Office PowerPoint</Application>
  <PresentationFormat>Widescreen</PresentationFormat>
  <Paragraphs>358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ＭＳ Ｐゴシック</vt:lpstr>
      <vt:lpstr>Arial</vt:lpstr>
      <vt:lpstr>Bebas Neue</vt:lpstr>
      <vt:lpstr>Calibri</vt:lpstr>
      <vt:lpstr>Calibri Light</vt:lpstr>
      <vt:lpstr>Myriad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Initiating the Contract</dc:title>
  <dc:creator>tanms.2015</dc:creator>
  <cp:lastModifiedBy>tanms.2015</cp:lastModifiedBy>
  <cp:revision>21</cp:revision>
  <dcterms:created xsi:type="dcterms:W3CDTF">2017-10-03T08:08:06Z</dcterms:created>
  <dcterms:modified xsi:type="dcterms:W3CDTF">2017-10-03T11:04:44Z</dcterms:modified>
</cp:coreProperties>
</file>