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322" r:id="rId3"/>
    <p:sldId id="357" r:id="rId4"/>
    <p:sldId id="388" r:id="rId5"/>
    <p:sldId id="358" r:id="rId6"/>
    <p:sldId id="441" r:id="rId7"/>
    <p:sldId id="442" r:id="rId8"/>
    <p:sldId id="417" r:id="rId9"/>
    <p:sldId id="418" r:id="rId10"/>
    <p:sldId id="419" r:id="rId11"/>
    <p:sldId id="420" r:id="rId12"/>
    <p:sldId id="353"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3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5000"/>
            <a:lum/>
          </a:blip>
          <a:srcRect/>
          <a:stretch>
            <a:fillRect l="-2000" r="-2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osman@hot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367481"/>
            <a:ext cx="12192000" cy="9143999"/>
          </a:xfrm>
          <a:prstGeom prst="rect">
            <a:avLst/>
          </a:prstGeom>
        </p:spPr>
      </p:pic>
    </p:spTree>
    <p:extLst>
      <p:ext uri="{BB962C8B-B14F-4D97-AF65-F5344CB8AC3E}">
        <p14:creationId xmlns:p14="http://schemas.microsoft.com/office/powerpoint/2010/main" xmlns="" val="108431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367" y="131036"/>
            <a:ext cx="8596668" cy="766273"/>
          </a:xfrm>
        </p:spPr>
        <p:txBody>
          <a:bodyPr/>
          <a:lstStyle/>
          <a:p>
            <a:r>
              <a:rPr lang="en-US" dirty="0" smtClean="0">
                <a:solidFill>
                  <a:schemeClr val="tx1">
                    <a:lumMod val="65000"/>
                    <a:lumOff val="35000"/>
                  </a:schemeClr>
                </a:solidFill>
              </a:rPr>
              <a:t>4- Step definitions</a:t>
            </a:r>
            <a:endParaRPr lang="en-US" dirty="0">
              <a:solidFill>
                <a:schemeClr val="tx1">
                  <a:lumMod val="65000"/>
                  <a:lumOff val="35000"/>
                </a:schemeClr>
              </a:solidFill>
            </a:endParaRPr>
          </a:p>
        </p:txBody>
      </p:sp>
      <p:sp>
        <p:nvSpPr>
          <p:cNvPr id="3" name="Content Placeholder 2"/>
          <p:cNvSpPr>
            <a:spLocks noGrp="1"/>
          </p:cNvSpPr>
          <p:nvPr>
            <p:ph idx="1"/>
          </p:nvPr>
        </p:nvSpPr>
        <p:spPr>
          <a:xfrm>
            <a:off x="677334" y="965675"/>
            <a:ext cx="8596668" cy="5358213"/>
          </a:xfrm>
        </p:spPr>
        <p:txBody>
          <a:bodyPr/>
          <a:lstStyle/>
          <a:p>
            <a:r>
              <a:rPr lang="en-US" dirty="0" smtClean="0"/>
              <a:t>Burda hazir methodlarimizi kullaniriz ve pages taki classlarimizdan obje olustururuz ve onlari burda kullaniriz WebElementlarimiz icin</a:t>
            </a:r>
          </a:p>
          <a:p>
            <a:pPr lvl="0"/>
            <a:r>
              <a:rPr lang="en-US" b="1" dirty="0">
                <a:solidFill>
                  <a:srgbClr val="000080"/>
                </a:solidFill>
                <a:latin typeface="Courier New" panose="02070309020205020404" pitchFamily="49" charset="0"/>
                <a:cs typeface="Courier New" panose="02070309020205020404" pitchFamily="49" charset="0"/>
              </a:rPr>
              <a:t>public class </a:t>
            </a:r>
            <a:r>
              <a:rPr lang="en-US" dirty="0" err="1">
                <a:solidFill>
                  <a:srgbClr val="000000"/>
                </a:solidFill>
                <a:latin typeface="Courier New" panose="02070309020205020404" pitchFamily="49" charset="0"/>
                <a:cs typeface="Courier New" panose="02070309020205020404" pitchFamily="49" charset="0"/>
              </a:rPr>
              <a:t>LoginPageStepDefinitions</a:t>
            </a:r>
            <a:r>
              <a:rPr lang="en-US" dirty="0">
                <a:solidFill>
                  <a:srgbClr val="000000"/>
                </a:solidFill>
                <a:latin typeface="Courier New" panose="02070309020205020404" pitchFamily="49" charset="0"/>
                <a:cs typeface="Courier New" panose="02070309020205020404" pitchFamily="49" charset="0"/>
              </a:rPr>
              <a:t>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00"/>
                </a:solidFill>
                <a:latin typeface="Courier New" panose="02070309020205020404" pitchFamily="49" charset="0"/>
                <a:cs typeface="Courier New" panose="02070309020205020404" pitchFamily="49" charset="0"/>
              </a:rPr>
              <a:t>@When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"user logs in using {string} and {string}"</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public void </a:t>
            </a:r>
            <a:r>
              <a:rPr lang="en-US" dirty="0" err="1">
                <a:solidFill>
                  <a:srgbClr val="000000"/>
                </a:solidFill>
                <a:latin typeface="Courier New" panose="02070309020205020404" pitchFamily="49" charset="0"/>
                <a:cs typeface="Courier New" panose="02070309020205020404" pitchFamily="49" charset="0"/>
              </a:rPr>
              <a:t>user_logs_in_using_and</a:t>
            </a:r>
            <a:r>
              <a:rPr lang="en-US" dirty="0">
                <a:solidFill>
                  <a:srgbClr val="000000"/>
                </a:solidFill>
                <a:latin typeface="Courier New" panose="02070309020205020404" pitchFamily="49" charset="0"/>
                <a:cs typeface="Courier New" panose="02070309020205020404" pitchFamily="49" charset="0"/>
              </a:rPr>
              <a:t>(String email, String password)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660E7A"/>
                </a:solidFill>
                <a:latin typeface="Courier New" panose="02070309020205020404" pitchFamily="49" charset="0"/>
                <a:cs typeface="Courier New" panose="02070309020205020404" pitchFamily="49" charset="0"/>
              </a:rPr>
              <a:t>out</a:t>
            </a:r>
            <a:r>
              <a:rPr lang="en-US" dirty="0" err="1">
                <a:solidFill>
                  <a:srgbClr val="000000"/>
                </a:solidFill>
                <a:latin typeface="Courier New" panose="02070309020205020404" pitchFamily="49" charset="0"/>
                <a:cs typeface="Courier New" panose="02070309020205020404" pitchFamily="49" charset="0"/>
              </a:rPr>
              <a:t>.println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"Email: "</a:t>
            </a:r>
            <a:r>
              <a:rPr lang="en-US" dirty="0">
                <a:solidFill>
                  <a:srgbClr val="000000"/>
                </a:solidFill>
                <a:latin typeface="Courier New" panose="02070309020205020404" pitchFamily="49" charset="0"/>
                <a:cs typeface="Courier New" panose="02070309020205020404" pitchFamily="49" charset="0"/>
              </a:rPr>
              <a:t>+ email);</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660E7A"/>
                </a:solidFill>
                <a:latin typeface="Courier New" panose="02070309020205020404" pitchFamily="49" charset="0"/>
                <a:cs typeface="Courier New" panose="02070309020205020404" pitchFamily="49" charset="0"/>
              </a:rPr>
              <a:t>out</a:t>
            </a:r>
            <a:r>
              <a:rPr lang="en-US" dirty="0" err="1">
                <a:solidFill>
                  <a:srgbClr val="000000"/>
                </a:solidFill>
                <a:latin typeface="Courier New" panose="02070309020205020404" pitchFamily="49" charset="0"/>
                <a:cs typeface="Courier New" panose="02070309020205020404" pitchFamily="49" charset="0"/>
              </a:rPr>
              <a:t>.println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"Password: "</a:t>
            </a:r>
            <a:r>
              <a:rPr lang="en-US" dirty="0">
                <a:solidFill>
                  <a:srgbClr val="000000"/>
                </a:solidFill>
                <a:latin typeface="Courier New" panose="02070309020205020404" pitchFamily="49" charset="0"/>
                <a:cs typeface="Courier New" panose="02070309020205020404" pitchFamily="49" charset="0"/>
              </a:rPr>
              <a:t>+ password);</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SignInPage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signInPage</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000080"/>
                </a:solidFill>
                <a:latin typeface="Courier New" panose="02070309020205020404" pitchFamily="49" charset="0"/>
                <a:cs typeface="Courier New" panose="02070309020205020404" pitchFamily="49" charset="0"/>
              </a:rPr>
              <a:t>new </a:t>
            </a:r>
            <a:r>
              <a:rPr lang="en-US" dirty="0" err="1">
                <a:solidFill>
                  <a:srgbClr val="000000"/>
                </a:solidFill>
                <a:latin typeface="Courier New" panose="02070309020205020404" pitchFamily="49" charset="0"/>
                <a:cs typeface="Courier New" panose="02070309020205020404" pitchFamily="49" charset="0"/>
              </a:rPr>
              <a:t>SignInPage</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signInPage.login</a:t>
            </a:r>
            <a:r>
              <a:rPr lang="en-US" dirty="0">
                <a:solidFill>
                  <a:srgbClr val="000000"/>
                </a:solidFill>
                <a:latin typeface="Courier New" panose="02070309020205020404" pitchFamily="49" charset="0"/>
                <a:cs typeface="Courier New" panose="02070309020205020404" pitchFamily="49" charset="0"/>
              </a:rPr>
              <a:t>(email, password);</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br>
              <a:rPr lang="en-US" dirty="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a:t>
            </a:r>
            <a:endParaRPr lang="en-US" sz="4000" dirty="0">
              <a:solidFill>
                <a:schemeClr val="tx1"/>
              </a:solidFill>
              <a:latin typeface="Arial" panose="020B0604020202020204" pitchFamily="34" charset="0"/>
            </a:endParaRPr>
          </a:p>
          <a:p>
            <a:endParaRPr lang="en-US" dirty="0"/>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2868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147" y="571071"/>
            <a:ext cx="8596668" cy="5462260"/>
          </a:xfrm>
        </p:spPr>
        <p:txBody>
          <a:bodyPr/>
          <a:lstStyle/>
          <a:p>
            <a:r>
              <a:rPr lang="en-US" dirty="0"/>
              <a:t>Our framework is a Hybrid framework as it supports BDD (Behavior Data Driven) and Data Driven Testing using apache Poi and Scenario outline to provide and test multiple test data and it also supports Data Base testing using JDBC</a:t>
            </a:r>
            <a:r>
              <a:rPr lang="en-US" dirty="0" smtClean="0"/>
              <a:t>.</a:t>
            </a:r>
          </a:p>
          <a:p>
            <a:endParaRPr lang="en-US" dirty="0" smtClean="0"/>
          </a:p>
          <a:p>
            <a:r>
              <a:rPr lang="en-US" dirty="0" smtClean="0"/>
              <a:t>Frameworkumuz Hybrid frameworktur. Hem BDD yi hemde DDT yi destekler yani Apache Poi ve Scenario outline ile coklu test data test edilebilir.</a:t>
            </a:r>
            <a:endParaRPr lang="en-US" dirty="0"/>
          </a:p>
        </p:txBody>
      </p:sp>
    </p:spTree>
    <p:extLst>
      <p:ext uri="{BB962C8B-B14F-4D97-AF65-F5344CB8AC3E}">
        <p14:creationId xmlns:p14="http://schemas.microsoft.com/office/powerpoint/2010/main" xmlns="" val="393161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21" y="1492370"/>
            <a:ext cx="8596668" cy="2412109"/>
          </a:xfrm>
        </p:spPr>
        <p:txBody>
          <a:bodyPr>
            <a:normAutofit fontScale="90000"/>
          </a:bodyPr>
          <a:lstStyle/>
          <a:p>
            <a:r>
              <a:rPr lang="en-US" dirty="0" smtClean="0">
                <a:solidFill>
                  <a:schemeClr val="tx1">
                    <a:lumMod val="85000"/>
                    <a:lumOff val="15000"/>
                  </a:schemeClr>
                </a:solidFill>
              </a:rPr>
              <a:t>Can you tell us how you provide multiple test data in Cucumber framework?</a:t>
            </a:r>
            <a:br>
              <a:rPr lang="en-US" dirty="0" smtClean="0">
                <a:solidFill>
                  <a:schemeClr val="tx1">
                    <a:lumMod val="85000"/>
                    <a:lumOff val="15000"/>
                  </a:schemeClr>
                </a:solidFill>
              </a:rPr>
            </a:b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Coklu test data yi nasil manipulate edersiniz Cucumber da?</a:t>
            </a:r>
            <a:endParaRPr lang="en-US" dirty="0">
              <a:solidFill>
                <a:schemeClr val="tx1">
                  <a:lumMod val="85000"/>
                  <a:lumOff val="15000"/>
                </a:schemeClr>
              </a:solidFill>
            </a:endParaRPr>
          </a:p>
        </p:txBody>
      </p:sp>
    </p:spTree>
    <p:extLst>
      <p:ext uri="{BB962C8B-B14F-4D97-AF65-F5344CB8AC3E}">
        <p14:creationId xmlns:p14="http://schemas.microsoft.com/office/powerpoint/2010/main" xmlns="" val="272384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406945" cy="1056830"/>
          </a:xfrm>
        </p:spPr>
        <p:txBody>
          <a:bodyPr>
            <a:normAutofit fontScale="90000"/>
          </a:bodyPr>
          <a:lstStyle/>
          <a:p>
            <a:r>
              <a:rPr lang="en-US" dirty="0" smtClean="0">
                <a:solidFill>
                  <a:schemeClr val="tx1">
                    <a:lumMod val="65000"/>
                    <a:lumOff val="35000"/>
                  </a:schemeClr>
                </a:solidFill>
              </a:rPr>
              <a:t>Scenario outline </a:t>
            </a:r>
            <a:r>
              <a:rPr lang="en-US" dirty="0" err="1" smtClean="0">
                <a:solidFill>
                  <a:schemeClr val="tx1">
                    <a:lumMod val="65000"/>
                    <a:lumOff val="35000"/>
                  </a:schemeClr>
                </a:solidFill>
              </a:rPr>
              <a:t>i</a:t>
            </a:r>
            <a:r>
              <a:rPr lang="en-US" dirty="0" smtClean="0">
                <a:solidFill>
                  <a:schemeClr val="tx1">
                    <a:lumMod val="65000"/>
                    <a:lumOff val="35000"/>
                  </a:schemeClr>
                </a:solidFill>
              </a:rPr>
              <a:t> examples ile birlikte kullaniriz ve o sekilde coklu test data kullaniriz</a:t>
            </a:r>
            <a:endParaRPr lang="en-US" dirty="0">
              <a:solidFill>
                <a:schemeClr val="tx1">
                  <a:lumMod val="65000"/>
                  <a:lumOff val="35000"/>
                </a:schemeClr>
              </a:solidFill>
            </a:endParaRPr>
          </a:p>
        </p:txBody>
      </p:sp>
      <p:sp>
        <p:nvSpPr>
          <p:cNvPr id="4" name="Rectangle 1"/>
          <p:cNvSpPr>
            <a:spLocks noGrp="1" noChangeArrowheads="1"/>
          </p:cNvSpPr>
          <p:nvPr>
            <p:ph idx="1"/>
          </p:nvPr>
        </p:nvSpPr>
        <p:spPr bwMode="auto">
          <a:xfrm>
            <a:off x="677333" y="2071832"/>
            <a:ext cx="8261567" cy="178510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 information data driven test with excel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t>
            </a:r>
            <a:r>
              <a:rPr kumimoji="0" lang="en-US" sz="1000" b="0" i="1" u="none" strike="noStrike" cap="none" normalizeH="0" baseline="0" dirty="0" err="1" smtClean="0">
                <a:ln>
                  <a:noFill/>
                </a:ln>
                <a:solidFill>
                  <a:srgbClr val="C37522"/>
                </a:solidFill>
                <a:effectLst/>
                <a:latin typeface="Courier New" panose="02070309020205020404" pitchFamily="49" charset="0"/>
                <a:cs typeface="Courier New" panose="02070309020205020404" pitchFamily="49" charset="0"/>
              </a:rPr>
              <a:t>user_name</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&gt;</a:t>
            </a:r>
            <a:b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Given </a:t>
            </a: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 on the login page</a:t>
            </a:r>
            <a:b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And </a:t>
            </a: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user logs in using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t>
            </a:r>
            <a:r>
              <a:rPr kumimoji="0" lang="en-US" sz="1000" b="1" i="0" u="none" strike="noStrike" cap="none" normalizeH="0" baseline="0" dirty="0" err="1" smtClean="0">
                <a:ln>
                  <a:noFill/>
                </a:ln>
                <a:solidFill>
                  <a:srgbClr val="297BDE"/>
                </a:solidFill>
                <a:effectLst/>
                <a:latin typeface="Courier New" panose="02070309020205020404" pitchFamily="49" charset="0"/>
                <a:cs typeface="Courier New" panose="02070309020205020404" pitchFamily="49" charset="0"/>
              </a:rPr>
              <a:t>user_email</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&gt;"</a:t>
            </a: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and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t>
            </a:r>
            <a:r>
              <a:rPr kumimoji="0" lang="en-US" sz="1000" b="1" i="0" u="none" strike="noStrike" cap="none" normalizeH="0" baseline="0" dirty="0" err="1" smtClean="0">
                <a:ln>
                  <a:noFill/>
                </a:ln>
                <a:solidFill>
                  <a:srgbClr val="297BDE"/>
                </a:solidFill>
                <a:effectLst/>
                <a:latin typeface="Courier New" panose="02070309020205020404" pitchFamily="49" charset="0"/>
                <a:cs typeface="Courier New" panose="02070309020205020404" pitchFamily="49" charset="0"/>
              </a:rPr>
              <a:t>user_password</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&gt;"</a:t>
            </a:r>
            <a:b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 self page should display personal information for that user</a:t>
            </a:r>
            <a:b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sz="1000" b="0" i="1" u="none" strike="noStrike" cap="none" normalizeH="0" baseline="0" dirty="0" err="1" smtClean="0">
                <a:ln>
                  <a:noFill/>
                </a:ln>
                <a:solidFill>
                  <a:srgbClr val="C37522"/>
                </a:solidFill>
                <a:effectLst/>
                <a:latin typeface="Courier New" panose="02070309020205020404" pitchFamily="49" charset="0"/>
                <a:cs typeface="Courier New" panose="02070309020205020404" pitchFamily="49" charset="0"/>
              </a:rPr>
              <a:t>user_email</a:t>
            </a:r>
            <a:r>
              <a:rPr kumimoji="0" lang="en-US" sz="10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1000" b="0" i="1" u="none" strike="noStrike" cap="none" normalizeH="0" baseline="0" dirty="0" err="1" smtClean="0">
                <a:ln>
                  <a:noFill/>
                </a:ln>
                <a:solidFill>
                  <a:srgbClr val="C37522"/>
                </a:solidFill>
                <a:effectLst/>
                <a:latin typeface="Courier New" panose="02070309020205020404" pitchFamily="49" charset="0"/>
                <a:cs typeface="Courier New" panose="02070309020205020404" pitchFamily="49" charset="0"/>
              </a:rPr>
              <a:t>user_password</a:t>
            </a:r>
            <a:r>
              <a:rPr kumimoji="0" lang="en-US" sz="10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1000" b="1" i="0" u="none" strike="noStrike" cap="none" normalizeH="0" dirty="0" smtClean="0">
                <a:ln>
                  <a:noFill/>
                </a:ln>
                <a:solidFill>
                  <a:srgbClr val="000080"/>
                </a:solidFill>
                <a:effectLst/>
                <a:latin typeface="Courier New" panose="02070309020205020404" pitchFamily="49" charset="0"/>
                <a:cs typeface="Courier New" panose="02070309020205020404" pitchFamily="49" charset="0"/>
              </a:rPr>
              <a:t> groupSynergy</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@gmail.com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err="1" smtClean="0">
                <a:ln>
                  <a:noFill/>
                </a:ln>
                <a:solidFill>
                  <a:srgbClr val="297BDE"/>
                </a:solidFill>
                <a:effectLst/>
                <a:latin typeface="Courier New" panose="02070309020205020404" pitchFamily="49" charset="0"/>
                <a:cs typeface="Courier New" panose="02070309020205020404" pitchFamily="49" charset="0"/>
              </a:rPr>
              <a:t>somePassword</a:t>
            </a:r>
            <a:r>
              <a:rPr kumimoji="0" lang="en-US" sz="1000" b="1" i="0" u="none" strike="noStrike" cap="none" normalizeH="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hlinkClick r:id="rId2"/>
              </a:rPr>
              <a:t>osman@hotmail.com</a:t>
            </a:r>
            <a:r>
              <a:rPr kumimoji="0" lang="en-US" sz="1000" b="1" i="0" u="none" strike="noStrike" cap="none" normalizeH="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osman12345</a:t>
            </a:r>
            <a:r>
              <a:rPr kumimoji="0" lang="en-US" sz="1000" b="1" i="0" u="none" strike="noStrike" cap="none" normalizeH="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cucumberKing@gmail.com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cucksKing12345</a:t>
            </a:r>
            <a:r>
              <a:rPr kumimoji="0" lang="en-US" sz="1000" b="1" i="0" u="none" strike="noStrike" cap="none" normalizeH="0" dirty="0" smtClean="0">
                <a:ln>
                  <a:noFill/>
                </a:ln>
                <a:solidFill>
                  <a:srgbClr val="297BDE"/>
                </a:solidFill>
                <a:effectLst/>
                <a:latin typeface="Courier New" panose="02070309020205020404" pitchFamily="49" charset="0"/>
                <a:cs typeface="Courier New" panose="02070309020205020404" pitchFamily="49" charset="0"/>
              </a:rPr>
              <a:t>    </a:t>
            </a: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5646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09" y="1181820"/>
            <a:ext cx="8596668" cy="4770406"/>
          </a:xfrm>
        </p:spPr>
        <p:txBody>
          <a:bodyPr>
            <a:normAutofit fontScale="90000"/>
          </a:bodyPr>
          <a:lstStyle/>
          <a:p>
            <a:r>
              <a:rPr lang="en-US" dirty="0" smtClean="0">
                <a:solidFill>
                  <a:schemeClr val="tx1">
                    <a:lumMod val="65000"/>
                    <a:lumOff val="35000"/>
                  </a:schemeClr>
                </a:solidFill>
              </a:rPr>
              <a:t>How can you go to landing page or run your environment before any Scenario</a:t>
            </a:r>
            <a:br>
              <a:rPr lang="en-US" dirty="0" smtClean="0">
                <a:solidFill>
                  <a:schemeClr val="tx1">
                    <a:lumMod val="65000"/>
                    <a:lumOff val="35000"/>
                  </a:schemeClr>
                </a:solidFill>
              </a:rPr>
            </a:br>
            <a:r>
              <a:rPr lang="en-US" dirty="0" smtClean="0">
                <a:solidFill>
                  <a:schemeClr val="tx1">
                    <a:lumMod val="65000"/>
                    <a:lumOff val="35000"/>
                  </a:schemeClr>
                </a:solidFill>
              </a:rPr>
              <a:t>in your feature file? </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Giris sayfasina nasil gidersiniz veya her hangi bir senariodan once nasil bir adim atarsiniz?</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endParaRPr lang="en-US" dirty="0">
              <a:solidFill>
                <a:schemeClr val="tx1">
                  <a:lumMod val="65000"/>
                  <a:lumOff val="35000"/>
                </a:schemeClr>
              </a:solidFill>
            </a:endParaRPr>
          </a:p>
        </p:txBody>
      </p:sp>
    </p:spTree>
    <p:extLst>
      <p:ext uri="{BB962C8B-B14F-4D97-AF65-F5344CB8AC3E}">
        <p14:creationId xmlns:p14="http://schemas.microsoft.com/office/powerpoint/2010/main" xmlns="" val="336180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Background keywordunu kullanarak her senario oncesi ne run etmek istersem run edebilirim</a:t>
            </a:r>
            <a:endParaRPr lang="en-US" sz="2000" dirty="0"/>
          </a:p>
        </p:txBody>
      </p:sp>
    </p:spTree>
    <p:extLst>
      <p:ext uri="{BB962C8B-B14F-4D97-AF65-F5344CB8AC3E}">
        <p14:creationId xmlns:p14="http://schemas.microsoft.com/office/powerpoint/2010/main" xmlns="" val="1490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29" y="2224756"/>
            <a:ext cx="8596668" cy="740636"/>
          </a:xfrm>
        </p:spPr>
        <p:txBody>
          <a:bodyPr/>
          <a:lstStyle/>
          <a:p>
            <a:r>
              <a:rPr lang="en-US" dirty="0" smtClean="0">
                <a:solidFill>
                  <a:schemeClr val="tx1">
                    <a:lumMod val="65000"/>
                    <a:lumOff val="35000"/>
                  </a:schemeClr>
                </a:solidFill>
              </a:rPr>
              <a:t>Nasil screenshot alirsiniz?</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264735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65000"/>
                    <a:lumOff val="35000"/>
                  </a:schemeClr>
                </a:solidFill>
              </a:rPr>
              <a:t>Senariomun fail edip etmediginiz yoklarim hooks classimda</a:t>
            </a:r>
            <a:endParaRPr lang="en-US" dirty="0">
              <a:solidFill>
                <a:schemeClr val="tx1">
                  <a:lumMod val="65000"/>
                  <a:lumOff val="35000"/>
                </a:schemeClr>
              </a:solidFill>
            </a:endParaRPr>
          </a:p>
        </p:txBody>
      </p:sp>
      <p:sp>
        <p:nvSpPr>
          <p:cNvPr id="3" name="Content Placeholder 2"/>
          <p:cNvSpPr>
            <a:spLocks noGrp="1"/>
          </p:cNvSpPr>
          <p:nvPr>
            <p:ph idx="1"/>
          </p:nvPr>
        </p:nvSpPr>
        <p:spPr>
          <a:xfrm>
            <a:off x="677334" y="1828801"/>
            <a:ext cx="8596668" cy="4212562"/>
          </a:xfrm>
        </p:spPr>
        <p:txBody>
          <a:bodyPr>
            <a:normAutofit fontScale="77500" lnSpcReduction="20000"/>
          </a:bodyPr>
          <a:lstStyle/>
          <a:p>
            <a:r>
              <a:rPr lang="en-US" i="1" dirty="0">
                <a:solidFill>
                  <a:srgbClr val="808080"/>
                </a:solidFill>
                <a:latin typeface="Courier New" panose="02070309020205020404" pitchFamily="49" charset="0"/>
                <a:cs typeface="Courier New" panose="02070309020205020404" pitchFamily="49" charset="0"/>
              </a:rPr>
              <a:t> </a:t>
            </a:r>
            <a:r>
              <a:rPr lang="en-US" sz="3200" b="1" dirty="0">
                <a:solidFill>
                  <a:srgbClr val="000080"/>
                </a:solidFill>
                <a:latin typeface="Courier New" panose="02070309020205020404" pitchFamily="49" charset="0"/>
                <a:cs typeface="Courier New" panose="02070309020205020404" pitchFamily="49" charset="0"/>
              </a:rPr>
              <a:t>if </a:t>
            </a:r>
            <a:r>
              <a:rPr lang="en-US" sz="3200" dirty="0">
                <a:solidFill>
                  <a:srgbClr val="000000"/>
                </a:solidFill>
                <a:latin typeface="Courier New" panose="02070309020205020404" pitchFamily="49" charset="0"/>
                <a:cs typeface="Courier New" panose="02070309020205020404" pitchFamily="49" charset="0"/>
              </a:rPr>
              <a:t>(scenario.isFailed()) {</a:t>
            </a:r>
            <a:br>
              <a:rPr lang="en-US" sz="3200" dirty="0">
                <a:solidFill>
                  <a:srgbClr val="000000"/>
                </a:solidFill>
                <a:latin typeface="Courier New" panose="02070309020205020404" pitchFamily="49" charset="0"/>
                <a:cs typeface="Courier New" panose="02070309020205020404" pitchFamily="49" charset="0"/>
              </a:rPr>
            </a:br>
            <a:r>
              <a:rPr lang="en-US" sz="3200" dirty="0">
                <a:solidFill>
                  <a:srgbClr val="000000"/>
                </a:solidFill>
                <a:latin typeface="Courier New" panose="02070309020205020404" pitchFamily="49" charset="0"/>
                <a:cs typeface="Courier New" panose="02070309020205020404" pitchFamily="49" charset="0"/>
              </a:rPr>
              <a:t>        </a:t>
            </a:r>
            <a:r>
              <a:rPr lang="en-US" sz="3200" i="1" dirty="0">
                <a:solidFill>
                  <a:srgbClr val="808080"/>
                </a:solidFill>
                <a:latin typeface="Courier New" panose="02070309020205020404" pitchFamily="49" charset="0"/>
                <a:cs typeface="Courier New" panose="02070309020205020404" pitchFamily="49" charset="0"/>
              </a:rPr>
              <a:t>// this line is for taking screenshot</a:t>
            </a:r>
            <a:br>
              <a:rPr lang="en-US" sz="3200" i="1" dirty="0">
                <a:solidFill>
                  <a:srgbClr val="808080"/>
                </a:solidFill>
                <a:latin typeface="Courier New" panose="02070309020205020404" pitchFamily="49" charset="0"/>
                <a:cs typeface="Courier New" panose="02070309020205020404" pitchFamily="49" charset="0"/>
              </a:rPr>
            </a:br>
            <a:r>
              <a:rPr lang="en-US" sz="3200" i="1" dirty="0">
                <a:solidFill>
                  <a:srgbClr val="808080"/>
                </a:solidFill>
                <a:latin typeface="Courier New" panose="02070309020205020404" pitchFamily="49" charset="0"/>
                <a:cs typeface="Courier New" panose="02070309020205020404" pitchFamily="49" charset="0"/>
              </a:rPr>
              <a:t>        </a:t>
            </a:r>
            <a:r>
              <a:rPr lang="en-US" sz="3200" b="1" dirty="0">
                <a:solidFill>
                  <a:srgbClr val="000080"/>
                </a:solidFill>
                <a:latin typeface="Courier New" panose="02070309020205020404" pitchFamily="49" charset="0"/>
                <a:cs typeface="Courier New" panose="02070309020205020404" pitchFamily="49" charset="0"/>
              </a:rPr>
              <a:t>final byte</a:t>
            </a:r>
            <a:r>
              <a:rPr lang="en-US" sz="3200" dirty="0">
                <a:solidFill>
                  <a:srgbClr val="000000"/>
                </a:solidFill>
                <a:latin typeface="Courier New" panose="02070309020205020404" pitchFamily="49" charset="0"/>
                <a:cs typeface="Courier New" panose="02070309020205020404" pitchFamily="49" charset="0"/>
              </a:rPr>
              <a:t>[] screenshot = ((</a:t>
            </a:r>
            <a:r>
              <a:rPr lang="en-US" sz="3200" dirty="0" err="1">
                <a:solidFill>
                  <a:srgbClr val="000000"/>
                </a:solidFill>
                <a:latin typeface="Courier New" panose="02070309020205020404" pitchFamily="49" charset="0"/>
                <a:cs typeface="Courier New" panose="02070309020205020404" pitchFamily="49" charset="0"/>
              </a:rPr>
              <a:t>TakesScreenshot</a:t>
            </a:r>
            <a:r>
              <a:rPr lang="en-US" sz="3200" dirty="0">
                <a:solidFill>
                  <a:srgbClr val="000000"/>
                </a:solidFill>
                <a:latin typeface="Courier New" panose="02070309020205020404" pitchFamily="49" charset="0"/>
                <a:cs typeface="Courier New" panose="02070309020205020404" pitchFamily="49" charset="0"/>
              </a:rPr>
              <a:t>) </a:t>
            </a:r>
            <a:r>
              <a:rPr lang="en-US" sz="3200" dirty="0" err="1">
                <a:solidFill>
                  <a:srgbClr val="000000"/>
                </a:solidFill>
                <a:latin typeface="Courier New" panose="02070309020205020404" pitchFamily="49" charset="0"/>
                <a:cs typeface="Courier New" panose="02070309020205020404" pitchFamily="49" charset="0"/>
              </a:rPr>
              <a:t>Driver.</a:t>
            </a:r>
            <a:r>
              <a:rPr lang="en-US" sz="3200" i="1" dirty="0" err="1">
                <a:solidFill>
                  <a:srgbClr val="000000"/>
                </a:solidFill>
                <a:latin typeface="Courier New" panose="02070309020205020404" pitchFamily="49" charset="0"/>
                <a:cs typeface="Courier New" panose="02070309020205020404" pitchFamily="49" charset="0"/>
              </a:rPr>
              <a:t>getDriver</a:t>
            </a:r>
            <a:r>
              <a:rPr lang="en-US" sz="3200" dirty="0">
                <a:solidFill>
                  <a:srgbClr val="000000"/>
                </a:solidFill>
                <a:latin typeface="Courier New" panose="02070309020205020404" pitchFamily="49" charset="0"/>
                <a:cs typeface="Courier New" panose="02070309020205020404" pitchFamily="49" charset="0"/>
              </a:rPr>
              <a:t>()).</a:t>
            </a:r>
            <a:r>
              <a:rPr lang="en-US" sz="3200" dirty="0" err="1">
                <a:solidFill>
                  <a:srgbClr val="000000"/>
                </a:solidFill>
                <a:latin typeface="Courier New" panose="02070309020205020404" pitchFamily="49" charset="0"/>
                <a:cs typeface="Courier New" panose="02070309020205020404" pitchFamily="49" charset="0"/>
              </a:rPr>
              <a:t>getScreenshotAs</a:t>
            </a:r>
            <a:r>
              <a:rPr lang="en-US" sz="3200" dirty="0">
                <a:solidFill>
                  <a:srgbClr val="000000"/>
                </a:solidFill>
                <a:latin typeface="Courier New" panose="02070309020205020404" pitchFamily="49" charset="0"/>
                <a:cs typeface="Courier New" panose="02070309020205020404" pitchFamily="49" charset="0"/>
              </a:rPr>
              <a:t>(</a:t>
            </a:r>
            <a:r>
              <a:rPr lang="en-US" sz="3200" dirty="0" err="1">
                <a:solidFill>
                  <a:srgbClr val="000000"/>
                </a:solidFill>
                <a:latin typeface="Courier New" panose="02070309020205020404" pitchFamily="49" charset="0"/>
                <a:cs typeface="Courier New" panose="02070309020205020404" pitchFamily="49" charset="0"/>
              </a:rPr>
              <a:t>OutputType.</a:t>
            </a:r>
            <a:r>
              <a:rPr lang="en-US" sz="3200" b="1" i="1" dirty="0" err="1">
                <a:solidFill>
                  <a:srgbClr val="660E7A"/>
                </a:solidFill>
                <a:latin typeface="Courier New" panose="02070309020205020404" pitchFamily="49" charset="0"/>
                <a:cs typeface="Courier New" panose="02070309020205020404" pitchFamily="49" charset="0"/>
              </a:rPr>
              <a:t>BYTES</a:t>
            </a:r>
            <a:r>
              <a:rPr lang="en-US" sz="3200" dirty="0">
                <a:solidFill>
                  <a:srgbClr val="000000"/>
                </a:solidFill>
                <a:latin typeface="Courier New" panose="02070309020205020404" pitchFamily="49" charset="0"/>
                <a:cs typeface="Courier New" panose="02070309020205020404" pitchFamily="49" charset="0"/>
              </a:rPr>
              <a:t>);</a:t>
            </a:r>
            <a:br>
              <a:rPr lang="en-US" sz="3200" dirty="0">
                <a:solidFill>
                  <a:srgbClr val="000000"/>
                </a:solidFill>
                <a:latin typeface="Courier New" panose="02070309020205020404" pitchFamily="49" charset="0"/>
                <a:cs typeface="Courier New" panose="02070309020205020404" pitchFamily="49" charset="0"/>
              </a:rPr>
            </a:br>
            <a:r>
              <a:rPr lang="en-US" sz="3200" dirty="0">
                <a:solidFill>
                  <a:srgbClr val="000000"/>
                </a:solidFill>
                <a:latin typeface="Courier New" panose="02070309020205020404" pitchFamily="49" charset="0"/>
                <a:cs typeface="Courier New" panose="02070309020205020404" pitchFamily="49" charset="0"/>
              </a:rPr>
              <a:t>        </a:t>
            </a:r>
            <a:r>
              <a:rPr lang="en-US" sz="3200" i="1" dirty="0">
                <a:solidFill>
                  <a:srgbClr val="808080"/>
                </a:solidFill>
                <a:latin typeface="Courier New" panose="02070309020205020404" pitchFamily="49" charset="0"/>
                <a:cs typeface="Courier New" panose="02070309020205020404" pitchFamily="49" charset="0"/>
              </a:rPr>
              <a:t>// this line is adding the screenshot to the report</a:t>
            </a:r>
            <a:br>
              <a:rPr lang="en-US" sz="3200" i="1" dirty="0">
                <a:solidFill>
                  <a:srgbClr val="808080"/>
                </a:solidFill>
                <a:latin typeface="Courier New" panose="02070309020205020404" pitchFamily="49" charset="0"/>
                <a:cs typeface="Courier New" panose="02070309020205020404" pitchFamily="49" charset="0"/>
              </a:rPr>
            </a:br>
            <a:r>
              <a:rPr lang="en-US" sz="3200" i="1" dirty="0">
                <a:solidFill>
                  <a:srgbClr val="808080"/>
                </a:solidFill>
                <a:latin typeface="Courier New" panose="02070309020205020404" pitchFamily="49" charset="0"/>
                <a:cs typeface="Courier New" panose="02070309020205020404" pitchFamily="49" charset="0"/>
              </a:rPr>
              <a:t>        </a:t>
            </a:r>
            <a:r>
              <a:rPr lang="en-US" sz="3200" dirty="0" err="1">
                <a:solidFill>
                  <a:srgbClr val="000000"/>
                </a:solidFill>
                <a:latin typeface="Courier New" panose="02070309020205020404" pitchFamily="49" charset="0"/>
                <a:cs typeface="Courier New" panose="02070309020205020404" pitchFamily="49" charset="0"/>
              </a:rPr>
              <a:t>scenario.embed</a:t>
            </a:r>
            <a:r>
              <a:rPr lang="en-US" sz="3200" dirty="0">
                <a:solidFill>
                  <a:srgbClr val="000000"/>
                </a:solidFill>
                <a:latin typeface="Courier New" panose="02070309020205020404" pitchFamily="49" charset="0"/>
                <a:cs typeface="Courier New" panose="02070309020205020404" pitchFamily="49" charset="0"/>
              </a:rPr>
              <a:t>(screenshot, </a:t>
            </a:r>
            <a:r>
              <a:rPr lang="en-US" sz="3200" b="1" dirty="0">
                <a:solidFill>
                  <a:srgbClr val="008000"/>
                </a:solidFill>
                <a:latin typeface="Courier New" panose="02070309020205020404" pitchFamily="49" charset="0"/>
                <a:cs typeface="Courier New" panose="02070309020205020404" pitchFamily="49" charset="0"/>
              </a:rPr>
              <a:t>"image/</a:t>
            </a:r>
            <a:r>
              <a:rPr lang="en-US" sz="3200" b="1" dirty="0" err="1">
                <a:solidFill>
                  <a:srgbClr val="008000"/>
                </a:solidFill>
                <a:latin typeface="Courier New" panose="02070309020205020404" pitchFamily="49" charset="0"/>
                <a:cs typeface="Courier New" panose="02070309020205020404" pitchFamily="49" charset="0"/>
              </a:rPr>
              <a:t>png</a:t>
            </a:r>
            <a:r>
              <a:rPr lang="en-US" sz="3200" b="1" dirty="0">
                <a:solidFill>
                  <a:srgbClr val="008000"/>
                </a:solidFill>
                <a:latin typeface="Courier New" panose="02070309020205020404" pitchFamily="49" charset="0"/>
                <a:cs typeface="Courier New" panose="02070309020205020404" pitchFamily="49" charset="0"/>
              </a:rPr>
              <a:t>"</a:t>
            </a:r>
            <a:r>
              <a:rPr lang="en-US" sz="3200" dirty="0">
                <a:solidFill>
                  <a:srgbClr val="000000"/>
                </a:solidFill>
                <a:latin typeface="Courier New" panose="02070309020205020404" pitchFamily="49" charset="0"/>
                <a:cs typeface="Courier New" panose="02070309020205020404" pitchFamily="49" charset="0"/>
              </a:rPr>
              <a:t>);</a:t>
            </a:r>
            <a:br>
              <a:rPr lang="en-US" sz="3200" dirty="0">
                <a:solidFill>
                  <a:srgbClr val="000000"/>
                </a:solidFill>
                <a:latin typeface="Courier New" panose="02070309020205020404" pitchFamily="49" charset="0"/>
                <a:cs typeface="Courier New" panose="02070309020205020404" pitchFamily="49" charset="0"/>
              </a:rPr>
            </a:br>
            <a:r>
              <a:rPr lang="en-US" sz="3200" dirty="0">
                <a:solidFill>
                  <a:srgbClr val="000000"/>
                </a:solidFill>
                <a:latin typeface="Courier New" panose="02070309020205020404" pitchFamily="49" charset="0"/>
                <a:cs typeface="Courier New" panose="02070309020205020404" pitchFamily="49" charset="0"/>
              </a:rPr>
              <a:t>    }</a:t>
            </a:r>
            <a:br>
              <a:rPr lang="en-US" sz="3200" dirty="0">
                <a:solidFill>
                  <a:srgbClr val="000000"/>
                </a:solidFill>
                <a:latin typeface="Courier New" panose="02070309020205020404" pitchFamily="49" charset="0"/>
                <a:cs typeface="Courier New" panose="02070309020205020404" pitchFamily="49" charset="0"/>
              </a:rPr>
            </a:br>
            <a:endParaRPr lang="en-US" sz="3200" dirty="0"/>
          </a:p>
        </p:txBody>
      </p:sp>
    </p:spTree>
    <p:extLst>
      <p:ext uri="{BB962C8B-B14F-4D97-AF65-F5344CB8AC3E}">
        <p14:creationId xmlns:p14="http://schemas.microsoft.com/office/powerpoint/2010/main" xmlns="" val="270980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92" y="1371600"/>
            <a:ext cx="8596668" cy="2234725"/>
          </a:xfrm>
        </p:spPr>
        <p:txBody>
          <a:bodyPr/>
          <a:lstStyle/>
          <a:p>
            <a:r>
              <a:rPr lang="en-US" dirty="0" smtClean="0">
                <a:solidFill>
                  <a:schemeClr val="tx1">
                    <a:lumMod val="65000"/>
                    <a:lumOff val="35000"/>
                  </a:schemeClr>
                </a:solidFill>
              </a:rPr>
              <a:t>What is your SQL experience?</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SQL tecrubenizden bahseder misiniz?</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2389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792" y="1690777"/>
            <a:ext cx="8596668" cy="1915548"/>
          </a:xfrm>
        </p:spPr>
        <p:txBody>
          <a:bodyPr/>
          <a:lstStyle/>
          <a:p>
            <a:r>
              <a:rPr lang="en-US" dirty="0" smtClean="0">
                <a:solidFill>
                  <a:schemeClr val="tx1">
                    <a:lumMod val="65000"/>
                    <a:lumOff val="35000"/>
                  </a:schemeClr>
                </a:solidFill>
              </a:rPr>
              <a:t>What is primary key?</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Primary key nedir?</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222673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2011" y="0"/>
            <a:ext cx="8802522" cy="68579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smtClean="0">
                <a:ln w="22225">
                  <a:solidFill>
                    <a:schemeClr val="accent2"/>
                  </a:solidFill>
                  <a:prstDash val="solid"/>
                </a:ln>
                <a:solidFill>
                  <a:schemeClr val="accent2">
                    <a:lumMod val="40000"/>
                    <a:lumOff val="60000"/>
                  </a:schemeClr>
                </a:solidFill>
              </a:rPr>
              <a:t>CONTENTS</a:t>
            </a:r>
          </a:p>
          <a:p>
            <a:r>
              <a:rPr lang="en-US" sz="6600" b="1" dirty="0" smtClean="0">
                <a:ln w="22225">
                  <a:solidFill>
                    <a:schemeClr val="accent2"/>
                  </a:solidFill>
                  <a:prstDash val="solid"/>
                </a:ln>
                <a:solidFill>
                  <a:schemeClr val="accent2">
                    <a:lumMod val="40000"/>
                    <a:lumOff val="60000"/>
                  </a:schemeClr>
                </a:solidFill>
              </a:rPr>
              <a:t>-Interview hazirlik </a:t>
            </a:r>
            <a:r>
              <a:rPr lang="en-US" sz="6600" b="1" dirty="0" smtClean="0">
                <a:ln w="22225">
                  <a:solidFill>
                    <a:schemeClr val="accent2"/>
                  </a:solidFill>
                  <a:prstDash val="solid"/>
                </a:ln>
                <a:solidFill>
                  <a:schemeClr val="accent2">
                    <a:lumMod val="40000"/>
                    <a:lumOff val="60000"/>
                  </a:schemeClr>
                </a:solidFill>
              </a:rPr>
              <a:t>4</a:t>
            </a:r>
            <a:endParaRPr lang="en-US" sz="6600" b="1" dirty="0" smtClean="0">
              <a:ln w="22225">
                <a:solidFill>
                  <a:schemeClr val="accent2"/>
                </a:solidFill>
                <a:prstDash val="solid"/>
              </a:ln>
              <a:solidFill>
                <a:schemeClr val="accent2">
                  <a:lumMod val="40000"/>
                  <a:lumOff val="60000"/>
                </a:schemeClr>
              </a:solidFill>
            </a:endParaRPr>
          </a:p>
          <a:p>
            <a:r>
              <a:rPr lang="en-US" sz="6600" b="1" dirty="0" smtClean="0">
                <a:ln w="22225">
                  <a:solidFill>
                    <a:schemeClr val="accent2"/>
                  </a:solidFill>
                  <a:prstDash val="solid"/>
                </a:ln>
                <a:solidFill>
                  <a:schemeClr val="accent2">
                    <a:lumMod val="40000"/>
                    <a:lumOff val="60000"/>
                  </a:schemeClr>
                </a:solidFill>
              </a:rPr>
              <a:t>marketsupport@techproed.com </a:t>
            </a:r>
          </a:p>
          <a:p>
            <a:endParaRPr lang="en-US" sz="6600" b="1" dirty="0" smtClean="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xmlns="" val="2492062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is a special kind of unique key, and it has implicit NOT NULL constraint. It means, Primary key values cannot be NULL</a:t>
            </a:r>
            <a:r>
              <a:rPr lang="en-US" dirty="0" smtClean="0"/>
              <a:t>.</a:t>
            </a:r>
          </a:p>
          <a:p>
            <a:endParaRPr lang="en-US" dirty="0" smtClean="0"/>
          </a:p>
          <a:p>
            <a:r>
              <a:rPr lang="en-US" dirty="0" smtClean="0"/>
              <a:t>Bir table a ait unique bir keydir (anahtardir) ve NOT NULL sinirlamasi vardir.</a:t>
            </a:r>
          </a:p>
          <a:p>
            <a:r>
              <a:rPr lang="en-US" dirty="0" smtClean="0"/>
              <a:t>Yani primary key bir tableda null(</a:t>
            </a:r>
            <a:r>
              <a:rPr lang="en-US" dirty="0" err="1" smtClean="0"/>
              <a:t>bos</a:t>
            </a:r>
            <a:r>
              <a:rPr lang="en-US" dirty="0" smtClean="0"/>
              <a:t>) olamaz.</a:t>
            </a:r>
            <a:endParaRPr lang="en-US" dirty="0"/>
          </a:p>
        </p:txBody>
      </p:sp>
    </p:spTree>
    <p:extLst>
      <p:ext uri="{BB962C8B-B14F-4D97-AF65-F5344CB8AC3E}">
        <p14:creationId xmlns:p14="http://schemas.microsoft.com/office/powerpoint/2010/main" xmlns="" val="150378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605" y="2934056"/>
            <a:ext cx="8596668" cy="843185"/>
          </a:xfrm>
        </p:spPr>
        <p:txBody>
          <a:bodyPr/>
          <a:lstStyle/>
          <a:p>
            <a:r>
              <a:rPr lang="en-US" dirty="0" smtClean="0">
                <a:solidFill>
                  <a:schemeClr val="tx1">
                    <a:lumMod val="65000"/>
                    <a:lumOff val="35000"/>
                  </a:schemeClr>
                </a:solidFill>
              </a:rPr>
              <a:t>Foreign key nedir?</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250820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97" y="2370034"/>
            <a:ext cx="8596668" cy="2731806"/>
          </a:xfrm>
        </p:spPr>
        <p:txBody>
          <a:bodyPr>
            <a:normAutofit fontScale="90000"/>
          </a:bodyPr>
          <a:lstStyle/>
          <a:p>
            <a:r>
              <a:rPr lang="en-US" dirty="0" err="1" smtClean="0">
                <a:solidFill>
                  <a:schemeClr val="tx1">
                    <a:lumMod val="65000"/>
                    <a:lumOff val="35000"/>
                  </a:schemeClr>
                </a:solidFill>
              </a:rPr>
              <a:t>Yabancı</a:t>
            </a:r>
            <a:r>
              <a:rPr lang="en-US" dirty="0" smtClean="0">
                <a:solidFill>
                  <a:schemeClr val="tx1">
                    <a:lumMod val="65000"/>
                    <a:lumOff val="35000"/>
                  </a:schemeClr>
                </a:solidFill>
              </a:rPr>
              <a:t> anahtar, </a:t>
            </a:r>
            <a:r>
              <a:rPr lang="en-US" dirty="0" err="1" smtClean="0">
                <a:solidFill>
                  <a:schemeClr val="tx1">
                    <a:lumMod val="65000"/>
                    <a:lumOff val="35000"/>
                  </a:schemeClr>
                </a:solidFill>
              </a:rPr>
              <a:t>başka</a:t>
            </a:r>
            <a:r>
              <a:rPr lang="en-US" dirty="0" smtClean="0">
                <a:solidFill>
                  <a:schemeClr val="tx1">
                    <a:lumMod val="65000"/>
                    <a:lumOff val="35000"/>
                  </a:schemeClr>
                </a:solidFill>
              </a:rPr>
              <a:t> bir </a:t>
            </a:r>
            <a:r>
              <a:rPr lang="en-US" dirty="0" err="1" smtClean="0">
                <a:solidFill>
                  <a:schemeClr val="tx1">
                    <a:lumMod val="65000"/>
                    <a:lumOff val="35000"/>
                  </a:schemeClr>
                </a:solidFill>
              </a:rPr>
              <a:t>tablonun</a:t>
            </a:r>
            <a:r>
              <a:rPr lang="en-US" dirty="0" smtClean="0">
                <a:solidFill>
                  <a:schemeClr val="tx1">
                    <a:lumMod val="65000"/>
                    <a:lumOff val="35000"/>
                  </a:schemeClr>
                </a:solidFill>
              </a:rPr>
              <a:t> </a:t>
            </a:r>
            <a:r>
              <a:rPr lang="en-US" dirty="0" err="1" smtClean="0">
                <a:solidFill>
                  <a:schemeClr val="tx1">
                    <a:lumMod val="65000"/>
                    <a:lumOff val="35000"/>
                  </a:schemeClr>
                </a:solidFill>
              </a:rPr>
              <a:t>birincil</a:t>
            </a:r>
            <a:r>
              <a:rPr lang="en-US" dirty="0" smtClean="0">
                <a:solidFill>
                  <a:schemeClr val="tx1">
                    <a:lumMod val="65000"/>
                    <a:lumOff val="35000"/>
                  </a:schemeClr>
                </a:solidFill>
              </a:rPr>
              <a:t> </a:t>
            </a:r>
            <a:r>
              <a:rPr lang="en-US" dirty="0" err="1" smtClean="0">
                <a:solidFill>
                  <a:schemeClr val="tx1">
                    <a:lumMod val="65000"/>
                    <a:lumOff val="35000"/>
                  </a:schemeClr>
                </a:solidFill>
              </a:rPr>
              <a:t>anahtarıyla</a:t>
            </a:r>
            <a:r>
              <a:rPr lang="en-US" dirty="0" smtClean="0">
                <a:solidFill>
                  <a:schemeClr val="tx1">
                    <a:lumMod val="65000"/>
                    <a:lumOff val="35000"/>
                  </a:schemeClr>
                </a:solidFill>
              </a:rPr>
              <a:t> </a:t>
            </a:r>
            <a:r>
              <a:rPr lang="en-US" dirty="0" err="1" smtClean="0">
                <a:solidFill>
                  <a:schemeClr val="tx1">
                    <a:lumMod val="65000"/>
                    <a:lumOff val="35000"/>
                  </a:schemeClr>
                </a:solidFill>
              </a:rPr>
              <a:t>ilişkilendirilebilen</a:t>
            </a:r>
            <a:r>
              <a:rPr lang="en-US" dirty="0" smtClean="0">
                <a:solidFill>
                  <a:schemeClr val="tx1">
                    <a:lumMod val="65000"/>
                    <a:lumOff val="35000"/>
                  </a:schemeClr>
                </a:solidFill>
              </a:rPr>
              <a:t> bir </a:t>
            </a:r>
            <a:r>
              <a:rPr lang="en-US" dirty="0" err="1" smtClean="0">
                <a:solidFill>
                  <a:schemeClr val="tx1">
                    <a:lumMod val="65000"/>
                    <a:lumOff val="35000"/>
                  </a:schemeClr>
                </a:solidFill>
              </a:rPr>
              <a:t>tablodur</a:t>
            </a:r>
            <a:r>
              <a:rPr lang="en-US" dirty="0" smtClean="0">
                <a:solidFill>
                  <a:schemeClr val="tx1">
                    <a:lumMod val="65000"/>
                    <a:lumOff val="35000"/>
                  </a:schemeClr>
                </a:solidFill>
              </a:rPr>
              <a:t>. </a:t>
            </a:r>
            <a:r>
              <a:rPr lang="en-US" dirty="0" err="1" smtClean="0">
                <a:solidFill>
                  <a:schemeClr val="tx1">
                    <a:lumMod val="65000"/>
                    <a:lumOff val="35000"/>
                  </a:schemeClr>
                </a:solidFill>
              </a:rPr>
              <a:t>Yabancı</a:t>
            </a:r>
            <a:r>
              <a:rPr lang="en-US" dirty="0" smtClean="0">
                <a:solidFill>
                  <a:schemeClr val="tx1">
                    <a:lumMod val="65000"/>
                    <a:lumOff val="35000"/>
                  </a:schemeClr>
                </a:solidFill>
              </a:rPr>
              <a:t> </a:t>
            </a:r>
            <a:r>
              <a:rPr lang="en-US" dirty="0" err="1" smtClean="0">
                <a:solidFill>
                  <a:schemeClr val="tx1">
                    <a:lumMod val="65000"/>
                    <a:lumOff val="35000"/>
                  </a:schemeClr>
                </a:solidFill>
              </a:rPr>
              <a:t>anahtara</a:t>
            </a:r>
            <a:r>
              <a:rPr lang="en-US" dirty="0" smtClean="0">
                <a:solidFill>
                  <a:schemeClr val="tx1">
                    <a:lumMod val="65000"/>
                    <a:lumOff val="35000"/>
                  </a:schemeClr>
                </a:solidFill>
              </a:rPr>
              <a:t> </a:t>
            </a:r>
            <a:r>
              <a:rPr lang="en-US" dirty="0" err="1" smtClean="0">
                <a:solidFill>
                  <a:schemeClr val="tx1">
                    <a:lumMod val="65000"/>
                    <a:lumOff val="35000"/>
                  </a:schemeClr>
                </a:solidFill>
              </a:rPr>
              <a:t>başka</a:t>
            </a:r>
            <a:r>
              <a:rPr lang="en-US" dirty="0" smtClean="0">
                <a:solidFill>
                  <a:schemeClr val="tx1">
                    <a:lumMod val="65000"/>
                    <a:lumOff val="35000"/>
                  </a:schemeClr>
                </a:solidFill>
              </a:rPr>
              <a:t> bir </a:t>
            </a:r>
            <a:r>
              <a:rPr lang="en-US" dirty="0" err="1" smtClean="0">
                <a:solidFill>
                  <a:schemeClr val="tx1">
                    <a:lumMod val="65000"/>
                    <a:lumOff val="35000"/>
                  </a:schemeClr>
                </a:solidFill>
              </a:rPr>
              <a:t>tablonun</a:t>
            </a:r>
            <a:r>
              <a:rPr lang="en-US" dirty="0" smtClean="0">
                <a:solidFill>
                  <a:schemeClr val="tx1">
                    <a:lumMod val="65000"/>
                    <a:lumOff val="35000"/>
                  </a:schemeClr>
                </a:solidFill>
              </a:rPr>
              <a:t> </a:t>
            </a:r>
            <a:r>
              <a:rPr lang="en-US" dirty="0" err="1" smtClean="0">
                <a:solidFill>
                  <a:schemeClr val="tx1">
                    <a:lumMod val="65000"/>
                    <a:lumOff val="35000"/>
                  </a:schemeClr>
                </a:solidFill>
              </a:rPr>
              <a:t>birincil</a:t>
            </a:r>
            <a:r>
              <a:rPr lang="en-US" dirty="0" smtClean="0">
                <a:solidFill>
                  <a:schemeClr val="tx1">
                    <a:lumMod val="65000"/>
                    <a:lumOff val="35000"/>
                  </a:schemeClr>
                </a:solidFill>
              </a:rPr>
              <a:t> </a:t>
            </a:r>
            <a:r>
              <a:rPr lang="en-US" dirty="0" err="1" smtClean="0">
                <a:solidFill>
                  <a:schemeClr val="tx1">
                    <a:lumMod val="65000"/>
                    <a:lumOff val="35000"/>
                  </a:schemeClr>
                </a:solidFill>
              </a:rPr>
              <a:t>anahtarı</a:t>
            </a:r>
            <a:r>
              <a:rPr lang="en-US" dirty="0" smtClean="0">
                <a:solidFill>
                  <a:schemeClr val="tx1">
                    <a:lumMod val="65000"/>
                    <a:lumOff val="35000"/>
                  </a:schemeClr>
                </a:solidFill>
              </a:rPr>
              <a:t> ile </a:t>
            </a:r>
            <a:r>
              <a:rPr lang="en-US" dirty="0" err="1" smtClean="0">
                <a:solidFill>
                  <a:schemeClr val="tx1">
                    <a:lumMod val="65000"/>
                    <a:lumOff val="35000"/>
                  </a:schemeClr>
                </a:solidFill>
              </a:rPr>
              <a:t>başvurarak</a:t>
            </a:r>
            <a:r>
              <a:rPr lang="en-US" dirty="0" smtClean="0">
                <a:solidFill>
                  <a:schemeClr val="tx1">
                    <a:lumMod val="65000"/>
                    <a:lumOff val="35000"/>
                  </a:schemeClr>
                </a:solidFill>
              </a:rPr>
              <a:t> iki </a:t>
            </a:r>
            <a:r>
              <a:rPr lang="en-US" dirty="0" err="1" smtClean="0">
                <a:solidFill>
                  <a:schemeClr val="tx1">
                    <a:lumMod val="65000"/>
                    <a:lumOff val="35000"/>
                  </a:schemeClr>
                </a:solidFill>
              </a:rPr>
              <a:t>tablo</a:t>
            </a:r>
            <a:r>
              <a:rPr lang="en-US" dirty="0" smtClean="0">
                <a:solidFill>
                  <a:schemeClr val="tx1">
                    <a:lumMod val="65000"/>
                    <a:lumOff val="35000"/>
                  </a:schemeClr>
                </a:solidFill>
              </a:rPr>
              <a:t> arasında ilişki oluşturulması gerekir.</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3697312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345" y="2070340"/>
            <a:ext cx="8596668" cy="1621443"/>
          </a:xfrm>
        </p:spPr>
        <p:txBody>
          <a:bodyPr>
            <a:normAutofit fontScale="90000"/>
          </a:bodyPr>
          <a:lstStyle/>
          <a:p>
            <a:r>
              <a:rPr lang="en-US" dirty="0" smtClean="0">
                <a:solidFill>
                  <a:schemeClr val="tx1">
                    <a:lumMod val="65000"/>
                    <a:lumOff val="35000"/>
                  </a:schemeClr>
                </a:solidFill>
              </a:rPr>
              <a:t>What is Inner Join?</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Inner join nedir?</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392894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It gives you all matching data from both tables</a:t>
            </a:r>
          </a:p>
          <a:p>
            <a:endParaRPr lang="en-US" sz="2000" dirty="0" smtClean="0"/>
          </a:p>
          <a:p>
            <a:r>
              <a:rPr lang="en-US" sz="2000" dirty="0" smtClean="0"/>
              <a:t>Size iki tabledan da tum ortak datayi verir.</a:t>
            </a:r>
            <a:endParaRPr lang="en-US" sz="2000" dirty="0"/>
          </a:p>
        </p:txBody>
      </p:sp>
    </p:spTree>
    <p:extLst>
      <p:ext uri="{BB962C8B-B14F-4D97-AF65-F5344CB8AC3E}">
        <p14:creationId xmlns:p14="http://schemas.microsoft.com/office/powerpoint/2010/main" xmlns="" val="2062036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29" y="2329132"/>
            <a:ext cx="8596668" cy="1661753"/>
          </a:xfrm>
        </p:spPr>
        <p:txBody>
          <a:bodyPr>
            <a:normAutofit fontScale="90000"/>
          </a:bodyPr>
          <a:lstStyle/>
          <a:p>
            <a:r>
              <a:rPr lang="en-US" dirty="0" smtClean="0">
                <a:solidFill>
                  <a:schemeClr val="tx1">
                    <a:lumMod val="65000"/>
                    <a:lumOff val="35000"/>
                  </a:schemeClr>
                </a:solidFill>
              </a:rPr>
              <a:t>What is Right Join?</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 Right Join nedir?</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3306111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Right join returns all the data coming from right table and all the matching data from both tables</a:t>
            </a:r>
          </a:p>
          <a:p>
            <a:endParaRPr lang="en-US" sz="2000" dirty="0" smtClean="0"/>
          </a:p>
          <a:p>
            <a:r>
              <a:rPr lang="en-US" sz="2000" dirty="0" smtClean="0"/>
              <a:t>Sag tabledan gelen tum datayi ve ortak datayi verir.</a:t>
            </a:r>
            <a:endParaRPr lang="en-US" sz="2000" dirty="0"/>
          </a:p>
        </p:txBody>
      </p:sp>
    </p:spTree>
    <p:extLst>
      <p:ext uri="{BB962C8B-B14F-4D97-AF65-F5344CB8AC3E}">
        <p14:creationId xmlns:p14="http://schemas.microsoft.com/office/powerpoint/2010/main" xmlns="" val="344105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059" y="2665562"/>
            <a:ext cx="8596668" cy="1854679"/>
          </a:xfrm>
        </p:spPr>
        <p:txBody>
          <a:bodyPr>
            <a:normAutofit fontScale="90000"/>
          </a:bodyPr>
          <a:lstStyle/>
          <a:p>
            <a:r>
              <a:rPr lang="en-US" dirty="0" smtClean="0">
                <a:solidFill>
                  <a:schemeClr val="tx1">
                    <a:lumMod val="65000"/>
                    <a:lumOff val="35000"/>
                  </a:schemeClr>
                </a:solidFill>
              </a:rPr>
              <a:t>What is the Left Join?</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Left Join nedir?</a:t>
            </a:r>
            <a:br>
              <a:rPr lang="en-US" dirty="0" smtClean="0">
                <a:solidFill>
                  <a:schemeClr val="tx1">
                    <a:lumMod val="65000"/>
                    <a:lumOff val="35000"/>
                  </a:schemeClr>
                </a:solidFill>
              </a:rPr>
            </a:br>
            <a:endParaRPr lang="en-US" dirty="0">
              <a:solidFill>
                <a:schemeClr val="tx1">
                  <a:lumMod val="65000"/>
                  <a:lumOff val="35000"/>
                </a:schemeClr>
              </a:solidFill>
            </a:endParaRPr>
          </a:p>
        </p:txBody>
      </p:sp>
    </p:spTree>
    <p:extLst>
      <p:ext uri="{BB962C8B-B14F-4D97-AF65-F5344CB8AC3E}">
        <p14:creationId xmlns:p14="http://schemas.microsoft.com/office/powerpoint/2010/main" xmlns="" val="38366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It returns all data coming from left table and all matching data from right table</a:t>
            </a:r>
          </a:p>
          <a:p>
            <a:endParaRPr lang="en-US" sz="2000" dirty="0" smtClean="0"/>
          </a:p>
          <a:p>
            <a:r>
              <a:rPr lang="en-US" sz="2000" dirty="0" smtClean="0"/>
              <a:t>Sol tabledan gelen tum datayi ve ortak datayi verir.</a:t>
            </a:r>
            <a:endParaRPr lang="en-US" sz="2000" dirty="0"/>
          </a:p>
        </p:txBody>
      </p:sp>
    </p:spTree>
    <p:extLst>
      <p:ext uri="{BB962C8B-B14F-4D97-AF65-F5344CB8AC3E}">
        <p14:creationId xmlns:p14="http://schemas.microsoft.com/office/powerpoint/2010/main" xmlns="" val="2756290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605" y="1716657"/>
            <a:ext cx="8596668" cy="3545456"/>
          </a:xfrm>
        </p:spPr>
        <p:txBody>
          <a:bodyPr>
            <a:normAutofit/>
          </a:bodyPr>
          <a:lstStyle/>
          <a:p>
            <a:r>
              <a:rPr lang="en-US" dirty="0" smtClean="0">
                <a:solidFill>
                  <a:schemeClr val="tx1">
                    <a:lumMod val="65000"/>
                    <a:lumOff val="35000"/>
                  </a:schemeClr>
                </a:solidFill>
              </a:rPr>
              <a:t>How do you get the second max salary in a table?</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Bir tabledan en yuksek ikinci salary (maasi) nasil elde edersiniz?</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381033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975" y="1768415"/>
            <a:ext cx="8596668" cy="2349708"/>
          </a:xfrm>
        </p:spPr>
        <p:txBody>
          <a:bodyPr/>
          <a:lstStyle/>
          <a:p>
            <a:r>
              <a:rPr lang="en-US" dirty="0" smtClean="0">
                <a:solidFill>
                  <a:schemeClr val="tx1">
                    <a:lumMod val="85000"/>
                    <a:lumOff val="15000"/>
                  </a:schemeClr>
                </a:solidFill>
              </a:rPr>
              <a:t>Can you describe your project? </a:t>
            </a:r>
            <a:r>
              <a:rPr lang="en-US" b="1" dirty="0" smtClean="0">
                <a:solidFill>
                  <a:schemeClr val="tx1">
                    <a:lumMod val="85000"/>
                    <a:lumOff val="15000"/>
                  </a:schemeClr>
                </a:solidFill>
              </a:rPr>
              <a:t>Q2</a:t>
            </a:r>
            <a:br>
              <a:rPr lang="en-US" b="1" dirty="0" smtClean="0">
                <a:solidFill>
                  <a:schemeClr val="tx1">
                    <a:lumMod val="85000"/>
                    <a:lumOff val="15000"/>
                  </a:schemeClr>
                </a:solidFill>
              </a:rPr>
            </a:br>
            <a:r>
              <a:rPr lang="en-US" b="1" dirty="0" smtClean="0">
                <a:solidFill>
                  <a:schemeClr val="tx1">
                    <a:lumMod val="85000"/>
                    <a:lumOff val="15000"/>
                  </a:schemeClr>
                </a:solidFill>
              </a:rPr>
              <a:t/>
            </a:r>
            <a:br>
              <a:rPr lang="en-US" b="1" dirty="0" smtClean="0">
                <a:solidFill>
                  <a:schemeClr val="tx1">
                    <a:lumMod val="85000"/>
                    <a:lumOff val="15000"/>
                  </a:schemeClr>
                </a:solidFill>
              </a:rPr>
            </a:br>
            <a:r>
              <a:rPr lang="en-US" b="1" dirty="0" smtClean="0">
                <a:solidFill>
                  <a:schemeClr val="tx1">
                    <a:lumMod val="85000"/>
                    <a:lumOff val="15000"/>
                  </a:schemeClr>
                </a:solidFill>
              </a:rPr>
              <a:t>Projenizi tanimlar misiniz?</a:t>
            </a:r>
            <a:endParaRPr lang="en-US" b="1" dirty="0">
              <a:solidFill>
                <a:schemeClr val="tx1">
                  <a:lumMod val="85000"/>
                  <a:lumOff val="15000"/>
                </a:schemeClr>
              </a:solidFill>
            </a:endParaRPr>
          </a:p>
        </p:txBody>
      </p:sp>
    </p:spTree>
    <p:extLst>
      <p:ext uri="{BB962C8B-B14F-4D97-AF65-F5344CB8AC3E}">
        <p14:creationId xmlns:p14="http://schemas.microsoft.com/office/powerpoint/2010/main" xmlns="" val="302357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243" y="1213503"/>
            <a:ext cx="8596668" cy="4460904"/>
          </a:xfrm>
        </p:spPr>
        <p:txBody>
          <a:bodyPr>
            <a:normAutofit/>
          </a:bodyPr>
          <a:lstStyle/>
          <a:p>
            <a:pPr defTabSz="914400" eaLnBrk="0" fontAlgn="base" hangingPunct="0">
              <a:spcAft>
                <a:spcPct val="0"/>
              </a:spcAft>
            </a:pPr>
            <a:r>
              <a:rPr lang="en-US" sz="2000" dirty="0">
                <a:solidFill>
                  <a:schemeClr val="tx1"/>
                </a:solidFill>
              </a:rPr>
              <a:t/>
            </a:r>
            <a:br>
              <a:rPr lang="en-US" sz="2000" dirty="0">
                <a:solidFill>
                  <a:schemeClr val="tx1"/>
                </a:solidFill>
              </a:rPr>
            </a:br>
            <a:r>
              <a:rPr lang="en-US" sz="3100" dirty="0">
                <a:solidFill>
                  <a:schemeClr val="tx1"/>
                </a:solidFill>
                <a:latin typeface="Consolas" panose="020B0609020204030204" pitchFamily="49" charset="0"/>
              </a:rPr>
              <a:t>SELECT name, MAX(salary) AS salary FROM employee WHERE salary &lt; (SELECT MAX(salary) FROM employee);</a:t>
            </a:r>
            <a:r>
              <a:rPr lang="en-US" sz="3100" dirty="0">
                <a:solidFill>
                  <a:schemeClr val="tx1"/>
                </a:solidFill>
              </a:rPr>
              <a:t> </a:t>
            </a:r>
            <a:r>
              <a:rPr lang="en-US" sz="8000" dirty="0">
                <a:solidFill>
                  <a:schemeClr val="tx1"/>
                </a:solidFill>
                <a:latin typeface="Arial" panose="020B0604020202020204" pitchFamily="34" charset="0"/>
              </a:rPr>
              <a:t/>
            </a:r>
            <a:br>
              <a:rPr lang="en-US" sz="8000" dirty="0">
                <a:solidFill>
                  <a:schemeClr val="tx1"/>
                </a:solidFill>
                <a:latin typeface="Arial" panose="020B0604020202020204" pitchFamily="34" charset="0"/>
              </a:rPr>
            </a:br>
            <a:endParaRPr lang="en-US" sz="5400" dirty="0">
              <a:solidFill>
                <a:schemeClr val="tx1"/>
              </a:solidFill>
              <a:latin typeface="Arial" panose="020B0604020202020204" pitchFamily="34" charset="0"/>
            </a:endParaRPr>
          </a:p>
        </p:txBody>
      </p:sp>
      <p:sp>
        <p:nvSpPr>
          <p:cNvPr id="5" name="Rectangle 2"/>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7391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26" y="1026543"/>
            <a:ext cx="8596668" cy="3159947"/>
          </a:xfrm>
        </p:spPr>
        <p:txBody>
          <a:bodyPr/>
          <a:lstStyle/>
          <a:p>
            <a:r>
              <a:rPr lang="en-US" dirty="0" smtClean="0">
                <a:solidFill>
                  <a:schemeClr val="tx1">
                    <a:lumMod val="65000"/>
                    <a:lumOff val="35000"/>
                  </a:schemeClr>
                </a:solidFill>
              </a:rPr>
              <a:t>When you get hired, would you attempt to look for better opportunities?</a:t>
            </a:r>
            <a:br>
              <a:rPr lang="en-US" dirty="0" smtClean="0">
                <a:solidFill>
                  <a:schemeClr val="tx1">
                    <a:lumMod val="65000"/>
                    <a:lumOff val="35000"/>
                  </a:schemeClr>
                </a:solidFill>
              </a:rPr>
            </a:br>
            <a:r>
              <a:rPr lang="en-US" dirty="0" smtClean="0">
                <a:solidFill>
                  <a:schemeClr val="tx1">
                    <a:lumMod val="65000"/>
                    <a:lumOff val="35000"/>
                  </a:schemeClr>
                </a:solidFill>
              </a:rPr>
              <a:t/>
            </a:r>
            <a:br>
              <a:rPr lang="en-US" dirty="0" smtClean="0">
                <a:solidFill>
                  <a:schemeClr val="tx1">
                    <a:lumMod val="65000"/>
                    <a:lumOff val="35000"/>
                  </a:schemeClr>
                </a:solidFill>
              </a:rPr>
            </a:br>
            <a:r>
              <a:rPr lang="en-US" dirty="0" smtClean="0">
                <a:solidFill>
                  <a:schemeClr val="tx1">
                    <a:lumMod val="65000"/>
                    <a:lumOff val="35000"/>
                  </a:schemeClr>
                </a:solidFill>
              </a:rPr>
              <a:t>Kabul aldiginiz zaman yeni is imkanlari aramaya devam eder misiniz?</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78817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Now I am in touch with some companies, however once we sign everything and I get hired by the company we have had an agreement. Then I do not need to look for other options! </a:t>
            </a:r>
          </a:p>
          <a:p>
            <a:endParaRPr lang="en-US" sz="2000" dirty="0" smtClean="0"/>
          </a:p>
          <a:p>
            <a:r>
              <a:rPr lang="en-US" sz="2000" dirty="0" smtClean="0"/>
              <a:t>Suan hali hazirda mulakat yaptigim sirketler var, ama anlasma yaptigimiz takdirde baska optionlara bakmama gerek kalmayacak.</a:t>
            </a:r>
            <a:endParaRPr lang="en-US" sz="2000" dirty="0"/>
          </a:p>
        </p:txBody>
      </p:sp>
    </p:spTree>
    <p:extLst>
      <p:ext uri="{BB962C8B-B14F-4D97-AF65-F5344CB8AC3E}">
        <p14:creationId xmlns:p14="http://schemas.microsoft.com/office/powerpoint/2010/main" xmlns="" val="3687750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29" y="2242868"/>
            <a:ext cx="8596668" cy="2388003"/>
          </a:xfrm>
        </p:spPr>
        <p:txBody>
          <a:bodyPr/>
          <a:lstStyle/>
          <a:p>
            <a:r>
              <a:rPr lang="en-US" dirty="0" smtClean="0">
                <a:solidFill>
                  <a:schemeClr val="tx1">
                    <a:lumMod val="85000"/>
                    <a:lumOff val="15000"/>
                  </a:schemeClr>
                </a:solidFill>
              </a:rPr>
              <a:t>Do you have any questions for us?</a:t>
            </a:r>
            <a:br>
              <a:rPr lang="en-US" dirty="0" smtClean="0">
                <a:solidFill>
                  <a:schemeClr val="tx1">
                    <a:lumMod val="85000"/>
                    <a:lumOff val="15000"/>
                  </a:schemeClr>
                </a:solidFill>
              </a:rPr>
            </a:b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Bize her hangi bir sorunuz var mi?</a:t>
            </a:r>
            <a:endParaRPr lang="en-US" dirty="0">
              <a:solidFill>
                <a:schemeClr val="tx1">
                  <a:lumMod val="85000"/>
                  <a:lumOff val="15000"/>
                </a:schemeClr>
              </a:solidFill>
            </a:endParaRPr>
          </a:p>
        </p:txBody>
      </p:sp>
    </p:spTree>
    <p:extLst>
      <p:ext uri="{BB962C8B-B14F-4D97-AF65-F5344CB8AC3E}">
        <p14:creationId xmlns:p14="http://schemas.microsoft.com/office/powerpoint/2010/main" xmlns="" val="193865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88" y="2122098"/>
            <a:ext cx="8596668" cy="1987479"/>
          </a:xfrm>
        </p:spPr>
        <p:txBody>
          <a:bodyPr>
            <a:normAutofit fontScale="90000"/>
          </a:bodyPr>
          <a:lstStyle/>
          <a:p>
            <a:r>
              <a:rPr lang="en-US" dirty="0">
                <a:solidFill>
                  <a:schemeClr val="tx1">
                    <a:lumMod val="85000"/>
                    <a:lumOff val="15000"/>
                  </a:schemeClr>
                </a:solidFill>
              </a:rPr>
              <a:t>Can you describe your</a:t>
            </a:r>
            <a:r>
              <a:rPr lang="en-US" dirty="0" smtClean="0"/>
              <a:t> </a:t>
            </a:r>
            <a:r>
              <a:rPr lang="en-US" dirty="0" smtClean="0">
                <a:solidFill>
                  <a:schemeClr val="tx1">
                    <a:lumMod val="85000"/>
                    <a:lumOff val="15000"/>
                  </a:schemeClr>
                </a:solidFill>
              </a:rPr>
              <a:t>framework? Q3</a:t>
            </a:r>
            <a:br>
              <a:rPr lang="en-US" dirty="0" smtClean="0">
                <a:solidFill>
                  <a:schemeClr val="tx1">
                    <a:lumMod val="85000"/>
                    <a:lumOff val="15000"/>
                  </a:schemeClr>
                </a:solidFill>
              </a:rPr>
            </a:b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
            </a:r>
            <a:br>
              <a:rPr lang="en-US" dirty="0" smtClean="0">
                <a:solidFill>
                  <a:schemeClr val="tx1">
                    <a:lumMod val="85000"/>
                    <a:lumOff val="15000"/>
                  </a:schemeClr>
                </a:solidFill>
              </a:rPr>
            </a:br>
            <a:r>
              <a:rPr lang="en-US" dirty="0" smtClean="0">
                <a:solidFill>
                  <a:schemeClr val="tx1">
                    <a:lumMod val="85000"/>
                    <a:lumOff val="15000"/>
                  </a:schemeClr>
                </a:solidFill>
              </a:rPr>
              <a:t>Framework unuzu tanimlar misiniz?</a:t>
            </a:r>
            <a:br>
              <a:rPr lang="en-US" dirty="0" smtClean="0">
                <a:solidFill>
                  <a:schemeClr val="tx1">
                    <a:lumMod val="85000"/>
                    <a:lumOff val="15000"/>
                  </a:schemeClr>
                </a:solidFill>
              </a:rPr>
            </a:br>
            <a:r>
              <a:rPr lang="en-US" dirty="0" smtClean="0">
                <a:solidFill>
                  <a:schemeClr val="tx1">
                    <a:lumMod val="85000"/>
                    <a:lumOff val="15000"/>
                  </a:schemeClr>
                </a:solidFill>
              </a:rPr>
              <a:t/>
            </a:r>
            <a:br>
              <a:rPr lang="en-US" dirty="0" smtClean="0">
                <a:solidFill>
                  <a:schemeClr val="tx1">
                    <a:lumMod val="85000"/>
                    <a:lumOff val="15000"/>
                  </a:schemeClr>
                </a:solidFill>
              </a:rPr>
            </a:br>
            <a:endParaRPr lang="en-US" dirty="0"/>
          </a:p>
        </p:txBody>
      </p:sp>
    </p:spTree>
    <p:extLst>
      <p:ext uri="{BB962C8B-B14F-4D97-AF65-F5344CB8AC3E}">
        <p14:creationId xmlns:p14="http://schemas.microsoft.com/office/powerpoint/2010/main" xmlns="" val="95635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744" y="0"/>
            <a:ext cx="8786892" cy="6776815"/>
          </a:xfrm>
        </p:spPr>
        <p:txBody>
          <a:bodyPr>
            <a:normAutofit fontScale="85000" lnSpcReduction="20000"/>
          </a:bodyPr>
          <a:lstStyle/>
          <a:p>
            <a:r>
              <a:rPr lang="en-US" dirty="0" smtClean="0"/>
              <a:t>We create different rooms and provide customers a wide range of available room opportunities and internally check the room reservation options and validate different types of room reservations.</a:t>
            </a:r>
          </a:p>
          <a:p>
            <a:r>
              <a:rPr lang="en-US" dirty="0" smtClean="0"/>
              <a:t>I have been working on FHC-Trip application and it is an internal application</a:t>
            </a:r>
          </a:p>
          <a:p>
            <a:r>
              <a:rPr lang="en-US" dirty="0" smtClean="0"/>
              <a:t>Our framework is based on POM (Page Object Model) that all elements go to a specific module where we are able to keep our codes cleaner and more understandable. It is really important to maintain your codes well organized as we might face a lot of difficulty when we check-in the code (push the code) because we have a lot of objects.</a:t>
            </a:r>
          </a:p>
          <a:p>
            <a:r>
              <a:rPr lang="en-US" dirty="0" smtClean="0"/>
              <a:t>We have 4 major parts in Cucumber framework </a:t>
            </a:r>
          </a:p>
          <a:p>
            <a:r>
              <a:rPr lang="en-US" dirty="0" smtClean="0"/>
              <a:t>1- We first create our Runner class where we set and decide what feature file to run and how to reach their step definitions</a:t>
            </a:r>
          </a:p>
          <a:p>
            <a:r>
              <a:rPr lang="en-US" b="1" dirty="0">
                <a:solidFill>
                  <a:srgbClr val="000080"/>
                </a:solidFill>
                <a:latin typeface="Courier New" panose="02070309020205020404" pitchFamily="49" charset="0"/>
                <a:cs typeface="Courier New" panose="02070309020205020404" pitchFamily="49" charset="0"/>
              </a:rPr>
              <a:t>import </a:t>
            </a:r>
            <a:r>
              <a:rPr lang="en-US" dirty="0" err="1">
                <a:solidFill>
                  <a:srgbClr val="000000"/>
                </a:solidFill>
                <a:latin typeface="Courier New" panose="02070309020205020404" pitchFamily="49" charset="0"/>
                <a:cs typeface="Courier New" panose="02070309020205020404" pitchFamily="49" charset="0"/>
              </a:rPr>
              <a:t>cucumber.api.</a:t>
            </a:r>
            <a:r>
              <a:rPr lang="en-US" dirty="0" err="1">
                <a:solidFill>
                  <a:srgbClr val="808000"/>
                </a:solidFill>
                <a:latin typeface="Courier New" panose="02070309020205020404" pitchFamily="49" charset="0"/>
                <a:cs typeface="Courier New" panose="02070309020205020404" pitchFamily="49" charset="0"/>
              </a:rPr>
              <a:t>CucumberOptions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import </a:t>
            </a:r>
            <a:r>
              <a:rPr lang="en-US" dirty="0" err="1">
                <a:solidFill>
                  <a:srgbClr val="000000"/>
                </a:solidFill>
                <a:latin typeface="Courier New" panose="02070309020205020404" pitchFamily="49" charset="0"/>
                <a:cs typeface="Courier New" panose="02070309020205020404" pitchFamily="49" charset="0"/>
              </a:rPr>
              <a:t>cucumber.api.junit.Cucumber</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import </a:t>
            </a:r>
            <a:r>
              <a:rPr lang="en-US" dirty="0" err="1">
                <a:solidFill>
                  <a:srgbClr val="000000"/>
                </a:solidFill>
                <a:latin typeface="Courier New" panose="02070309020205020404" pitchFamily="49" charset="0"/>
                <a:cs typeface="Courier New" panose="02070309020205020404" pitchFamily="49" charset="0"/>
              </a:rPr>
              <a:t>org.junit.runner.</a:t>
            </a:r>
            <a:r>
              <a:rPr lang="en-US" dirty="0" err="1">
                <a:solidFill>
                  <a:srgbClr val="808000"/>
                </a:solidFill>
                <a:latin typeface="Courier New" panose="02070309020205020404" pitchFamily="49" charset="0"/>
                <a:cs typeface="Courier New" panose="02070309020205020404" pitchFamily="49" charset="0"/>
              </a:rPr>
              <a:t>RunWith</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808000"/>
                </a:solidFill>
                <a:latin typeface="Courier New" panose="02070309020205020404" pitchFamily="49" charset="0"/>
                <a:cs typeface="Courier New" panose="02070309020205020404" pitchFamily="49" charset="0"/>
              </a:rPr>
              <a:t>@</a:t>
            </a:r>
            <a:r>
              <a:rPr lang="en-US" dirty="0" err="1">
                <a:solidFill>
                  <a:srgbClr val="808000"/>
                </a:solidFill>
                <a:latin typeface="Courier New" panose="02070309020205020404" pitchFamily="49" charset="0"/>
                <a:cs typeface="Courier New" panose="02070309020205020404" pitchFamily="49" charset="0"/>
              </a:rPr>
              <a:t>RunWith</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Cucumber.</a:t>
            </a:r>
            <a:r>
              <a:rPr lang="en-US" b="1" dirty="0" err="1">
                <a:solidFill>
                  <a:srgbClr val="000080"/>
                </a:solidFill>
                <a:latin typeface="Courier New" panose="02070309020205020404" pitchFamily="49" charset="0"/>
                <a:cs typeface="Courier New" panose="02070309020205020404" pitchFamily="49" charset="0"/>
              </a:rPr>
              <a:t>class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808000"/>
                </a:solidFill>
                <a:latin typeface="Courier New" panose="02070309020205020404" pitchFamily="49" charset="0"/>
                <a:cs typeface="Courier New" panose="02070309020205020404" pitchFamily="49" charset="0"/>
              </a:rPr>
              <a:t>@</a:t>
            </a:r>
            <a:r>
              <a:rPr lang="en-US" dirty="0" err="1">
                <a:solidFill>
                  <a:srgbClr val="808000"/>
                </a:solidFill>
                <a:latin typeface="Courier New" panose="02070309020205020404" pitchFamily="49" charset="0"/>
                <a:cs typeface="Courier New" panose="02070309020205020404" pitchFamily="49" charset="0"/>
              </a:rPr>
              <a:t>CucumberOptions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plugin =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html:target</a:t>
            </a:r>
            <a:r>
              <a:rPr lang="en-US" b="1" dirty="0">
                <a:solidFill>
                  <a:srgbClr val="008000"/>
                </a:solidFill>
                <a:latin typeface="Courier New" panose="02070309020205020404" pitchFamily="49" charset="0"/>
                <a:cs typeface="Courier New" panose="02070309020205020404" pitchFamily="49" charset="0"/>
              </a:rPr>
              <a:t>/default-cucumber-reports"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json:target</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cucumber.json</a:t>
            </a:r>
            <a:r>
              <a:rPr lang="en-US" b="1" dirty="0">
                <a:solidFill>
                  <a:srgbClr val="008000"/>
                </a:solidFill>
                <a:latin typeface="Courier New" panose="02070309020205020404" pitchFamily="49" charset="0"/>
                <a:cs typeface="Courier New" panose="02070309020205020404" pitchFamily="49" charset="0"/>
              </a:rPr>
              <a:t>"</a:t>
            </a:r>
            <a:br>
              <a:rPr lang="en-US" b="1" dirty="0">
                <a:solidFill>
                  <a:srgbClr val="008000"/>
                </a:solidFill>
                <a:latin typeface="Courier New" panose="02070309020205020404" pitchFamily="49" charset="0"/>
                <a:cs typeface="Courier New" panose="02070309020205020404" pitchFamily="49" charset="0"/>
              </a:rPr>
            </a:br>
            <a:r>
              <a:rPr lang="en-US" b="1" dirty="0">
                <a:solidFill>
                  <a:srgbClr val="008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features = {</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src</a:t>
            </a:r>
            <a:r>
              <a:rPr lang="en-US" b="1" dirty="0">
                <a:solidFill>
                  <a:srgbClr val="008000"/>
                </a:solidFill>
                <a:latin typeface="Courier New" panose="02070309020205020404" pitchFamily="49" charset="0"/>
                <a:cs typeface="Courier New" panose="02070309020205020404" pitchFamily="49" charset="0"/>
              </a:rPr>
              <a:t>/test/resources/features"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glue = </a:t>
            </a:r>
            <a:r>
              <a:rPr lang="en-US" b="1" dirty="0">
                <a:solidFill>
                  <a:srgbClr val="008000"/>
                </a:solidFill>
                <a:latin typeface="Courier New" panose="02070309020205020404" pitchFamily="49" charset="0"/>
                <a:cs typeface="Courier New" panose="02070309020205020404" pitchFamily="49" charset="0"/>
              </a:rPr>
              <a:t>"</a:t>
            </a:r>
            <a:r>
              <a:rPr lang="en-US" b="1" dirty="0" smtClean="0">
                <a:solidFill>
                  <a:srgbClr val="008000"/>
                </a:solidFill>
                <a:latin typeface="Courier New" panose="02070309020205020404" pitchFamily="49" charset="0"/>
                <a:cs typeface="Courier New" panose="02070309020205020404" pitchFamily="49" charset="0"/>
              </a:rPr>
              <a:t>com/</a:t>
            </a:r>
            <a:r>
              <a:rPr lang="en-US" b="1" dirty="0" err="1" smtClean="0">
                <a:solidFill>
                  <a:srgbClr val="008000"/>
                </a:solidFill>
                <a:latin typeface="Courier New" panose="02070309020205020404" pitchFamily="49" charset="0"/>
                <a:cs typeface="Courier New" panose="02070309020205020404" pitchFamily="49" charset="0"/>
              </a:rPr>
              <a:t>techproed</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step_definitions</a:t>
            </a:r>
            <a:r>
              <a:rPr lang="en-US" b="1" dirty="0">
                <a:solidFill>
                  <a:srgbClr val="008000"/>
                </a:solidFill>
                <a:latin typeface="Courier New" panose="02070309020205020404" pitchFamily="49" charset="0"/>
                <a:cs typeface="Courier New" panose="02070309020205020404" pitchFamily="49" charset="0"/>
              </a:rPr>
              <a:t>"</a:t>
            </a:r>
            <a:br>
              <a:rPr lang="en-US" b="1" dirty="0">
                <a:solidFill>
                  <a:srgbClr val="008000"/>
                </a:solidFill>
                <a:latin typeface="Courier New" panose="02070309020205020404" pitchFamily="49" charset="0"/>
                <a:cs typeface="Courier New" panose="02070309020205020404" pitchFamily="49" charset="0"/>
              </a:rPr>
            </a:br>
            <a:r>
              <a:rPr lang="en-US" b="1" dirty="0">
                <a:solidFill>
                  <a:srgbClr val="008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dryRun</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000080"/>
                </a:solidFill>
                <a:latin typeface="Courier New" panose="02070309020205020404" pitchFamily="49" charset="0"/>
                <a:cs typeface="Courier New" panose="02070309020205020404" pitchFamily="49" charset="0"/>
              </a:rPr>
              <a:t>false</a:t>
            </a:r>
            <a:br>
              <a:rPr lang="en-US" b="1" dirty="0">
                <a:solidFill>
                  <a:srgbClr val="00008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 tags = </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smokeTest</a:t>
            </a:r>
            <a:r>
              <a:rPr lang="en-US" b="1" dirty="0" smtClean="0">
                <a:solidFill>
                  <a:srgbClr val="008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
            </a:r>
            <a:br>
              <a:rPr lang="en-US" b="1" dirty="0">
                <a:solidFill>
                  <a:srgbClr val="008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public class </a:t>
            </a:r>
            <a:r>
              <a:rPr lang="en-US" dirty="0" err="1">
                <a:solidFill>
                  <a:srgbClr val="000000"/>
                </a:solidFill>
                <a:latin typeface="Courier New" panose="02070309020205020404" pitchFamily="49" charset="0"/>
                <a:cs typeface="Courier New" panose="02070309020205020404" pitchFamily="49" charset="0"/>
              </a:rPr>
              <a:t>CukesRunner</a:t>
            </a:r>
            <a:r>
              <a:rPr lang="en-US" dirty="0">
                <a:solidFill>
                  <a:srgbClr val="000000"/>
                </a:solidFill>
                <a:latin typeface="Courier New" panose="02070309020205020404" pitchFamily="49" charset="0"/>
                <a:cs typeface="Courier New" panose="02070309020205020404" pitchFamily="49" charset="0"/>
              </a:rPr>
              <a:t>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a:t>
            </a:r>
            <a:endParaRPr lang="en-US" dirty="0" smtClean="0"/>
          </a:p>
          <a:p>
            <a:endParaRPr lang="en-US" dirty="0" smtClean="0"/>
          </a:p>
        </p:txBody>
      </p:sp>
      <p:sp>
        <p:nvSpPr>
          <p:cNvPr id="4" name="Rectangle 2"/>
          <p:cNvSpPr>
            <a:spLocks noChangeArrowheads="1"/>
          </p:cNvSpPr>
          <p:nvPr/>
        </p:nvSpPr>
        <p:spPr bwMode="auto">
          <a:xfrm>
            <a:off x="418744" y="1703553"/>
            <a:ext cx="261610" cy="24622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19882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77334" y="267419"/>
            <a:ext cx="8596668" cy="5773944"/>
          </a:xfrm>
        </p:spPr>
        <p:txBody>
          <a:bodyPr/>
          <a:lstStyle/>
          <a:p>
            <a:r>
              <a:rPr lang="en-US" dirty="0" smtClean="0"/>
              <a:t>Koalapalace projesinde </a:t>
            </a:r>
            <a:r>
              <a:rPr lang="tr-TR" dirty="0" smtClean="0"/>
              <a:t>çalışıyorum ve internal (dahili) bir </a:t>
            </a:r>
            <a:r>
              <a:rPr lang="tr-TR" dirty="0" err="1" smtClean="0"/>
              <a:t>application</a:t>
            </a:r>
            <a:r>
              <a:rPr lang="tr-TR" dirty="0" smtClean="0"/>
              <a:t>.</a:t>
            </a:r>
          </a:p>
          <a:p>
            <a:endParaRPr lang="tr-TR" dirty="0" smtClean="0"/>
          </a:p>
          <a:p>
            <a:r>
              <a:rPr lang="tr-TR" dirty="0" smtClean="0"/>
              <a:t>Biz legacy modülünde çalışıyoruz ve oda çeşitlerini ve dizaynlarını sezonluk olarak değiştiriyoruz.</a:t>
            </a:r>
          </a:p>
          <a:p>
            <a:pPr marL="0" indent="0">
              <a:buNone/>
            </a:pPr>
            <a:endParaRPr lang="tr-TR" dirty="0" smtClean="0"/>
          </a:p>
          <a:p>
            <a:r>
              <a:rPr lang="tr-TR" dirty="0" smtClean="0"/>
              <a:t>Farklı rezervasyon imkânları oluşturup müşterilerimize çeşitli </a:t>
            </a:r>
            <a:r>
              <a:rPr lang="tr-TR" dirty="0" err="1" smtClean="0"/>
              <a:t>room</a:t>
            </a:r>
            <a:r>
              <a:rPr lang="tr-TR" dirty="0" smtClean="0"/>
              <a:t> rezervasyon olasılıkları sunuyoruz ve farklı oda çeşitleriyle </a:t>
            </a:r>
            <a:r>
              <a:rPr lang="tr-TR" dirty="0" err="1" smtClean="0"/>
              <a:t>room</a:t>
            </a:r>
            <a:r>
              <a:rPr lang="tr-TR" dirty="0" smtClean="0"/>
              <a:t> rezervasyon opsiyonlarını validate ediyoruz.</a:t>
            </a:r>
            <a:endParaRPr lang="en-US" dirty="0" smtClean="0"/>
          </a:p>
          <a:p>
            <a:endParaRPr lang="en-US" dirty="0" smtClean="0"/>
          </a:p>
          <a:p>
            <a:r>
              <a:rPr lang="tr-TR" dirty="0" smtClean="0"/>
              <a:t>Framework ‘ümüz, tüm öğelerin kodlarımızı daha temiz ve daha anlaşılır tutabildiğimiz belirli bir modüle gittiği POM'a (Page Object Model) dayanmaktadır.</a:t>
            </a:r>
            <a:endParaRPr lang="en-US" dirty="0" smtClean="0"/>
          </a:p>
          <a:p>
            <a:endParaRPr lang="en-US" dirty="0" smtClean="0"/>
          </a:p>
          <a:p>
            <a:r>
              <a:rPr lang="tr-TR" dirty="0" smtClean="0"/>
              <a:t>Kodlarımızı </a:t>
            </a:r>
            <a:r>
              <a:rPr lang="en-US" dirty="0" smtClean="0"/>
              <a:t>daha organize tutmaliyiz ki check-in (push) ederken collaborationda da sorun yasamayalim ve bunun icin tum objelerimizi bir TestBase adinda utility icerisinde olustururuz ve bu sayede tum constructorlari oradan run etmis oluruz ve WebElementlarimiz initialize olur.</a:t>
            </a:r>
          </a:p>
          <a:p>
            <a:endParaRPr lang="tr-TR" dirty="0" smtClean="0"/>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77334" y="543465"/>
            <a:ext cx="8596668" cy="5497898"/>
          </a:xfrm>
        </p:spPr>
        <p:txBody>
          <a:bodyPr>
            <a:normAutofit fontScale="92500" lnSpcReduction="10000"/>
          </a:bodyPr>
          <a:lstStyle/>
          <a:p>
            <a:r>
              <a:rPr lang="en-US" dirty="0" smtClean="0"/>
              <a:t>Cucumber frameworkte </a:t>
            </a:r>
            <a:r>
              <a:rPr lang="en-US" dirty="0" smtClean="0"/>
              <a:t>4</a:t>
            </a:r>
            <a:r>
              <a:rPr lang="en-US" dirty="0" smtClean="0"/>
              <a:t> </a:t>
            </a:r>
            <a:r>
              <a:rPr lang="en-US" dirty="0" smtClean="0"/>
              <a:t>ana kisim var:</a:t>
            </a:r>
          </a:p>
          <a:p>
            <a:r>
              <a:rPr lang="en-US" dirty="0" smtClean="0"/>
              <a:t>1- Ilk olarak runner class sayesinde hangi feature file da hangi senario </a:t>
            </a:r>
            <a:r>
              <a:rPr lang="en-US" dirty="0" err="1" smtClean="0"/>
              <a:t>yu</a:t>
            </a:r>
            <a:r>
              <a:rPr lang="en-US" dirty="0" smtClean="0"/>
              <a:t> run ve hangi stepDef te run edecegimizi belirler.</a:t>
            </a:r>
          </a:p>
          <a:p>
            <a:r>
              <a:rPr lang="en-US" b="1" dirty="0" smtClean="0">
                <a:solidFill>
                  <a:srgbClr val="000080"/>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cucumber.api.</a:t>
            </a:r>
            <a:r>
              <a:rPr lang="en-US" dirty="0" err="1" smtClean="0">
                <a:solidFill>
                  <a:srgbClr val="808000"/>
                </a:solidFill>
                <a:latin typeface="Courier New" panose="02070309020205020404" pitchFamily="49" charset="0"/>
                <a:cs typeface="Courier New" panose="02070309020205020404" pitchFamily="49" charset="0"/>
              </a:rPr>
              <a:t>CucumberOptions</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b="1" dirty="0" smtClean="0">
                <a:solidFill>
                  <a:srgbClr val="000080"/>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cucumber.api.junit.Cucumber</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b="1" dirty="0" smtClean="0">
                <a:solidFill>
                  <a:srgbClr val="000080"/>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org.junit.runner.</a:t>
            </a:r>
            <a:r>
              <a:rPr lang="en-US" dirty="0" err="1" smtClean="0">
                <a:solidFill>
                  <a:srgbClr val="808000"/>
                </a:solidFill>
                <a:latin typeface="Courier New" panose="02070309020205020404" pitchFamily="49" charset="0"/>
                <a:cs typeface="Courier New" panose="02070309020205020404" pitchFamily="49" charset="0"/>
              </a:rPr>
              <a:t>RunWith</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808000"/>
                </a:solidFill>
                <a:latin typeface="Courier New" panose="02070309020205020404" pitchFamily="49" charset="0"/>
                <a:cs typeface="Courier New" panose="02070309020205020404" pitchFamily="49" charset="0"/>
              </a:rPr>
              <a:t>@</a:t>
            </a:r>
            <a:r>
              <a:rPr lang="en-US" dirty="0" err="1" smtClean="0">
                <a:solidFill>
                  <a:srgbClr val="808000"/>
                </a:solidFill>
                <a:latin typeface="Courier New" panose="02070309020205020404" pitchFamily="49" charset="0"/>
                <a:cs typeface="Courier New" panose="02070309020205020404" pitchFamily="49" charset="0"/>
              </a:rPr>
              <a:t>RunWith</a:t>
            </a:r>
            <a:r>
              <a:rPr lang="en-US" dirty="0" smtClean="0">
                <a:solidFill>
                  <a:srgbClr val="000000"/>
                </a:solidFill>
                <a:latin typeface="Courier New" panose="02070309020205020404" pitchFamily="49" charset="0"/>
                <a:cs typeface="Courier New" panose="02070309020205020404" pitchFamily="49" charset="0"/>
              </a:rPr>
              <a:t>(</a:t>
            </a:r>
            <a:r>
              <a:rPr lang="en-US" dirty="0" err="1" smtClean="0">
                <a:solidFill>
                  <a:srgbClr val="000000"/>
                </a:solidFill>
                <a:latin typeface="Courier New" panose="02070309020205020404" pitchFamily="49" charset="0"/>
                <a:cs typeface="Courier New" panose="02070309020205020404" pitchFamily="49" charset="0"/>
              </a:rPr>
              <a:t>Cucumber.</a:t>
            </a:r>
            <a:r>
              <a:rPr lang="en-US" b="1" dirty="0" err="1" smtClean="0">
                <a:solidFill>
                  <a:srgbClr val="000080"/>
                </a:solidFill>
                <a:latin typeface="Courier New" panose="02070309020205020404" pitchFamily="49" charset="0"/>
                <a:cs typeface="Courier New" panose="02070309020205020404" pitchFamily="49" charset="0"/>
              </a:rPr>
              <a:t>class</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808000"/>
                </a:solidFill>
                <a:latin typeface="Courier New" panose="02070309020205020404" pitchFamily="49" charset="0"/>
                <a:cs typeface="Courier New" panose="02070309020205020404" pitchFamily="49" charset="0"/>
              </a:rPr>
              <a:t>@</a:t>
            </a:r>
            <a:r>
              <a:rPr lang="en-US" dirty="0" err="1" smtClean="0">
                <a:solidFill>
                  <a:srgbClr val="808000"/>
                </a:solidFill>
                <a:latin typeface="Courier New" panose="02070309020205020404" pitchFamily="49" charset="0"/>
                <a:cs typeface="Courier New" panose="02070309020205020404" pitchFamily="49" charset="0"/>
              </a:rPr>
              <a:t>CucumberOptions</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plugin</a:t>
            </a:r>
            <a:r>
              <a:rPr lang="en-US" dirty="0" smtClean="0">
                <a:solidFill>
                  <a:srgbClr val="000000"/>
                </a:solidFill>
                <a:latin typeface="Courier New" panose="02070309020205020404" pitchFamily="49" charset="0"/>
                <a:cs typeface="Courier New" panose="02070309020205020404" pitchFamily="49" charset="0"/>
              </a:rPr>
              <a:t> = {</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html:target</a:t>
            </a:r>
            <a:r>
              <a:rPr lang="en-US" b="1" dirty="0" smtClean="0">
                <a:solidFill>
                  <a:srgbClr val="008000"/>
                </a:solidFill>
                <a:latin typeface="Courier New" panose="02070309020205020404" pitchFamily="49" charset="0"/>
                <a:cs typeface="Courier New" panose="02070309020205020404" pitchFamily="49" charset="0"/>
              </a:rPr>
              <a:t>/default-cucumber-reports"</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json:target</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cucumber.json</a:t>
            </a:r>
            <a:r>
              <a:rPr lang="en-US" b="1" dirty="0" smtClean="0">
                <a:solidFill>
                  <a:srgbClr val="008000"/>
                </a:solidFill>
                <a:latin typeface="Courier New" panose="02070309020205020404" pitchFamily="49" charset="0"/>
                <a:cs typeface="Courier New" panose="02070309020205020404" pitchFamily="49" charset="0"/>
              </a:rPr>
              <a:t>"</a:t>
            </a:r>
            <a:br>
              <a:rPr lang="en-US" b="1" dirty="0" smtClean="0">
                <a:solidFill>
                  <a:srgbClr val="008000"/>
                </a:solidFill>
                <a:latin typeface="Courier New" panose="02070309020205020404" pitchFamily="49" charset="0"/>
                <a:cs typeface="Courier New" panose="02070309020205020404" pitchFamily="49" charset="0"/>
              </a:rPr>
            </a:br>
            <a:r>
              <a:rPr lang="en-US" b="1" dirty="0" smtClean="0">
                <a:solidFill>
                  <a:srgbClr val="008000"/>
                </a:solidFill>
                <a:latin typeface="Courier New" panose="02070309020205020404" pitchFamily="49" charset="0"/>
                <a:cs typeface="Courier New" panose="02070309020205020404" pitchFamily="49" charset="0"/>
              </a:rPr>
              <a:t>        </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features = {</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src</a:t>
            </a:r>
            <a:r>
              <a:rPr lang="en-US" b="1" dirty="0" smtClean="0">
                <a:solidFill>
                  <a:srgbClr val="008000"/>
                </a:solidFill>
                <a:latin typeface="Courier New" panose="02070309020205020404" pitchFamily="49" charset="0"/>
                <a:cs typeface="Courier New" panose="02070309020205020404" pitchFamily="49" charset="0"/>
              </a:rPr>
              <a:t>/test/resources/features"</a:t>
            </a: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glue = </a:t>
            </a:r>
            <a:r>
              <a:rPr lang="en-US" b="1" dirty="0" smtClean="0">
                <a:solidFill>
                  <a:srgbClr val="008000"/>
                </a:solidFill>
                <a:latin typeface="Courier New" panose="02070309020205020404" pitchFamily="49" charset="0"/>
                <a:cs typeface="Courier New" panose="02070309020205020404" pitchFamily="49" charset="0"/>
              </a:rPr>
              <a:t>"com/</a:t>
            </a:r>
            <a:r>
              <a:rPr lang="en-US" b="1" dirty="0" err="1" smtClean="0">
                <a:solidFill>
                  <a:srgbClr val="008000"/>
                </a:solidFill>
                <a:latin typeface="Courier New" panose="02070309020205020404" pitchFamily="49" charset="0"/>
                <a:cs typeface="Courier New" panose="02070309020205020404" pitchFamily="49" charset="0"/>
              </a:rPr>
              <a:t>techproed</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step_definitions</a:t>
            </a:r>
            <a:r>
              <a:rPr lang="en-US" b="1" dirty="0" smtClean="0">
                <a:solidFill>
                  <a:srgbClr val="008000"/>
                </a:solidFill>
                <a:latin typeface="Courier New" panose="02070309020205020404" pitchFamily="49" charset="0"/>
                <a:cs typeface="Courier New" panose="02070309020205020404" pitchFamily="49" charset="0"/>
              </a:rPr>
              <a:t>"</a:t>
            </a:r>
            <a:br>
              <a:rPr lang="en-US" b="1" dirty="0" smtClean="0">
                <a:solidFill>
                  <a:srgbClr val="008000"/>
                </a:solidFill>
                <a:latin typeface="Courier New" panose="02070309020205020404" pitchFamily="49" charset="0"/>
                <a:cs typeface="Courier New" panose="02070309020205020404" pitchFamily="49" charset="0"/>
              </a:rPr>
            </a:br>
            <a:r>
              <a:rPr lang="en-US" b="1" dirty="0" smtClean="0">
                <a:solidFill>
                  <a:srgbClr val="008000"/>
                </a:solidFill>
                <a:latin typeface="Courier New" panose="02070309020205020404" pitchFamily="49" charset="0"/>
                <a:cs typeface="Courier New" panose="02070309020205020404" pitchFamily="49" charset="0"/>
              </a:rPr>
              <a:t>        </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dryRun</a:t>
            </a:r>
            <a:r>
              <a:rPr lang="en-US" dirty="0" smtClean="0">
                <a:solidFill>
                  <a:srgbClr val="000000"/>
                </a:solidFill>
                <a:latin typeface="Courier New" panose="02070309020205020404" pitchFamily="49" charset="0"/>
                <a:cs typeface="Courier New" panose="02070309020205020404" pitchFamily="49" charset="0"/>
              </a:rPr>
              <a:t> = </a:t>
            </a:r>
            <a:r>
              <a:rPr lang="en-US" b="1" dirty="0" smtClean="0">
                <a:solidFill>
                  <a:srgbClr val="000080"/>
                </a:solidFill>
                <a:latin typeface="Courier New" panose="02070309020205020404" pitchFamily="49" charset="0"/>
                <a:cs typeface="Courier New" panose="02070309020205020404" pitchFamily="49" charset="0"/>
              </a:rPr>
              <a:t>false</a:t>
            </a:r>
            <a:br>
              <a:rPr lang="en-US" b="1" dirty="0" smtClean="0">
                <a:solidFill>
                  <a:srgbClr val="000080"/>
                </a:solidFill>
                <a:latin typeface="Courier New" panose="02070309020205020404" pitchFamily="49" charset="0"/>
                <a:cs typeface="Courier New" panose="02070309020205020404" pitchFamily="49" charset="0"/>
              </a:rPr>
            </a:br>
            <a:r>
              <a:rPr lang="en-US" b="1" dirty="0" smtClean="0">
                <a:solidFill>
                  <a:srgbClr val="000080"/>
                </a:solidFill>
                <a:latin typeface="Courier New" panose="02070309020205020404" pitchFamily="49" charset="0"/>
                <a:cs typeface="Courier New" panose="02070309020205020404" pitchFamily="49" charset="0"/>
              </a:rPr>
              <a:t>        </a:t>
            </a:r>
            <a:r>
              <a:rPr lang="en-US" dirty="0" smtClean="0">
                <a:solidFill>
                  <a:srgbClr val="000000"/>
                </a:solidFill>
                <a:latin typeface="Courier New" panose="02070309020205020404" pitchFamily="49" charset="0"/>
                <a:cs typeface="Courier New" panose="02070309020205020404" pitchFamily="49" charset="0"/>
              </a:rPr>
              <a:t>, tags = </a:t>
            </a:r>
            <a:r>
              <a:rPr lang="en-US" b="1" dirty="0" smtClean="0">
                <a:solidFill>
                  <a:srgbClr val="008000"/>
                </a:solidFill>
                <a:latin typeface="Courier New" panose="02070309020205020404" pitchFamily="49" charset="0"/>
                <a:cs typeface="Courier New" panose="02070309020205020404" pitchFamily="49" charset="0"/>
              </a:rPr>
              <a:t>"@</a:t>
            </a:r>
            <a:r>
              <a:rPr lang="en-US" b="1" dirty="0" err="1" smtClean="0">
                <a:solidFill>
                  <a:srgbClr val="008000"/>
                </a:solidFill>
                <a:latin typeface="Courier New" panose="02070309020205020404" pitchFamily="49" charset="0"/>
                <a:cs typeface="Courier New" panose="02070309020205020404" pitchFamily="49" charset="0"/>
              </a:rPr>
              <a:t>smokeTest</a:t>
            </a:r>
            <a:r>
              <a:rPr lang="en-US" b="1" dirty="0" smtClean="0">
                <a:solidFill>
                  <a:srgbClr val="008000"/>
                </a:solidFill>
                <a:latin typeface="Courier New" panose="02070309020205020404" pitchFamily="49" charset="0"/>
                <a:cs typeface="Courier New" panose="02070309020205020404" pitchFamily="49" charset="0"/>
              </a:rPr>
              <a:t>"</a:t>
            </a:r>
            <a:br>
              <a:rPr lang="en-US" b="1" dirty="0" smtClean="0">
                <a:solidFill>
                  <a:srgbClr val="008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a:t>
            </a:r>
            <a:br>
              <a:rPr lang="en-US" dirty="0" smtClean="0">
                <a:solidFill>
                  <a:srgbClr val="000000"/>
                </a:solidFill>
                <a:latin typeface="Courier New" panose="02070309020205020404" pitchFamily="49" charset="0"/>
                <a:cs typeface="Courier New" panose="02070309020205020404" pitchFamily="49" charset="0"/>
              </a:rPr>
            </a:br>
            <a:r>
              <a:rPr lang="en-US" b="1" dirty="0" smtClean="0">
                <a:solidFill>
                  <a:srgbClr val="000080"/>
                </a:solidFill>
                <a:latin typeface="Courier New" panose="02070309020205020404" pitchFamily="49" charset="0"/>
                <a:cs typeface="Courier New" panose="02070309020205020404" pitchFamily="49" charset="0"/>
              </a:rPr>
              <a:t>public class </a:t>
            </a:r>
            <a:r>
              <a:rPr lang="en-US" dirty="0" err="1" smtClean="0">
                <a:solidFill>
                  <a:srgbClr val="000000"/>
                </a:solidFill>
                <a:latin typeface="Courier New" panose="02070309020205020404" pitchFamily="49" charset="0"/>
                <a:cs typeface="Courier New" panose="02070309020205020404" pitchFamily="49" charset="0"/>
              </a:rPr>
              <a:t>CukesRunner</a:t>
            </a:r>
            <a:r>
              <a:rPr lang="en-US" dirty="0" smtClean="0">
                <a:solidFill>
                  <a:srgbClr val="000000"/>
                </a:solidFill>
                <a:latin typeface="Courier New" panose="02070309020205020404" pitchFamily="49" charset="0"/>
                <a:cs typeface="Courier New" panose="02070309020205020404" pitchFamily="49" charset="0"/>
              </a:rPr>
              <a:t> {</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
            </a:r>
            <a:br>
              <a:rPr lang="en-US" dirty="0" smtClean="0">
                <a:solidFill>
                  <a:srgbClr val="000000"/>
                </a:solidFill>
                <a:latin typeface="Courier New" panose="02070309020205020404" pitchFamily="49" charset="0"/>
                <a:cs typeface="Courier New" panose="02070309020205020404" pitchFamily="49" charset="0"/>
              </a:rPr>
            </a:br>
            <a:r>
              <a:rPr lang="en-US" dirty="0" smtClean="0">
                <a:solidFill>
                  <a:srgbClr val="000000"/>
                </a:solidFill>
                <a:latin typeface="Courier New" panose="02070309020205020404" pitchFamily="49" charset="0"/>
                <a:cs typeface="Courier New" panose="02070309020205020404" pitchFamily="49" charset="0"/>
              </a:rPr>
              <a:t>}</a:t>
            </a:r>
            <a:endParaRPr lang="en-US" dirty="0" smtClean="0"/>
          </a:p>
          <a:p>
            <a:endParaRPr lang="en-US" dirty="0" smtClean="0"/>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2311"/>
            <a:ext cx="8596668" cy="800456"/>
          </a:xfrm>
        </p:spPr>
        <p:txBody>
          <a:bodyPr/>
          <a:lstStyle/>
          <a:p>
            <a:r>
              <a:rPr lang="en-US" dirty="0" smtClean="0">
                <a:solidFill>
                  <a:schemeClr val="tx1">
                    <a:lumMod val="65000"/>
                    <a:lumOff val="35000"/>
                  </a:schemeClr>
                </a:solidFill>
              </a:rPr>
              <a:t>2-Hooks class </a:t>
            </a:r>
            <a:endParaRPr lang="en-US" dirty="0">
              <a:solidFill>
                <a:schemeClr val="tx1">
                  <a:lumMod val="65000"/>
                  <a:lumOff val="35000"/>
                </a:schemeClr>
              </a:solidFill>
            </a:endParaRPr>
          </a:p>
        </p:txBody>
      </p:sp>
      <p:sp>
        <p:nvSpPr>
          <p:cNvPr id="3" name="Content Placeholder 2"/>
          <p:cNvSpPr>
            <a:spLocks noGrp="1"/>
          </p:cNvSpPr>
          <p:nvPr>
            <p:ph idx="1"/>
          </p:nvPr>
        </p:nvSpPr>
        <p:spPr>
          <a:xfrm>
            <a:off x="677334" y="905855"/>
            <a:ext cx="8596668" cy="5734228"/>
          </a:xfrm>
        </p:spPr>
        <p:txBody>
          <a:bodyPr>
            <a:normAutofit fontScale="77500" lnSpcReduction="20000"/>
          </a:bodyPr>
          <a:lstStyle/>
          <a:p>
            <a:r>
              <a:rPr lang="en-US" dirty="0" smtClean="0"/>
              <a:t>Hooks class imizda before ve after method annotationinimiz var</a:t>
            </a:r>
          </a:p>
          <a:p>
            <a:r>
              <a:rPr lang="en-US" dirty="0" smtClean="0"/>
              <a:t>Driver utility ile browser larimizi set ederiz, windowu maximize ederiz ve WebElementlerimize zaman ekleriz</a:t>
            </a:r>
          </a:p>
          <a:p>
            <a:pPr lvl="0"/>
            <a:r>
              <a:rPr lang="en-US" dirty="0">
                <a:solidFill>
                  <a:srgbClr val="808000"/>
                </a:solidFill>
                <a:latin typeface="Courier New" panose="02070309020205020404" pitchFamily="49" charset="0"/>
                <a:cs typeface="Courier New" panose="02070309020205020404" pitchFamily="49" charset="0"/>
              </a:rPr>
              <a:t>@Before</a:t>
            </a:r>
            <a:r>
              <a:rPr lang="en-US" dirty="0">
                <a:solidFill>
                  <a:srgbClr val="000000"/>
                </a:solidFill>
                <a:latin typeface="Courier New" panose="02070309020205020404" pitchFamily="49" charset="0"/>
                <a:cs typeface="Courier New" panose="02070309020205020404" pitchFamily="49" charset="0"/>
              </a:rPr>
              <a:t>(order = </a:t>
            </a:r>
            <a:r>
              <a:rPr lang="en-US" dirty="0">
                <a:solidFill>
                  <a:srgbClr val="0000FF"/>
                </a:solidFill>
                <a:latin typeface="Courier New" panose="02070309020205020404" pitchFamily="49" charset="0"/>
                <a:cs typeface="Courier New" panose="02070309020205020404" pitchFamily="49" charset="0"/>
              </a:rPr>
              <a:t>2</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public void </a:t>
            </a:r>
            <a:r>
              <a:rPr lang="en-US" dirty="0" err="1">
                <a:solidFill>
                  <a:srgbClr val="000000"/>
                </a:solidFill>
                <a:latin typeface="Courier New" panose="02070309020205020404" pitchFamily="49" charset="0"/>
                <a:cs typeface="Courier New" panose="02070309020205020404" pitchFamily="49" charset="0"/>
              </a:rPr>
              <a:t>setUp</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660E7A"/>
                </a:solidFill>
                <a:latin typeface="Courier New" panose="02070309020205020404" pitchFamily="49" charset="0"/>
                <a:cs typeface="Courier New" panose="02070309020205020404" pitchFamily="49" charset="0"/>
              </a:rPr>
              <a:t>out</a:t>
            </a:r>
            <a:r>
              <a:rPr lang="en-US" dirty="0" err="1">
                <a:solidFill>
                  <a:srgbClr val="000000"/>
                </a:solidFill>
                <a:latin typeface="Courier New" panose="02070309020205020404" pitchFamily="49" charset="0"/>
                <a:cs typeface="Courier New" panose="02070309020205020404" pitchFamily="49" charset="0"/>
              </a:rPr>
              <a:t>.println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"I am setting up the test from the Hooks class!!!"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a:t>
            </a:r>
            <a:r>
              <a:rPr lang="en-US" i="1" dirty="0" err="1">
                <a:solidFill>
                  <a:srgbClr val="000000"/>
                </a:solidFill>
                <a:latin typeface="Courier New" panose="02070309020205020404" pitchFamily="49" charset="0"/>
                <a:cs typeface="Courier New" panose="02070309020205020404" pitchFamily="49" charset="0"/>
              </a:rPr>
              <a:t>getDriver</a:t>
            </a:r>
            <a:r>
              <a:rPr lang="en-US" dirty="0">
                <a:solidFill>
                  <a:srgbClr val="000000"/>
                </a:solidFill>
                <a:latin typeface="Courier New" panose="02070309020205020404" pitchFamily="49" charset="0"/>
                <a:cs typeface="Courier New" panose="02070309020205020404" pitchFamily="49" charset="0"/>
              </a:rPr>
              <a:t>().manage().timeouts().</a:t>
            </a:r>
            <a:r>
              <a:rPr lang="en-US" dirty="0" err="1">
                <a:solidFill>
                  <a:srgbClr val="000000"/>
                </a:solidFill>
                <a:latin typeface="Courier New" panose="02070309020205020404" pitchFamily="49" charset="0"/>
                <a:cs typeface="Courier New" panose="02070309020205020404" pitchFamily="49" charset="0"/>
              </a:rPr>
              <a:t>implicitlyWait</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rPr>
              <a:t>10</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TimeUnit.</a:t>
            </a:r>
            <a:r>
              <a:rPr lang="en-US" b="1" i="1" dirty="0" err="1">
                <a:solidFill>
                  <a:srgbClr val="660E7A"/>
                </a:solidFill>
                <a:latin typeface="Courier New" panose="02070309020205020404" pitchFamily="49" charset="0"/>
                <a:cs typeface="Courier New" panose="02070309020205020404" pitchFamily="49" charset="0"/>
              </a:rPr>
              <a:t>SECONDS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i="1" dirty="0">
                <a:solidFill>
                  <a:srgbClr val="808080"/>
                </a:solidFill>
                <a:latin typeface="Courier New" panose="02070309020205020404" pitchFamily="49" charset="0"/>
                <a:cs typeface="Courier New" panose="02070309020205020404" pitchFamily="49" charset="0"/>
              </a:rPr>
              <a:t>// you can also add maximize screen here</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a:t>
            </a:r>
            <a:r>
              <a:rPr lang="en-US" i="1" dirty="0" err="1">
                <a:solidFill>
                  <a:srgbClr val="000000"/>
                </a:solidFill>
                <a:latin typeface="Courier New" panose="02070309020205020404" pitchFamily="49" charset="0"/>
                <a:cs typeface="Courier New" panose="02070309020205020404" pitchFamily="49" charset="0"/>
              </a:rPr>
              <a:t>getDriver</a:t>
            </a:r>
            <a:r>
              <a:rPr lang="en-US" dirty="0">
                <a:solidFill>
                  <a:srgbClr val="000000"/>
                </a:solidFill>
                <a:latin typeface="Courier New" panose="02070309020205020404" pitchFamily="49" charset="0"/>
                <a:cs typeface="Courier New" panose="02070309020205020404" pitchFamily="49" charset="0"/>
              </a:rPr>
              <a:t>().manage().window().maximize();</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a:t>
            </a:r>
            <a:endParaRPr lang="en-US" sz="4000" dirty="0">
              <a:solidFill>
                <a:schemeClr val="tx1"/>
              </a:solidFill>
              <a:latin typeface="Arial" panose="020B0604020202020204" pitchFamily="34" charset="0"/>
            </a:endParaRPr>
          </a:p>
          <a:p>
            <a:endParaRPr lang="en-US" dirty="0" smtClean="0"/>
          </a:p>
          <a:p>
            <a:pPr lvl="0"/>
            <a:r>
              <a:rPr lang="en-US" dirty="0">
                <a:solidFill>
                  <a:srgbClr val="808000"/>
                </a:solidFill>
                <a:latin typeface="Courier New" panose="02070309020205020404" pitchFamily="49" charset="0"/>
                <a:cs typeface="Courier New" panose="02070309020205020404" pitchFamily="49" charset="0"/>
              </a:rPr>
              <a:t>@After</a:t>
            </a:r>
            <a:br>
              <a:rPr lang="en-US" dirty="0">
                <a:solidFill>
                  <a:srgbClr val="808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public void </a:t>
            </a:r>
            <a:r>
              <a:rPr lang="en-US" dirty="0" err="1">
                <a:solidFill>
                  <a:srgbClr val="000000"/>
                </a:solidFill>
                <a:latin typeface="Courier New" panose="02070309020205020404" pitchFamily="49" charset="0"/>
                <a:cs typeface="Courier New" panose="02070309020205020404" pitchFamily="49" charset="0"/>
              </a:rPr>
              <a:t>tearDown</a:t>
            </a:r>
            <a:r>
              <a:rPr lang="en-US" dirty="0">
                <a:solidFill>
                  <a:srgbClr val="000000"/>
                </a:solidFill>
                <a:latin typeface="Courier New" panose="02070309020205020404" pitchFamily="49" charset="0"/>
                <a:cs typeface="Courier New" panose="02070309020205020404" pitchFamily="49" charset="0"/>
              </a:rPr>
              <a:t>(Scenario scenario){</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660E7A"/>
                </a:solidFill>
                <a:latin typeface="Courier New" panose="02070309020205020404" pitchFamily="49" charset="0"/>
                <a:cs typeface="Courier New" panose="02070309020205020404" pitchFamily="49" charset="0"/>
              </a:rPr>
              <a:t>out</a:t>
            </a:r>
            <a:r>
              <a:rPr lang="en-US" dirty="0" err="1">
                <a:solidFill>
                  <a:srgbClr val="000000"/>
                </a:solidFill>
                <a:latin typeface="Courier New" panose="02070309020205020404" pitchFamily="49" charset="0"/>
                <a:cs typeface="Courier New" panose="02070309020205020404" pitchFamily="49" charset="0"/>
              </a:rPr>
              <a:t>.println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"I am reporting the results"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i="1" dirty="0">
                <a:solidFill>
                  <a:srgbClr val="808080"/>
                </a:solidFill>
                <a:latin typeface="Courier New" panose="02070309020205020404" pitchFamily="49" charset="0"/>
                <a:cs typeface="Courier New" panose="02070309020205020404" pitchFamily="49" charset="0"/>
              </a:rPr>
              <a:t>// I want to take screenshot when current scenario fails.</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 scenario.isFailed()  --&gt; tells if the scenario failed or not</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if </a:t>
            </a:r>
            <a:r>
              <a:rPr lang="en-US" dirty="0">
                <a:solidFill>
                  <a:srgbClr val="000000"/>
                </a:solidFill>
                <a:latin typeface="Courier New" panose="02070309020205020404" pitchFamily="49" charset="0"/>
                <a:cs typeface="Courier New" panose="02070309020205020404" pitchFamily="49" charset="0"/>
              </a:rPr>
              <a:t>(scenario.isFailed())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i="1" dirty="0">
                <a:solidFill>
                  <a:srgbClr val="808080"/>
                </a:solidFill>
                <a:latin typeface="Courier New" panose="02070309020205020404" pitchFamily="49" charset="0"/>
                <a:cs typeface="Courier New" panose="02070309020205020404" pitchFamily="49" charset="0"/>
              </a:rPr>
              <a:t>// this line is for taking screenshot</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final byte</a:t>
            </a:r>
            <a:r>
              <a:rPr lang="en-US" dirty="0">
                <a:solidFill>
                  <a:srgbClr val="000000"/>
                </a:solidFill>
                <a:latin typeface="Courier New" panose="02070309020205020404" pitchFamily="49" charset="0"/>
                <a:cs typeface="Courier New" panose="02070309020205020404" pitchFamily="49" charset="0"/>
              </a:rPr>
              <a:t>[] screenshot = ((</a:t>
            </a:r>
            <a:r>
              <a:rPr lang="en-US" dirty="0" err="1">
                <a:solidFill>
                  <a:srgbClr val="000000"/>
                </a:solidFill>
                <a:latin typeface="Courier New" panose="02070309020205020404" pitchFamily="49" charset="0"/>
                <a:cs typeface="Courier New" panose="02070309020205020404" pitchFamily="49" charset="0"/>
              </a:rPr>
              <a:t>TakesScreenshot</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a:t>
            </a:r>
            <a:r>
              <a:rPr lang="en-US" i="1" dirty="0" err="1">
                <a:solidFill>
                  <a:srgbClr val="000000"/>
                </a:solidFill>
                <a:latin typeface="Courier New" panose="02070309020205020404" pitchFamily="49" charset="0"/>
                <a:cs typeface="Courier New" panose="02070309020205020404" pitchFamily="49" charset="0"/>
              </a:rPr>
              <a:t>getDriver</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getScreenshotAs</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OutputType.</a:t>
            </a:r>
            <a:r>
              <a:rPr lang="en-US" b="1" i="1" dirty="0" err="1">
                <a:solidFill>
                  <a:srgbClr val="660E7A"/>
                </a:solidFill>
                <a:latin typeface="Courier New" panose="02070309020205020404" pitchFamily="49" charset="0"/>
                <a:cs typeface="Courier New" panose="02070309020205020404" pitchFamily="49" charset="0"/>
              </a:rPr>
              <a:t>BYTES</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i="1" dirty="0">
                <a:solidFill>
                  <a:srgbClr val="808080"/>
                </a:solidFill>
                <a:latin typeface="Courier New" panose="02070309020205020404" pitchFamily="49" charset="0"/>
                <a:cs typeface="Courier New" panose="02070309020205020404" pitchFamily="49" charset="0"/>
              </a:rPr>
              <a:t>// this line is adding the screenshot to the report</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scenario.embed</a:t>
            </a:r>
            <a:r>
              <a:rPr lang="en-US" dirty="0">
                <a:solidFill>
                  <a:srgbClr val="000000"/>
                </a:solidFill>
                <a:latin typeface="Courier New" panose="02070309020205020404" pitchFamily="49" charset="0"/>
                <a:cs typeface="Courier New" panose="02070309020205020404" pitchFamily="49" charset="0"/>
              </a:rPr>
              <a:t>(screenshot, </a:t>
            </a:r>
            <a:r>
              <a:rPr lang="en-US" b="1" dirty="0">
                <a:solidFill>
                  <a:srgbClr val="008000"/>
                </a:solidFill>
                <a:latin typeface="Courier New" panose="02070309020205020404" pitchFamily="49" charset="0"/>
                <a:cs typeface="Courier New" panose="02070309020205020404" pitchFamily="49" charset="0"/>
              </a:rPr>
              <a:t>"image/</a:t>
            </a:r>
            <a:r>
              <a:rPr lang="en-US" b="1" dirty="0" err="1">
                <a:solidFill>
                  <a:srgbClr val="008000"/>
                </a:solidFill>
                <a:latin typeface="Courier New" panose="02070309020205020404" pitchFamily="49" charset="0"/>
                <a:cs typeface="Courier New" panose="02070309020205020404" pitchFamily="49" charset="0"/>
              </a:rPr>
              <a:t>png</a:t>
            </a:r>
            <a:r>
              <a:rPr lang="en-US" b="1" dirty="0">
                <a:solidFill>
                  <a:srgbClr val="008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660E7A"/>
                </a:solidFill>
                <a:latin typeface="Courier New" panose="02070309020205020404" pitchFamily="49" charset="0"/>
                <a:cs typeface="Courier New" panose="02070309020205020404" pitchFamily="49" charset="0"/>
              </a:rPr>
              <a:t>out</a:t>
            </a:r>
            <a:r>
              <a:rPr lang="en-US" dirty="0" err="1">
                <a:solidFill>
                  <a:srgbClr val="000000"/>
                </a:solidFill>
                <a:latin typeface="Courier New" panose="02070309020205020404" pitchFamily="49" charset="0"/>
                <a:cs typeface="Courier New" panose="02070309020205020404" pitchFamily="49" charset="0"/>
              </a:rPr>
              <a:t>.println</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"Closing driver"</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a:t>
            </a:r>
            <a:r>
              <a:rPr lang="en-US" i="1" dirty="0" err="1">
                <a:solidFill>
                  <a:srgbClr val="000000"/>
                </a:solidFill>
                <a:latin typeface="Courier New" panose="02070309020205020404" pitchFamily="49" charset="0"/>
                <a:cs typeface="Courier New" panose="02070309020205020404" pitchFamily="49" charset="0"/>
              </a:rPr>
              <a:t>closeDriver</a:t>
            </a:r>
            <a:r>
              <a:rPr lang="en-US" dirty="0">
                <a:solidFill>
                  <a:srgbClr val="000000"/>
                </a:solidFill>
                <a:latin typeface="Courier New" panose="02070309020205020404" pitchFamily="49" charset="0"/>
                <a:cs typeface="Courier New" panose="02070309020205020404" pitchFamily="49" charset="0"/>
              </a:rPr>
              <a:t>();</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a:t>
            </a:r>
            <a:endParaRPr lang="en-US" sz="4000" dirty="0">
              <a:solidFill>
                <a:schemeClr val="tx1"/>
              </a:solidFill>
              <a:latin typeface="Arial" panose="020B0604020202020204" pitchFamily="34" charset="0"/>
            </a:endParaRPr>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8317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944"/>
            <a:ext cx="8596668" cy="689361"/>
          </a:xfrm>
        </p:spPr>
        <p:txBody>
          <a:bodyPr/>
          <a:lstStyle/>
          <a:p>
            <a:r>
              <a:rPr lang="en-US" dirty="0" smtClean="0">
                <a:solidFill>
                  <a:schemeClr val="tx1">
                    <a:lumMod val="65000"/>
                    <a:lumOff val="35000"/>
                  </a:schemeClr>
                </a:solidFill>
              </a:rPr>
              <a:t>3- Feature files lari olustururuz</a:t>
            </a:r>
            <a:endParaRPr lang="en-US" dirty="0">
              <a:solidFill>
                <a:schemeClr val="tx1">
                  <a:lumMod val="65000"/>
                  <a:lumOff val="35000"/>
                </a:schemeClr>
              </a:solidFill>
            </a:endParaRPr>
          </a:p>
        </p:txBody>
      </p:sp>
      <p:sp>
        <p:nvSpPr>
          <p:cNvPr id="4" name="Rectangle 1"/>
          <p:cNvSpPr>
            <a:spLocks noGrp="1" noChangeArrowheads="1"/>
          </p:cNvSpPr>
          <p:nvPr>
            <p:ph idx="1"/>
          </p:nvPr>
        </p:nvSpPr>
        <p:spPr bwMode="auto">
          <a:xfrm>
            <a:off x="457868" y="1801898"/>
            <a:ext cx="9007594" cy="369331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dirty="0">
                <a:solidFill>
                  <a:srgbClr val="808000"/>
                </a:solidFill>
                <a:latin typeface="Courier New" panose="02070309020205020404" pitchFamily="49" charset="0"/>
                <a:cs typeface="Courier New" panose="02070309020205020404" pitchFamily="49" charset="0"/>
              </a:rPr>
              <a:t>@login</a:t>
            </a:r>
            <a:br>
              <a:rPr lang="en-US" dirty="0">
                <a:solidFill>
                  <a:srgbClr val="808000"/>
                </a:solidFill>
                <a:latin typeface="Courier New" panose="02070309020205020404" pitchFamily="49" charset="0"/>
                <a:cs typeface="Courier New" panose="02070309020205020404" pitchFamily="49" charset="0"/>
              </a:rPr>
            </a:br>
            <a:r>
              <a:rPr lang="en-US" b="1" dirty="0">
                <a:solidFill>
                  <a:srgbClr val="000080"/>
                </a:solidFill>
                <a:latin typeface="Courier New" panose="02070309020205020404" pitchFamily="49" charset="0"/>
                <a:cs typeface="Courier New" panose="02070309020205020404" pitchFamily="49" charset="0"/>
              </a:rPr>
              <a:t>Feature: </a:t>
            </a:r>
            <a:r>
              <a:rPr lang="en-US" dirty="0">
                <a:solidFill>
                  <a:srgbClr val="000000"/>
                </a:solidFill>
                <a:latin typeface="Courier New" panose="02070309020205020404" pitchFamily="49" charset="0"/>
                <a:cs typeface="Courier New" panose="02070309020205020404" pitchFamily="49" charset="0"/>
              </a:rPr>
              <a:t>login functionality</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Scenario: </a:t>
            </a:r>
            <a:r>
              <a:rPr lang="en-US" dirty="0" smtClean="0">
                <a:solidFill>
                  <a:srgbClr val="000000"/>
                </a:solidFill>
                <a:latin typeface="Courier New" panose="02070309020205020404" pitchFamily="49" charset="0"/>
                <a:cs typeface="Courier New" panose="02070309020205020404" pitchFamily="49" charset="0"/>
              </a:rPr>
              <a:t>user </a:t>
            </a:r>
            <a:r>
              <a:rPr lang="en-US" dirty="0">
                <a:solidFill>
                  <a:srgbClr val="000000"/>
                </a:solidFill>
                <a:latin typeface="Courier New" panose="02070309020205020404" pitchFamily="49" charset="0"/>
                <a:cs typeface="Courier New" panose="02070309020205020404" pitchFamily="49" charset="0"/>
              </a:rPr>
              <a:t>login</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Given </a:t>
            </a:r>
            <a:r>
              <a:rPr lang="en-US" dirty="0">
                <a:solidFill>
                  <a:srgbClr val="000000"/>
                </a:solidFill>
                <a:latin typeface="Courier New" panose="02070309020205020404" pitchFamily="49" charset="0"/>
                <a:cs typeface="Courier New" panose="02070309020205020404" pitchFamily="49" charset="0"/>
              </a:rPr>
              <a:t>user on the login page</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And </a:t>
            </a:r>
            <a:r>
              <a:rPr lang="en-US" dirty="0" smtClean="0">
                <a:solidFill>
                  <a:srgbClr val="000000"/>
                </a:solidFill>
                <a:latin typeface="Courier New" panose="02070309020205020404" pitchFamily="49" charset="0"/>
                <a:cs typeface="Courier New" panose="02070309020205020404" pitchFamily="49" charset="0"/>
              </a:rPr>
              <a:t>I print email and password</a:t>
            </a: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i="1" dirty="0">
                <a:solidFill>
                  <a:srgbClr val="808080"/>
                </a:solidFill>
                <a:latin typeface="Courier New" panose="02070309020205020404" pitchFamily="49" charset="0"/>
                <a:cs typeface="Courier New" panose="02070309020205020404" pitchFamily="49" charset="0"/>
              </a:rPr>
              <a:t># use login info of </a:t>
            </a:r>
            <a:r>
              <a:rPr lang="en-US" i="1" dirty="0" smtClean="0">
                <a:solidFill>
                  <a:srgbClr val="808080"/>
                </a:solidFill>
                <a:latin typeface="Courier New" panose="02070309020205020404" pitchFamily="49" charset="0"/>
                <a:cs typeface="Courier New" panose="02070309020205020404" pitchFamily="49" charset="0"/>
              </a:rPr>
              <a:t>the user</a:t>
            </a:r>
            <a:r>
              <a:rPr lang="en-US" i="1" dirty="0">
                <a:solidFill>
                  <a:srgbClr val="808080"/>
                </a:solidFill>
                <a:latin typeface="Courier New" panose="02070309020205020404" pitchFamily="49" charset="0"/>
                <a:cs typeface="Courier New" panose="02070309020205020404" pitchFamily="49" charset="0"/>
              </a:rPr>
              <a:t/>
            </a:r>
            <a:br>
              <a:rPr lang="en-US" i="1" dirty="0">
                <a:solidFill>
                  <a:srgbClr val="808080"/>
                </a:solidFill>
                <a:latin typeface="Courier New" panose="02070309020205020404" pitchFamily="49" charset="0"/>
                <a:cs typeface="Courier New" panose="02070309020205020404" pitchFamily="49" charset="0"/>
              </a:rPr>
            </a:br>
            <a:r>
              <a:rPr lang="en-US" i="1" dirty="0">
                <a:solidFill>
                  <a:srgbClr val="80808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When </a:t>
            </a:r>
            <a:r>
              <a:rPr lang="en-US" dirty="0">
                <a:solidFill>
                  <a:srgbClr val="000000"/>
                </a:solidFill>
                <a:latin typeface="Courier New" panose="02070309020205020404" pitchFamily="49" charset="0"/>
                <a:cs typeface="Courier New" panose="02070309020205020404" pitchFamily="49" charset="0"/>
              </a:rPr>
              <a:t>user logs in using </a:t>
            </a:r>
            <a:r>
              <a:rPr lang="en-US" b="1" dirty="0">
                <a:solidFill>
                  <a:srgbClr val="297BDE"/>
                </a:solidFill>
                <a:latin typeface="Courier New" panose="02070309020205020404" pitchFamily="49" charset="0"/>
                <a:cs typeface="Courier New" panose="02070309020205020404" pitchFamily="49" charset="0"/>
              </a:rPr>
              <a:t>"</a:t>
            </a:r>
            <a:r>
              <a:rPr lang="en-US" b="1" dirty="0" smtClean="0">
                <a:solidFill>
                  <a:srgbClr val="297BDE"/>
                </a:solidFill>
                <a:latin typeface="Courier New" panose="02070309020205020404" pitchFamily="49" charset="0"/>
                <a:cs typeface="Courier New" panose="02070309020205020404" pitchFamily="49" charset="0"/>
              </a:rPr>
              <a:t>myemail@gmail.com</a:t>
            </a:r>
            <a:r>
              <a:rPr lang="en-US" b="1" dirty="0">
                <a:solidFill>
                  <a:srgbClr val="297BDE"/>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and </a:t>
            </a:r>
            <a:r>
              <a:rPr lang="en-US" b="1" dirty="0">
                <a:solidFill>
                  <a:srgbClr val="297BDE"/>
                </a:solidFill>
                <a:latin typeface="Courier New" panose="02070309020205020404" pitchFamily="49" charset="0"/>
                <a:cs typeface="Courier New" panose="02070309020205020404" pitchFamily="49" charset="0"/>
              </a:rPr>
              <a:t>"</a:t>
            </a:r>
            <a:r>
              <a:rPr lang="en-US" b="1" dirty="0" smtClean="0">
                <a:solidFill>
                  <a:srgbClr val="297BDE"/>
                </a:solidFill>
                <a:latin typeface="Courier New" panose="02070309020205020404" pitchFamily="49" charset="0"/>
                <a:cs typeface="Courier New" panose="02070309020205020404" pitchFamily="49" charset="0"/>
              </a:rPr>
              <a:t>mypassword"</a:t>
            </a:r>
            <a:r>
              <a:rPr lang="en-US" b="1" dirty="0">
                <a:solidFill>
                  <a:srgbClr val="297BDE"/>
                </a:solidFill>
                <a:latin typeface="Courier New" panose="02070309020205020404" pitchFamily="49" charset="0"/>
                <a:cs typeface="Courier New" panose="02070309020205020404" pitchFamily="49" charset="0"/>
              </a:rPr>
              <a:t/>
            </a:r>
            <a:br>
              <a:rPr lang="en-US" b="1" dirty="0">
                <a:solidFill>
                  <a:srgbClr val="297BDE"/>
                </a:solidFill>
                <a:latin typeface="Courier New" panose="02070309020205020404" pitchFamily="49" charset="0"/>
                <a:cs typeface="Courier New" panose="02070309020205020404" pitchFamily="49" charset="0"/>
              </a:rPr>
            </a:br>
            <a:r>
              <a:rPr lang="en-US" b="1" dirty="0">
                <a:solidFill>
                  <a:srgbClr val="297BDE"/>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Then </a:t>
            </a:r>
            <a:r>
              <a:rPr lang="en-US" dirty="0">
                <a:solidFill>
                  <a:srgbClr val="000000"/>
                </a:solidFill>
                <a:latin typeface="Courier New" panose="02070309020205020404" pitchFamily="49" charset="0"/>
                <a:cs typeface="Courier New" panose="02070309020205020404" pitchFamily="49" charset="0"/>
              </a:rPr>
              <a:t>homepage should be displayed</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And </a:t>
            </a:r>
            <a:r>
              <a:rPr lang="en-US" dirty="0">
                <a:solidFill>
                  <a:srgbClr val="000000"/>
                </a:solidFill>
                <a:latin typeface="Courier New" panose="02070309020205020404" pitchFamily="49" charset="0"/>
                <a:cs typeface="Courier New" panose="02070309020205020404" pitchFamily="49" charset="0"/>
              </a:rPr>
              <a:t>title should be </a:t>
            </a:r>
            <a:r>
              <a:rPr lang="en-US" b="1" dirty="0">
                <a:solidFill>
                  <a:srgbClr val="297BDE"/>
                </a:solidFill>
                <a:latin typeface="Courier New" panose="02070309020205020404" pitchFamily="49" charset="0"/>
                <a:cs typeface="Courier New" panose="02070309020205020404" pitchFamily="49" charset="0"/>
              </a:rPr>
              <a:t>"homepage"</a:t>
            </a:r>
            <a:br>
              <a:rPr lang="en-US" b="1" dirty="0">
                <a:solidFill>
                  <a:srgbClr val="297BDE"/>
                </a:solidFill>
                <a:latin typeface="Courier New" panose="02070309020205020404" pitchFamily="49" charset="0"/>
                <a:cs typeface="Courier New" panose="02070309020205020404" pitchFamily="49" charset="0"/>
              </a:rPr>
            </a:br>
            <a:r>
              <a:rPr lang="en-US" b="1" dirty="0">
                <a:solidFill>
                  <a:srgbClr val="297BDE"/>
                </a:solidFill>
                <a:latin typeface="Courier New" panose="02070309020205020404" pitchFamily="49" charset="0"/>
                <a:cs typeface="Courier New" panose="02070309020205020404" pitchFamily="49" charset="0"/>
              </a:rPr>
              <a:t>    </a:t>
            </a:r>
            <a:r>
              <a:rPr lang="en-US" b="1" dirty="0">
                <a:solidFill>
                  <a:srgbClr val="000080"/>
                </a:solidFill>
                <a:latin typeface="Courier New" panose="02070309020205020404" pitchFamily="49" charset="0"/>
                <a:cs typeface="Courier New" panose="02070309020205020404" pitchFamily="49" charset="0"/>
              </a:rPr>
              <a:t>And </a:t>
            </a:r>
            <a:r>
              <a:rPr lang="en-US" dirty="0">
                <a:solidFill>
                  <a:srgbClr val="000000"/>
                </a:solidFill>
                <a:latin typeface="Courier New" panose="02070309020205020404" pitchFamily="49" charset="0"/>
                <a:cs typeface="Courier New" panose="02070309020205020404" pitchFamily="49" charset="0"/>
              </a:rPr>
              <a:t>there should be </a:t>
            </a:r>
            <a:r>
              <a:rPr lang="en-US" b="1" dirty="0" smtClean="0">
                <a:solidFill>
                  <a:srgbClr val="297BDE"/>
                </a:solidFill>
                <a:latin typeface="Courier New" panose="02070309020205020404" pitchFamily="49" charset="0"/>
                <a:cs typeface="Courier New" panose="02070309020205020404" pitchFamily="49" charset="0"/>
              </a:rPr>
              <a:t>16</a:t>
            </a:r>
            <a:r>
              <a:rPr lang="en-US" dirty="0" smtClean="0">
                <a:solidFill>
                  <a:srgbClr val="000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menu options</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r>
            <a:br>
              <a:rPr lang="en-US" dirty="0">
                <a:solidFill>
                  <a:srgbClr val="000000"/>
                </a:solidFill>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itle 1"/>
          <p:cNvSpPr txBox="1">
            <a:spLocks/>
          </p:cNvSpPr>
          <p:nvPr/>
        </p:nvSpPr>
        <p:spPr>
          <a:xfrm>
            <a:off x="677334" y="803305"/>
            <a:ext cx="8596668" cy="81185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tx1">
                    <a:lumMod val="65000"/>
                    <a:lumOff val="35000"/>
                  </a:schemeClr>
                </a:solidFill>
              </a:rPr>
              <a:t>Burada gherkin keywords kullaniriz ve </a:t>
            </a:r>
            <a:r>
              <a:rPr lang="en-US" sz="2400" dirty="0" err="1" smtClean="0">
                <a:solidFill>
                  <a:schemeClr val="tx1">
                    <a:lumMod val="65000"/>
                    <a:lumOff val="35000"/>
                  </a:schemeClr>
                </a:solidFill>
              </a:rPr>
              <a:t>dryRun</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i</a:t>
            </a:r>
            <a:r>
              <a:rPr lang="en-US" sz="2400" dirty="0" smtClean="0">
                <a:solidFill>
                  <a:schemeClr val="tx1">
                    <a:lumMod val="65000"/>
                    <a:lumOff val="35000"/>
                  </a:schemeClr>
                </a:solidFill>
              </a:rPr>
              <a:t> true yapariz ki bu sekilde unimplemented methodlar elde ederiz</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xmlns="" val="2118617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27059</TotalTime>
  <Words>805</Words>
  <Application>Microsoft Office PowerPoint</Application>
  <PresentationFormat>Özel</PresentationFormat>
  <Paragraphs>74</Paragraphs>
  <Slides>33</Slides>
  <Notes>0</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Facet</vt:lpstr>
      <vt:lpstr>Slayt 1</vt:lpstr>
      <vt:lpstr>Slayt 2</vt:lpstr>
      <vt:lpstr>Can you describe your project? Q2  Projenizi tanimlar misiniz?</vt:lpstr>
      <vt:lpstr>Can you describe your framework? Q3   Framework unuzu tanimlar misiniz?  </vt:lpstr>
      <vt:lpstr>Slayt 5</vt:lpstr>
      <vt:lpstr>Slayt 6</vt:lpstr>
      <vt:lpstr>Slayt 7</vt:lpstr>
      <vt:lpstr>2-Hooks class </vt:lpstr>
      <vt:lpstr>3- Feature files lari olustururuz</vt:lpstr>
      <vt:lpstr>4- Step definitions</vt:lpstr>
      <vt:lpstr>Slayt 11</vt:lpstr>
      <vt:lpstr>Can you tell us how you provide multiple test data in Cucumber framework?  Coklu test data yi nasil manipulate edersiniz Cucumber da?</vt:lpstr>
      <vt:lpstr>Scenario outline i examples ile birlikte kullaniriz ve o sekilde coklu test data kullaniriz</vt:lpstr>
      <vt:lpstr>How can you go to landing page or run your environment before any Scenario in your feature file?   Giris sayfasina nasil gidersiniz veya her hangi bir senariodan once nasil bir adim atarsiniz?  </vt:lpstr>
      <vt:lpstr>Slayt 15</vt:lpstr>
      <vt:lpstr>Nasil screenshot alirsiniz?</vt:lpstr>
      <vt:lpstr>Senariomun fail edip etmediginiz yoklarim hooks classimda</vt:lpstr>
      <vt:lpstr>What is your SQL experience?  SQL tecrubenizden bahseder misiniz?</vt:lpstr>
      <vt:lpstr>What is primary key?  Primary key nedir?</vt:lpstr>
      <vt:lpstr>Slayt 20</vt:lpstr>
      <vt:lpstr>Foreign key nedir?</vt:lpstr>
      <vt:lpstr>Yabancı anahtar, başka bir tablonun birincil anahtarıyla ilişkilendirilebilen bir tablodur. Yabancı anahtara başka bir tablonun birincil anahtarı ile başvurarak iki tablo arasında ilişki oluşturulması gerekir.</vt:lpstr>
      <vt:lpstr>What is Inner Join?  Inner join nedir?</vt:lpstr>
      <vt:lpstr>Slayt 24</vt:lpstr>
      <vt:lpstr>What is Right Join?   Right Join nedir?</vt:lpstr>
      <vt:lpstr>Slayt 26</vt:lpstr>
      <vt:lpstr>What is the Left Join?  Left Join nedir? </vt:lpstr>
      <vt:lpstr>Slayt 28</vt:lpstr>
      <vt:lpstr>How do you get the second max salary in a table?  Bir tabledan en yuksek ikinci salary (maasi) nasil elde edersiniz?</vt:lpstr>
      <vt:lpstr> SELECT name, MAX(salary) AS salary FROM employee WHERE salary &lt; (SELECT MAX(salary) FROM employee);  </vt:lpstr>
      <vt:lpstr>When you get hired, would you attempt to look for better opportunities?  Kabul aldiginiz zaman yeni is imkanlari aramaya devam eder misiniz?</vt:lpstr>
      <vt:lpstr>Slayt 32</vt:lpstr>
      <vt:lpstr>Do you have any questions for us?  Bize her hangi bir sorunuz var mi?</vt:lpstr>
    </vt:vector>
  </TitlesOfParts>
  <Company>Prince Georges County Public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sam</cp:lastModifiedBy>
  <cp:revision>326</cp:revision>
  <dcterms:created xsi:type="dcterms:W3CDTF">2019-12-18T19:54:25Z</dcterms:created>
  <dcterms:modified xsi:type="dcterms:W3CDTF">2020-10-11T17:31:07Z</dcterms:modified>
</cp:coreProperties>
</file>