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316" r:id="rId3"/>
    <p:sldId id="317" r:id="rId4"/>
    <p:sldId id="304" r:id="rId5"/>
    <p:sldId id="306" r:id="rId6"/>
    <p:sldId id="305" r:id="rId7"/>
    <p:sldId id="310" r:id="rId8"/>
    <p:sldId id="311" r:id="rId9"/>
    <p:sldId id="312" r:id="rId10"/>
    <p:sldId id="313" r:id="rId11"/>
    <p:sldId id="315" r:id="rId12"/>
    <p:sldId id="307" r:id="rId13"/>
    <p:sldId id="308" r:id="rId14"/>
    <p:sldId id="309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FF66"/>
    <a:srgbClr val="99FF99"/>
    <a:srgbClr val="CC3300"/>
    <a:srgbClr val="993300"/>
    <a:srgbClr val="990000"/>
    <a:srgbClr val="00FF00"/>
    <a:srgbClr val="FF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660"/>
  </p:normalViewPr>
  <p:slideViewPr>
    <p:cSldViewPr>
      <p:cViewPr varScale="1">
        <p:scale>
          <a:sx n="84" d="100"/>
          <a:sy n="84" d="100"/>
        </p:scale>
        <p:origin x="131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53AC2-F5ED-4697-94A3-78C89DE5245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EDAFE-135B-482A-88AB-F7B540547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0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EDAFE-135B-482A-88AB-F7B5405470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30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EDAFE-135B-482A-88AB-F7B5405470B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C981-DF27-4149-836E-2E41F9C075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4B1F-F81F-452C-9C19-47D28478FC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 descr="C:\Users\fmisx\Desktop\明峰PPT-Ok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0140"/>
            <a:ext cx="2328368" cy="8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fmisx\Desktop\明峰PPT-Ok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962435"/>
            <a:ext cx="2845197" cy="38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8676456" y="2636912"/>
            <a:ext cx="467544" cy="1224136"/>
          </a:xfrm>
          <a:prstGeom prst="rect">
            <a:avLst/>
          </a:prstGeom>
          <a:solidFill>
            <a:srgbClr val="00A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050" name="Picture 2" descr="C:\Users\fmisx\Desktop\676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0127"/>
            <a:ext cx="3419872" cy="357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53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C981-DF27-4149-836E-2E41F9C075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4B1F-F81F-452C-9C19-47D28478F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3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C981-DF27-4149-836E-2E41F9C075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4B1F-F81F-452C-9C19-47D28478F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C981-DF27-4149-836E-2E41F9C075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4B1F-F81F-452C-9C19-47D28478FC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4" descr="C:\Users\fmisx\Desktop\56565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33" y="6291503"/>
            <a:ext cx="2240731" cy="30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fmisx\Desktop\000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32318"/>
            <a:ext cx="1728191" cy="28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30"/>
          <p:cNvSpPr>
            <a:spLocks noChangeArrowheads="1"/>
          </p:cNvSpPr>
          <p:nvPr userDrawn="1"/>
        </p:nvSpPr>
        <p:spPr bwMode="auto">
          <a:xfrm rot="10800000">
            <a:off x="-5520" y="193676"/>
            <a:ext cx="331787" cy="327025"/>
          </a:xfrm>
          <a:prstGeom prst="rect">
            <a:avLst/>
          </a:prstGeom>
          <a:solidFill>
            <a:srgbClr val="0079C3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0079C3"/>
              </a:solidFill>
            </a:endParaRPr>
          </a:p>
        </p:txBody>
      </p:sp>
      <p:sp>
        <p:nvSpPr>
          <p:cNvPr id="15" name="矩形 31"/>
          <p:cNvSpPr>
            <a:spLocks noChangeArrowheads="1"/>
          </p:cNvSpPr>
          <p:nvPr userDrawn="1"/>
        </p:nvSpPr>
        <p:spPr bwMode="auto">
          <a:xfrm rot="10800000">
            <a:off x="323528" y="0"/>
            <a:ext cx="196850" cy="193675"/>
          </a:xfrm>
          <a:prstGeom prst="rect">
            <a:avLst/>
          </a:prstGeom>
          <a:solidFill>
            <a:srgbClr val="00AA65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" name="矩形 32"/>
          <p:cNvSpPr>
            <a:spLocks noChangeArrowheads="1"/>
          </p:cNvSpPr>
          <p:nvPr userDrawn="1"/>
        </p:nvSpPr>
        <p:spPr bwMode="auto">
          <a:xfrm rot="10800000">
            <a:off x="410215" y="404664"/>
            <a:ext cx="110163" cy="116036"/>
          </a:xfrm>
          <a:prstGeom prst="rect">
            <a:avLst/>
          </a:prstGeom>
          <a:solidFill>
            <a:srgbClr val="838281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4098" name="Picture 2" descr="C:\Users\fmisx\Desktop\789789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1375"/>
            <a:ext cx="2339752" cy="233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2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C981-DF27-4149-836E-2E41F9C075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4B1F-F81F-452C-9C19-47D28478FC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 descr="C:\Users\fmisx\Desktop\00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32318"/>
            <a:ext cx="1728191" cy="28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30"/>
          <p:cNvSpPr>
            <a:spLocks noChangeArrowheads="1"/>
          </p:cNvSpPr>
          <p:nvPr userDrawn="1"/>
        </p:nvSpPr>
        <p:spPr bwMode="auto">
          <a:xfrm rot="10800000">
            <a:off x="-5520" y="193676"/>
            <a:ext cx="331787" cy="327025"/>
          </a:xfrm>
          <a:prstGeom prst="rect">
            <a:avLst/>
          </a:prstGeom>
          <a:solidFill>
            <a:srgbClr val="0079C3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0079C3"/>
              </a:solidFill>
            </a:endParaRPr>
          </a:p>
        </p:txBody>
      </p:sp>
      <p:sp>
        <p:nvSpPr>
          <p:cNvPr id="10" name="矩形 31"/>
          <p:cNvSpPr>
            <a:spLocks noChangeArrowheads="1"/>
          </p:cNvSpPr>
          <p:nvPr userDrawn="1"/>
        </p:nvSpPr>
        <p:spPr bwMode="auto">
          <a:xfrm rot="10800000">
            <a:off x="323528" y="0"/>
            <a:ext cx="196850" cy="193675"/>
          </a:xfrm>
          <a:prstGeom prst="rect">
            <a:avLst/>
          </a:prstGeom>
          <a:solidFill>
            <a:srgbClr val="00AA65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1" name="矩形 32"/>
          <p:cNvSpPr>
            <a:spLocks noChangeArrowheads="1"/>
          </p:cNvSpPr>
          <p:nvPr userDrawn="1"/>
        </p:nvSpPr>
        <p:spPr bwMode="auto">
          <a:xfrm rot="10800000">
            <a:off x="410215" y="404664"/>
            <a:ext cx="110163" cy="116036"/>
          </a:xfrm>
          <a:prstGeom prst="rect">
            <a:avLst/>
          </a:prstGeom>
          <a:solidFill>
            <a:srgbClr val="838281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12" name="Picture 2" descr="C:\Users\fmisx\Desktop\3454353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5" y="6309230"/>
            <a:ext cx="1713513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00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382503"/>
            <a:ext cx="2247619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2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fmisx\Desktop\o7897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94"/>
            <a:ext cx="4705253" cy="679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C981-DF27-4149-836E-2E41F9C075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4B1F-F81F-452C-9C19-47D28478FC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 descr="C:\Users\fmisx\Desktop\明峰PPT-Ok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80" y="430140"/>
            <a:ext cx="2328368" cy="8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fmisx\Desktop\明峰PPT-Ok3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946664"/>
            <a:ext cx="3312368" cy="4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fmisx\Desktop\明峰PPT-Ok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6" y="5557426"/>
            <a:ext cx="841103" cy="84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fmisx\Desktop\90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66" y="5915556"/>
            <a:ext cx="2475586" cy="48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21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C981-DF27-4149-836E-2E41F9C075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4B1F-F81F-452C-9C19-47D28478F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3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C981-DF27-4149-836E-2E41F9C075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4B1F-F81F-452C-9C19-47D28478F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6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C981-DF27-4149-836E-2E41F9C075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4B1F-F81F-452C-9C19-47D28478F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55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C981-DF27-4149-836E-2E41F9C075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4B1F-F81F-452C-9C19-47D28478F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2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C981-DF27-4149-836E-2E41F9C075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4B1F-F81F-452C-9C19-47D28478F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9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8C981-DF27-4149-836E-2E41F9C075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4B1F-F81F-452C-9C19-47D28478F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7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598242449@qq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55776" y="2636912"/>
            <a:ext cx="5341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 smtClean="0">
                <a:ea typeface="方正正中黑简体" pitchFamily="2" charset="-122"/>
              </a:rPr>
              <a:t>linux</a:t>
            </a:r>
            <a:r>
              <a:rPr lang="zh-CN" altLang="en-US" sz="4000" b="1" dirty="0" smtClean="0">
                <a:ea typeface="方正正中黑简体" pitchFamily="2" charset="-122"/>
              </a:rPr>
              <a:t>硬件</a:t>
            </a:r>
            <a:r>
              <a:rPr lang="zh-CN" altLang="en-US" sz="4000" b="1" dirty="0" smtClean="0">
                <a:ea typeface="方正正中黑简体" pitchFamily="2" charset="-122"/>
              </a:rPr>
              <a:t>访问</a:t>
            </a:r>
            <a:r>
              <a:rPr lang="zh-CN" altLang="en-US" sz="4000" b="1" dirty="0">
                <a:ea typeface="方正正中黑简体" pitchFamily="2" charset="-122"/>
              </a:rPr>
              <a:t>系统</a:t>
            </a:r>
            <a:r>
              <a:rPr lang="zh-CN" altLang="en-US" sz="4000" b="1" dirty="0" smtClean="0">
                <a:ea typeface="方正正中黑简体" pitchFamily="2" charset="-122"/>
              </a:rPr>
              <a:t>框架</a:t>
            </a:r>
            <a:endParaRPr lang="en-US" altLang="zh-CN" sz="4000" b="1" dirty="0" smtClean="0">
              <a:ea typeface="方正正中黑简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05471" y="5301208"/>
            <a:ext cx="4540125" cy="504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hlinkClick r:id="rId2"/>
              </a:rPr>
              <a:t>598242449@qq.com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兔子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23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/>
          <p:cNvSpPr txBox="1">
            <a:spLocks/>
          </p:cNvSpPr>
          <p:nvPr/>
        </p:nvSpPr>
        <p:spPr>
          <a:xfrm>
            <a:off x="601408" y="966158"/>
            <a:ext cx="7873836" cy="483910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horz" rtlCol="0">
            <a:no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None/>
              <a:defRPr kumimoji="0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隐藏了特定平台</a:t>
            </a:r>
            <a:r>
              <a:rPr lang="zh-CN" altLang="en-US" sz="1600" dirty="0" smtClean="0">
                <a:solidFill>
                  <a:schemeClr val="tx1"/>
                </a:solidFill>
              </a:rPr>
              <a:t>的硬件接口细节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 smtClean="0">
                <a:solidFill>
                  <a:schemeClr val="tx1"/>
                </a:solidFill>
              </a:rPr>
              <a:t>为应用框架层提供</a:t>
            </a:r>
            <a:r>
              <a:rPr lang="zh-CN" altLang="en-US" sz="1600" dirty="0">
                <a:solidFill>
                  <a:schemeClr val="tx1"/>
                </a:solidFill>
              </a:rPr>
              <a:t>虚拟硬件平台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使其具有硬件无关性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可在多种平台上进行</a:t>
            </a:r>
            <a:r>
              <a:rPr lang="zh-CN" altLang="en-US" sz="1600" dirty="0" smtClean="0">
                <a:solidFill>
                  <a:schemeClr val="tx1"/>
                </a:solidFill>
              </a:rPr>
              <a:t>移植。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l"/>
            <a:endParaRPr lang="en-US" altLang="zh-CN" sz="1600" dirty="0">
              <a:solidFill>
                <a:schemeClr val="tx1"/>
              </a:solidFill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</a:rPr>
              <a:t>比如灯光系统一类的硬件，统一在灯光抽象模块中处理，不需要单独分开多个模块。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</a:endParaRPr>
          </a:p>
          <a:p>
            <a:pPr algn="l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6648" y="188640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6.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硬件抽象</a:t>
            </a:r>
            <a:r>
              <a:rPr lang="en-US" altLang="zh-CN" sz="2800" b="1" dirty="0" smtClean="0"/>
              <a:t>(HAL)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987824" y="2237226"/>
            <a:ext cx="216024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灯光硬件抽象模块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9592" y="3205691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灯光设备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22289" y="3205691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灯光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44986" y="3210064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灯光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55699" y="3205691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灯光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051720" y="2636912"/>
            <a:ext cx="1296144" cy="56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0"/>
          </p:cNvCxnSpPr>
          <p:nvPr/>
        </p:nvCxnSpPr>
        <p:spPr>
          <a:xfrm>
            <a:off x="3722389" y="2636912"/>
            <a:ext cx="0" cy="56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538326" y="2636912"/>
            <a:ext cx="753754" cy="56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798176" y="2636912"/>
            <a:ext cx="2354745" cy="56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77970" y="4653136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背光灯设置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37932" y="4653136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电源灯状态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7894" y="4653136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</a:t>
            </a:r>
            <a:r>
              <a:rPr lang="zh-CN" altLang="en-US" dirty="0" smtClean="0"/>
              <a:t>灯状态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713519" y="4662083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dirty="0" smtClean="0"/>
              <a:t>………..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547664" y="3565731"/>
            <a:ext cx="0" cy="10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47664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具体操作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689898" y="3592353"/>
            <a:ext cx="0" cy="10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689898" y="4031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具体操作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615544" y="3592353"/>
            <a:ext cx="0" cy="10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15544" y="4031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具体操作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7467231" y="3592353"/>
            <a:ext cx="0" cy="10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467231" y="4031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具体操作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453379" y="2223915"/>
            <a:ext cx="216024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硬件抽象模块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4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332656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7.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Binder</a:t>
            </a:r>
            <a:r>
              <a:rPr lang="zh-CN" altLang="en-US" sz="2800" b="1" dirty="0" smtClean="0"/>
              <a:t>简单介绍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55576" y="1124744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内核提供进程间通信机制：管道，信号，消息队列，共享内存，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等。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也是一套新的进程间通信机制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优势：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进程间通信机制在进程间传输数据时，只需要执行一次拷贝操作，因此，它不仅提高了效率，而且节约了内存空间。</a:t>
            </a:r>
            <a:r>
              <a:rPr lang="zh-CN" altLang="en-US" dirty="0" smtClean="0">
                <a:solidFill>
                  <a:srgbClr val="FF0000"/>
                </a:solidFill>
              </a:rPr>
              <a:t>灵活的数据包装，适合小数据量高效通信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 smtClean="0"/>
              <a:t>Ps:linux</a:t>
            </a:r>
            <a:r>
              <a:rPr lang="zh-CN" altLang="en-US" dirty="0" smtClean="0"/>
              <a:t>共享内存在进程间传输数据，虽然也只需要执行一次拷贝操作，</a:t>
            </a:r>
            <a:r>
              <a:rPr lang="zh-CN" altLang="en-US" dirty="0" smtClean="0">
                <a:solidFill>
                  <a:srgbClr val="FF0000"/>
                </a:solidFill>
              </a:rPr>
              <a:t>但是它一般要结合其他的进程间通信机制来同步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使用的成功案例，</a:t>
            </a:r>
            <a:r>
              <a:rPr lang="en-US" altLang="zh-CN" dirty="0" err="1" smtClean="0"/>
              <a:t>andriod</a:t>
            </a:r>
            <a:r>
              <a:rPr lang="zh-CN" altLang="en-US" dirty="0" smtClean="0"/>
              <a:t>系统应用程序跟应用程序框架中的组件通信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0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332656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8.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硬件访问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74" y="605335"/>
            <a:ext cx="2741290" cy="20882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356992"/>
            <a:ext cx="2270341" cy="1218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3" y="2969607"/>
            <a:ext cx="3096344" cy="1782879"/>
          </a:xfrm>
          <a:prstGeom prst="rect">
            <a:avLst/>
          </a:prstGeom>
        </p:spPr>
      </p:pic>
      <p:cxnSp>
        <p:nvCxnSpPr>
          <p:cNvPr id="8" name="直接箭头连接符 7"/>
          <p:cNvCxnSpPr>
            <a:endCxn id="3" idx="3"/>
          </p:cNvCxnSpPr>
          <p:nvPr/>
        </p:nvCxnSpPr>
        <p:spPr>
          <a:xfrm flipH="1" flipV="1">
            <a:off x="6023164" y="1649451"/>
            <a:ext cx="2155254" cy="147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20995" y="1705780"/>
            <a:ext cx="266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Addservice</a:t>
            </a:r>
            <a:r>
              <a:rPr lang="en-US" altLang="zh-CN" dirty="0" smtClean="0"/>
              <a:t>(name, service)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20227" y="2043401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向中介登记房源幸福小区</a:t>
            </a:r>
            <a:r>
              <a:rPr lang="en-US" altLang="zh-CN" dirty="0" smtClean="0"/>
              <a:t>1001</a:t>
            </a:r>
            <a:r>
              <a:rPr lang="zh-CN" altLang="en-US" dirty="0" smtClean="0"/>
              <a:t>室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403648" y="1700808"/>
            <a:ext cx="1728192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8216" y="1948187"/>
            <a:ext cx="25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service=</a:t>
            </a:r>
            <a:r>
              <a:rPr lang="en-US" altLang="zh-CN" dirty="0" err="1" smtClean="0"/>
              <a:t>getservice</a:t>
            </a:r>
            <a:r>
              <a:rPr lang="en-US" altLang="zh-CN" dirty="0" smtClean="0"/>
              <a:t>(name)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-57018" y="2240137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向中介询问幸福小区</a:t>
            </a:r>
            <a:r>
              <a:rPr lang="en-US" altLang="zh-CN" dirty="0" smtClean="0"/>
              <a:t>1001</a:t>
            </a:r>
            <a:r>
              <a:rPr lang="zh-CN" altLang="en-US" dirty="0" smtClean="0"/>
              <a:t>室出租吗？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630" y="5141990"/>
            <a:ext cx="2741290" cy="1538818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2496854" y="4752486"/>
            <a:ext cx="818657" cy="83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259632" y="4796986"/>
            <a:ext cx="364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根据获取的信息</a:t>
            </a:r>
            <a:r>
              <a:rPr lang="en-US" altLang="zh-CN" dirty="0" smtClean="0"/>
              <a:t>(service)</a:t>
            </a:r>
            <a:r>
              <a:rPr lang="zh-CN" altLang="en-US" dirty="0" smtClean="0"/>
              <a:t>入住房子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715282" y="4657785"/>
            <a:ext cx="1872208" cy="389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13416" y="4677957"/>
            <a:ext cx="147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systemserver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17965" y="2771493"/>
            <a:ext cx="1872208" cy="389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908052" y="2781579"/>
            <a:ext cx="16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servicemanager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25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1600" y="332656"/>
            <a:ext cx="666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9.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输出</a:t>
            </a:r>
            <a:r>
              <a:rPr lang="en-US" altLang="zh-CN" sz="2800" b="1" dirty="0" smtClean="0"/>
              <a:t>I/O</a:t>
            </a:r>
            <a:r>
              <a:rPr lang="zh-CN" altLang="en-US" sz="2800" b="1" dirty="0" smtClean="0"/>
              <a:t>类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eg,led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硬件访问之</a:t>
            </a:r>
            <a:r>
              <a:rPr lang="en-US" altLang="zh-CN" sz="2800" b="1" dirty="0" err="1" smtClean="0"/>
              <a:t>addservice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115616" y="1268760"/>
            <a:ext cx="37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1.SystemServer</a:t>
            </a:r>
            <a:r>
              <a:rPr lang="zh-CN" altLang="en-US" dirty="0" smtClean="0"/>
              <a:t>进程中，添加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5616" y="1844824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addService(String</a:t>
            </a:r>
            <a:r>
              <a:rPr lang="zh-CN" altLang="en-US" dirty="0"/>
              <a:t>16("lights.notification"), new NotificationService());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2442188"/>
            <a:ext cx="3450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Name =</a:t>
            </a:r>
            <a:r>
              <a:rPr lang="zh-CN" altLang="en-US" dirty="0">
                <a:solidFill>
                  <a:srgbClr val="FF0000"/>
                </a:solidFill>
              </a:rPr>
              <a:t> lights.</a:t>
            </a:r>
            <a:r>
              <a:rPr lang="zh-CN" altLang="en-US" dirty="0" smtClean="0">
                <a:solidFill>
                  <a:srgbClr val="FF0000"/>
                </a:solidFill>
              </a:rPr>
              <a:t>notification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Service = </a:t>
            </a:r>
            <a:r>
              <a:rPr lang="zh-CN" altLang="en-US" dirty="0"/>
              <a:t>new </a:t>
            </a:r>
            <a:r>
              <a:rPr lang="zh-CN" altLang="en-US" dirty="0" smtClean="0"/>
              <a:t>NotificationService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1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2726" y="323324"/>
            <a:ext cx="6669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10.</a:t>
            </a:r>
            <a:r>
              <a:rPr lang="zh-CN" altLang="en-US" sz="2800" b="1" dirty="0"/>
              <a:t>输出</a:t>
            </a:r>
            <a:r>
              <a:rPr lang="en-US" altLang="zh-CN" sz="2800" b="1" dirty="0"/>
              <a:t>I/O</a:t>
            </a:r>
            <a:r>
              <a:rPr lang="zh-CN" altLang="en-US" sz="2800" b="1" dirty="0" smtClean="0"/>
              <a:t>类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eg,led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硬件访问之</a:t>
            </a:r>
            <a:r>
              <a:rPr lang="en-US" altLang="zh-CN" sz="2800" b="1" dirty="0" err="1" smtClean="0"/>
              <a:t>getservice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02726" y="1340768"/>
            <a:ext cx="327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Utlights</a:t>
            </a:r>
            <a:r>
              <a:rPr lang="zh-CN" altLang="en-US" dirty="0" smtClean="0"/>
              <a:t>程序中，获取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1072" y="187182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binder = </a:t>
            </a:r>
            <a:r>
              <a:rPr lang="zh-CN" altLang="en-US" dirty="0" smtClean="0"/>
              <a:t>getService</a:t>
            </a:r>
            <a:r>
              <a:rPr lang="zh-CN" altLang="en-US" dirty="0"/>
              <a:t>(String16("lights.notification"))</a:t>
            </a:r>
            <a:r>
              <a:rPr lang="zh-CN" altLang="en-US" dirty="0" smtClean="0"/>
              <a:t>;</a:t>
            </a:r>
            <a:r>
              <a:rPr lang="en-US" altLang="zh-CN" dirty="0" smtClean="0"/>
              <a:t>//</a:t>
            </a:r>
            <a:r>
              <a:rPr lang="en-US" altLang="zh-CN" dirty="0" smtClean="0">
                <a:solidFill>
                  <a:srgbClr val="FF0000"/>
                </a:solidFill>
              </a:rPr>
              <a:t>name=</a:t>
            </a:r>
            <a:r>
              <a:rPr lang="zh-CN" altLang="en-US" dirty="0">
                <a:solidFill>
                  <a:srgbClr val="FF0000"/>
                </a:solidFill>
              </a:rPr>
              <a:t> lights.notification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sp</a:t>
            </a:r>
            <a:r>
              <a:rPr lang="zh-CN" altLang="en-US" dirty="0"/>
              <a:t>&lt;INotificationService&gt; service </a:t>
            </a:r>
            <a:r>
              <a:rPr lang="zh-CN" altLang="en-US" dirty="0" smtClean="0"/>
              <a:t>= interface</a:t>
            </a:r>
            <a:r>
              <a:rPr lang="zh-CN" altLang="en-US" dirty="0"/>
              <a:t>_cast&lt;INotificationService&gt;(binder);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2726" y="2568338"/>
            <a:ext cx="7444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INotificationService接口定义：</a:t>
            </a:r>
            <a:endParaRPr lang="en-US" altLang="zh-CN" dirty="0" smtClean="0"/>
          </a:p>
          <a:p>
            <a:r>
              <a:rPr lang="en-US" altLang="zh-CN" dirty="0" smtClean="0"/>
              <a:t>virtual </a:t>
            </a:r>
            <a:r>
              <a:rPr lang="en-US" altLang="zh-CN" dirty="0"/>
              <a:t>void </a:t>
            </a:r>
            <a:r>
              <a:rPr lang="en-US" altLang="zh-CN" dirty="0" err="1"/>
              <a:t>setBrightness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index, </a:t>
            </a:r>
            <a:r>
              <a:rPr lang="en-US" altLang="zh-CN" dirty="0" err="1"/>
              <a:t>int</a:t>
            </a:r>
            <a:r>
              <a:rPr lang="en-US" altLang="zh-CN" dirty="0"/>
              <a:t> brightness) = 0;</a:t>
            </a:r>
          </a:p>
          <a:p>
            <a:r>
              <a:rPr lang="en-US" altLang="zh-CN" dirty="0" smtClean="0"/>
              <a:t>virtual </a:t>
            </a:r>
            <a:r>
              <a:rPr lang="en-US" altLang="zh-CN" dirty="0"/>
              <a:t>void </a:t>
            </a:r>
            <a:r>
              <a:rPr lang="en-US" altLang="zh-CN" dirty="0" err="1"/>
              <a:t>setBrightness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index, </a:t>
            </a:r>
            <a:r>
              <a:rPr lang="en-US" altLang="zh-CN" dirty="0" err="1"/>
              <a:t>int</a:t>
            </a:r>
            <a:r>
              <a:rPr lang="en-US" altLang="zh-CN" dirty="0"/>
              <a:t> brightness,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brightnessMode</a:t>
            </a:r>
            <a:r>
              <a:rPr lang="en-US" altLang="zh-CN" dirty="0"/>
              <a:t>) = 0;</a:t>
            </a:r>
          </a:p>
          <a:p>
            <a:r>
              <a:rPr lang="en-US" altLang="zh-CN" dirty="0" smtClean="0"/>
              <a:t>virtual </a:t>
            </a:r>
            <a:r>
              <a:rPr lang="en-US" altLang="zh-CN" dirty="0"/>
              <a:t>void </a:t>
            </a:r>
            <a:r>
              <a:rPr lang="en-US" altLang="zh-CN" dirty="0" err="1"/>
              <a:t>stopFlashing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index, </a:t>
            </a:r>
            <a:r>
              <a:rPr lang="en-US" altLang="zh-CN" dirty="0" err="1"/>
              <a:t>int</a:t>
            </a:r>
            <a:r>
              <a:rPr lang="en-US" altLang="zh-CN" dirty="0"/>
              <a:t> color) = 0;</a:t>
            </a:r>
          </a:p>
          <a:p>
            <a:r>
              <a:rPr lang="en-US" altLang="zh-CN" dirty="0" smtClean="0"/>
              <a:t>virtual </a:t>
            </a:r>
            <a:r>
              <a:rPr lang="en-US" altLang="zh-CN" dirty="0"/>
              <a:t>void </a:t>
            </a:r>
            <a:r>
              <a:rPr lang="en-US" altLang="zh-CN" dirty="0" err="1"/>
              <a:t>setFlashing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index, </a:t>
            </a:r>
            <a:r>
              <a:rPr lang="en-US" altLang="zh-CN" dirty="0" err="1"/>
              <a:t>int</a:t>
            </a:r>
            <a:r>
              <a:rPr lang="en-US" altLang="zh-CN" dirty="0"/>
              <a:t> color, </a:t>
            </a:r>
            <a:r>
              <a:rPr lang="en-US" altLang="zh-CN" dirty="0" err="1"/>
              <a:t>int</a:t>
            </a:r>
            <a:r>
              <a:rPr lang="en-US" altLang="zh-CN" dirty="0"/>
              <a:t> mode,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onMS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offMS</a:t>
            </a:r>
            <a:r>
              <a:rPr lang="en-US" altLang="zh-CN" dirty="0"/>
              <a:t>) = 0;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1600" y="4227469"/>
            <a:ext cx="52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Utlights</a:t>
            </a:r>
            <a:r>
              <a:rPr lang="zh-CN" altLang="en-US" dirty="0" smtClean="0"/>
              <a:t>程序调用服务的某个接口，得到返回结果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78" y="5111706"/>
            <a:ext cx="5829300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50" y="5894412"/>
            <a:ext cx="5572125" cy="342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9588" y="4674366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设置灯的闪烁，亮</a:t>
            </a:r>
            <a:r>
              <a:rPr lang="en-US" altLang="zh-CN" dirty="0" smtClean="0"/>
              <a:t>20ms</a:t>
            </a:r>
            <a:r>
              <a:rPr lang="zh-CN" altLang="en-US" dirty="0" smtClean="0"/>
              <a:t>，灭</a:t>
            </a:r>
            <a:r>
              <a:rPr lang="en-US" altLang="zh-CN" dirty="0" smtClean="0"/>
              <a:t>100ms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49588" y="5540271"/>
            <a:ext cx="23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设置灯的亮度，</a:t>
            </a:r>
            <a:r>
              <a:rPr lang="en-US" altLang="zh-CN" dirty="0" smtClean="0"/>
              <a:t>0~0xff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71600" y="901395"/>
            <a:ext cx="29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调用者需要关注</a:t>
            </a:r>
            <a:r>
              <a:rPr lang="en-US" altLang="zh-CN" dirty="0" err="1" smtClean="0">
                <a:solidFill>
                  <a:srgbClr val="FF0000"/>
                </a:solidFill>
              </a:rPr>
              <a:t>Utlights</a:t>
            </a:r>
            <a:r>
              <a:rPr lang="zh-CN" altLang="en-US" dirty="0" smtClean="0">
                <a:solidFill>
                  <a:srgbClr val="FF0000"/>
                </a:solidFill>
              </a:rPr>
              <a:t>工程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43808" y="2348880"/>
            <a:ext cx="2499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Thanks</a:t>
            </a:r>
            <a:endParaRPr lang="zh-CN" altLang="en-US" sz="4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1920" y="35010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谢谢！</a:t>
            </a:r>
            <a:endParaRPr lang="zh-CN" altLang="en-US" sz="28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2" y="332656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b="1" dirty="0" smtClean="0"/>
              <a:t>编译环境搭建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1196752"/>
            <a:ext cx="347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1.Linux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3.x</a:t>
            </a:r>
            <a:r>
              <a:rPr lang="zh-CN" altLang="en-US" dirty="0" smtClean="0"/>
              <a:t>，增加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04864"/>
            <a:ext cx="8984759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7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2" y="332656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b="1" dirty="0" smtClean="0"/>
              <a:t>编译环境搭建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1196752"/>
            <a:ext cx="655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下载交叉编译工具（用</a:t>
            </a:r>
            <a:r>
              <a:rPr lang="en-US" altLang="zh-CN" dirty="0" smtClean="0"/>
              <a:t>4412/4418/6618</a:t>
            </a:r>
            <a:r>
              <a:rPr lang="zh-CN" altLang="en-US" dirty="0" smtClean="0"/>
              <a:t>的交叉编译工具也行）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7213" y="26171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wget https://launchpad.net/linaro-toolchain-binaries/trunk/2013.03/+download/gcc-linaro-arm-linux-gnueabihf-4.7-2013.03-20130313_linux.tar.bz2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592" y="1906960"/>
            <a:ext cx="502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ubuntu</a:t>
            </a:r>
            <a:r>
              <a:rPr lang="zh-CN" altLang="en-US" dirty="0" smtClean="0"/>
              <a:t>命令行输入以下命令，下载交叉编译工具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1600" y="3501008"/>
            <a:ext cx="774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拷贝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crosstool_include</a:t>
            </a:r>
            <a:r>
              <a:rPr lang="zh-CN" altLang="en-US" dirty="0" smtClean="0"/>
              <a:t>目录下 的所有文件到交叉编译工具的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目录下面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35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1600" y="332656"/>
            <a:ext cx="6414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b="1" dirty="0"/>
              <a:t>输出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类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eg,led</a:t>
            </a:r>
            <a:r>
              <a:rPr lang="en-US" altLang="zh-CN" sz="2800" b="1" dirty="0"/>
              <a:t>)</a:t>
            </a:r>
            <a:r>
              <a:rPr lang="zh-CN" altLang="en-US" sz="2800" b="1" dirty="0" smtClean="0"/>
              <a:t>硬件访问之编译运行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7692049" cy="4603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624" y="899428"/>
            <a:ext cx="704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下载</a:t>
            </a:r>
            <a:r>
              <a:rPr lang="zh-CN" altLang="en-US" dirty="0" smtClean="0"/>
              <a:t>代码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下用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 creator</a:t>
            </a:r>
            <a:r>
              <a:rPr lang="zh-CN" altLang="en-US" dirty="0" smtClean="0"/>
              <a:t>开发工具打开，结构</a:t>
            </a:r>
            <a:r>
              <a:rPr lang="zh-CN" altLang="en-US" dirty="0" smtClean="0"/>
              <a:t>如下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03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332656"/>
            <a:ext cx="6414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b="1" dirty="0"/>
              <a:t>输出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类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eg,led</a:t>
            </a:r>
            <a:r>
              <a:rPr lang="en-US" altLang="zh-CN" sz="2800" b="1" dirty="0"/>
              <a:t>)</a:t>
            </a:r>
            <a:r>
              <a:rPr lang="zh-CN" altLang="en-US" sz="2800" b="1" dirty="0" smtClean="0"/>
              <a:t>硬件访问之编译运行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62200"/>
            <a:ext cx="7488832" cy="45495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1640" y="1124744"/>
            <a:ext cx="309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Utlights</a:t>
            </a:r>
            <a:r>
              <a:rPr lang="zh-CN" altLang="en-US" dirty="0" smtClean="0"/>
              <a:t>单元测试程序</a:t>
            </a:r>
            <a:r>
              <a:rPr lang="en-US" altLang="zh-CN" dirty="0" smtClean="0"/>
              <a:t>pro</a:t>
            </a:r>
            <a:r>
              <a:rPr lang="zh-CN" altLang="en-US" dirty="0" smtClean="0"/>
              <a:t>参考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17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332656"/>
            <a:ext cx="6414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b="1" dirty="0"/>
              <a:t>输出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类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eg,led</a:t>
            </a:r>
            <a:r>
              <a:rPr lang="en-US" altLang="zh-CN" sz="2800" b="1" dirty="0"/>
              <a:t>)</a:t>
            </a:r>
            <a:r>
              <a:rPr lang="zh-CN" altLang="en-US" sz="2800" b="1" dirty="0" smtClean="0"/>
              <a:t>硬件访问之编译运行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71600" y="1354266"/>
            <a:ext cx="6412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release</a:t>
            </a:r>
            <a:r>
              <a:rPr lang="zh-CN" altLang="en-US" dirty="0" smtClean="0"/>
              <a:t>编译顺序：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先编译</a:t>
            </a:r>
            <a:r>
              <a:rPr lang="en-US" altLang="zh-CN" dirty="0" err="1" smtClean="0"/>
              <a:t>systemlib</a:t>
            </a:r>
            <a:r>
              <a:rPr lang="zh-CN" altLang="en-US" dirty="0" smtClean="0"/>
              <a:t>下面的库工程，编译结果在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目录下面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再编译</a:t>
            </a:r>
            <a:r>
              <a:rPr lang="en-US" altLang="zh-CN" dirty="0" err="1" smtClean="0"/>
              <a:t>systemutil</a:t>
            </a:r>
            <a:r>
              <a:rPr lang="zh-CN" altLang="en-US" dirty="0" smtClean="0"/>
              <a:t>下面的工程，编译结果在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目录下面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最后编译</a:t>
            </a:r>
            <a:r>
              <a:rPr lang="en-US" altLang="zh-CN" dirty="0" err="1" smtClean="0"/>
              <a:t>UnitTests</a:t>
            </a:r>
            <a:r>
              <a:rPr lang="zh-CN" altLang="en-US" dirty="0" smtClean="0"/>
              <a:t>下面的工程，编译结果在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目录下面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1600" y="2924944"/>
            <a:ext cx="6788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到开发板上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将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目录中的文件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到开发板</a:t>
            </a:r>
            <a:r>
              <a:rPr lang="en-US" altLang="zh-CN" dirty="0" smtClean="0"/>
              <a:t>/runtime/lib</a:t>
            </a:r>
            <a:r>
              <a:rPr lang="zh-CN" altLang="en-US" dirty="0" smtClean="0"/>
              <a:t>目录下面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目录中的文件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到开发板</a:t>
            </a:r>
            <a:r>
              <a:rPr lang="en-US" altLang="zh-CN" dirty="0"/>
              <a:t>/</a:t>
            </a:r>
            <a:r>
              <a:rPr lang="en-US" altLang="zh-CN" dirty="0" smtClean="0"/>
              <a:t>runtime/bin</a:t>
            </a:r>
            <a:r>
              <a:rPr lang="zh-CN" altLang="en-US" dirty="0" smtClean="0"/>
              <a:t>目录</a:t>
            </a:r>
            <a:r>
              <a:rPr lang="zh-CN" altLang="en-US" dirty="0"/>
              <a:t>下面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目录中的文件</a:t>
            </a:r>
            <a:r>
              <a:rPr lang="en-US" altLang="zh-CN" dirty="0"/>
              <a:t>copy</a:t>
            </a:r>
            <a:r>
              <a:rPr lang="zh-CN" altLang="en-US" dirty="0"/>
              <a:t>到开发板</a:t>
            </a:r>
            <a:r>
              <a:rPr lang="en-US" altLang="zh-CN" dirty="0"/>
              <a:t>/runtime/ </a:t>
            </a:r>
            <a:r>
              <a:rPr lang="en-US" altLang="zh-CN" dirty="0" err="1"/>
              <a:t>UnitTest</a:t>
            </a:r>
            <a:r>
              <a:rPr lang="zh-CN" altLang="en-US" dirty="0" smtClean="0"/>
              <a:t>目录下面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31146" y="4384262"/>
            <a:ext cx="2539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执行顺序：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先执行</a:t>
            </a:r>
            <a:r>
              <a:rPr lang="en-US" altLang="zh-CN" dirty="0" err="1" smtClean="0"/>
              <a:t>servicemanager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再执行</a:t>
            </a:r>
            <a:r>
              <a:rPr lang="en-US" altLang="zh-CN" dirty="0" err="1" smtClean="0"/>
              <a:t>systemserver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最后执行</a:t>
            </a:r>
            <a:r>
              <a:rPr lang="en-US" altLang="zh-CN" dirty="0" err="1" smtClean="0"/>
              <a:t>Utlights</a:t>
            </a:r>
            <a:r>
              <a:rPr lang="en-US" altLang="zh-CN" dirty="0" smtClean="0"/>
              <a:t> f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31146" y="5843430"/>
            <a:ext cx="470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Ps:</a:t>
            </a:r>
            <a:r>
              <a:rPr lang="zh-CN" altLang="en-US" dirty="0" smtClean="0">
                <a:solidFill>
                  <a:srgbClr val="FF0000"/>
                </a:solidFill>
              </a:rPr>
              <a:t>因为是硬件相关的操作，故不支持</a:t>
            </a:r>
            <a:r>
              <a:rPr lang="en-US" altLang="zh-CN" dirty="0" smtClean="0">
                <a:solidFill>
                  <a:srgbClr val="FF0000"/>
                </a:solidFill>
              </a:rPr>
              <a:t>x86</a:t>
            </a: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2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/>
          <p:cNvSpPr txBox="1">
            <a:spLocks/>
          </p:cNvSpPr>
          <p:nvPr/>
        </p:nvSpPr>
        <p:spPr>
          <a:xfrm>
            <a:off x="683568" y="980728"/>
            <a:ext cx="7873836" cy="525658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horz" rtlCol="0">
            <a:no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None/>
              <a:defRPr kumimoji="0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提供简单统一的硬件访问接口给应用程序使用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多个应用程序可能同时访问一个硬件</a:t>
            </a:r>
            <a:endParaRPr lang="en-US" altLang="zh-CN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多层设计，将实际的业务跟底层的硬件操作分离，一个小改动修改对应层即可。</a:t>
            </a:r>
            <a:endParaRPr lang="en-US" altLang="zh-CN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多个</a:t>
            </a: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同类的硬件访问进行分类管理，而不是单独处理</a:t>
            </a:r>
            <a:endParaRPr lang="en-US" altLang="zh-CN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。。。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88640"/>
            <a:ext cx="334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硬件访问概要需求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61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188640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4.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框架简图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0"/>
          <a:stretch/>
        </p:blipFill>
        <p:spPr>
          <a:xfrm>
            <a:off x="1043608" y="764756"/>
            <a:ext cx="7830967" cy="5400547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 flipV="1">
            <a:off x="1115616" y="1520814"/>
            <a:ext cx="144016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2" y="260648"/>
            <a:ext cx="234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5.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Linux kernel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1340768"/>
            <a:ext cx="606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提供硬件的寄存器操作，比如灯的亮，灭；</a:t>
            </a:r>
            <a:r>
              <a:rPr lang="en-US" altLang="zh-CN" dirty="0" smtClean="0"/>
              <a:t>Can</a:t>
            </a:r>
            <a:r>
              <a:rPr lang="zh-CN" altLang="en-US" dirty="0" smtClean="0"/>
              <a:t>的读写操作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64" y="2348880"/>
            <a:ext cx="6267450" cy="29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9804</TotalTime>
  <Words>870</Words>
  <Application>Microsoft Office PowerPoint</Application>
  <PresentationFormat>全屏显示(4:3)</PresentationFormat>
  <Paragraphs>96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 Unicode MS</vt:lpstr>
      <vt:lpstr>方正正中黑简体</vt:lpstr>
      <vt:lpstr>宋体</vt:lpstr>
      <vt:lpstr>Arial</vt:lpstr>
      <vt:lpstr>Calibri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fmisx</dc:creator>
  <cp:lastModifiedBy>zhu</cp:lastModifiedBy>
  <cp:revision>1422</cp:revision>
  <dcterms:created xsi:type="dcterms:W3CDTF">2016-08-31T08:33:48Z</dcterms:created>
  <dcterms:modified xsi:type="dcterms:W3CDTF">2018-11-28T07:36:40Z</dcterms:modified>
</cp:coreProperties>
</file>