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Be Vietnam" panose="020B0604020202020204" charset="0"/>
      <p:regular r:id="rId16"/>
    </p:embeddedFont>
    <p:embeddedFont>
      <p:font typeface="Be Vietnam Medium" panose="020B0604020202020204" charset="0"/>
      <p:regular r:id="rId17"/>
    </p:embeddedFont>
    <p:embeddedFont>
      <p:font typeface="Be Vietnam Ultra-Bold" panose="020B0604020202020204" charset="0"/>
      <p:regular r:id="rId18"/>
    </p:embeddedFont>
    <p:embeddedFont>
      <p:font typeface="Oswald" panose="00000500000000000000" pitchFamily="2"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autoAdjust="0"/>
    <p:restoredTop sz="94622" autoAdjust="0"/>
  </p:normalViewPr>
  <p:slideViewPr>
    <p:cSldViewPr>
      <p:cViewPr varScale="1">
        <p:scale>
          <a:sx n="43" d="100"/>
          <a:sy n="43" d="100"/>
        </p:scale>
        <p:origin x="9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svg"/><Relationship Id="rId7" Type="http://schemas.openxmlformats.org/officeDocument/2006/relationships/image" Target="../media/image7.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57155" y="839262"/>
            <a:ext cx="7962138" cy="8229600"/>
          </a:xfrm>
          <a:custGeom>
            <a:avLst/>
            <a:gdLst/>
            <a:ahLst/>
            <a:cxnLst/>
            <a:rect l="l" t="t" r="r" b="b"/>
            <a:pathLst>
              <a:path w="7962138" h="8229600">
                <a:moveTo>
                  <a:pt x="0" y="0"/>
                </a:moveTo>
                <a:lnTo>
                  <a:pt x="7962138" y="0"/>
                </a:lnTo>
                <a:lnTo>
                  <a:pt x="7962138" y="8229600"/>
                </a:lnTo>
                <a:lnTo>
                  <a:pt x="0" y="8229600"/>
                </a:lnTo>
                <a:lnTo>
                  <a:pt x="0" y="0"/>
                </a:lnTo>
                <a:close/>
              </a:path>
            </a:pathLst>
          </a:custGeom>
          <a:blipFill>
            <a:blip r:embed="rId2"/>
            <a:stretch>
              <a:fillRect/>
            </a:stretch>
          </a:blipFill>
        </p:spPr>
      </p:sp>
      <p:sp>
        <p:nvSpPr>
          <p:cNvPr id="3" name="Freeform 3"/>
          <p:cNvSpPr/>
          <p:nvPr/>
        </p:nvSpPr>
        <p:spPr>
          <a:xfrm>
            <a:off x="1656905" y="2839166"/>
            <a:ext cx="6905493" cy="1531764"/>
          </a:xfrm>
          <a:custGeom>
            <a:avLst/>
            <a:gdLst/>
            <a:ahLst/>
            <a:cxnLst/>
            <a:rect l="l" t="t" r="r" b="b"/>
            <a:pathLst>
              <a:path w="6905493" h="1531764">
                <a:moveTo>
                  <a:pt x="0" y="0"/>
                </a:moveTo>
                <a:lnTo>
                  <a:pt x="6905493" y="0"/>
                </a:lnTo>
                <a:lnTo>
                  <a:pt x="6905493" y="1531764"/>
                </a:lnTo>
                <a:lnTo>
                  <a:pt x="0" y="15317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5837191" y="1028700"/>
            <a:ext cx="927700" cy="2057400"/>
          </a:xfrm>
          <a:custGeom>
            <a:avLst/>
            <a:gdLst/>
            <a:ahLst/>
            <a:cxnLst/>
            <a:rect l="l" t="t" r="r" b="b"/>
            <a:pathLst>
              <a:path w="927700" h="2057400">
                <a:moveTo>
                  <a:pt x="0" y="0"/>
                </a:moveTo>
                <a:lnTo>
                  <a:pt x="927701" y="0"/>
                </a:lnTo>
                <a:lnTo>
                  <a:pt x="927701"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366104" y="4370930"/>
            <a:ext cx="7487095" cy="1200150"/>
          </a:xfrm>
          <a:prstGeom prst="rect">
            <a:avLst/>
          </a:prstGeom>
        </p:spPr>
        <p:txBody>
          <a:bodyPr lIns="0" tIns="0" rIns="0" bIns="0" rtlCol="0" anchor="t">
            <a:spAutoFit/>
          </a:bodyPr>
          <a:lstStyle/>
          <a:p>
            <a:pPr algn="l">
              <a:lnSpc>
                <a:spcPts val="9461"/>
              </a:lnSpc>
            </a:pPr>
            <a:r>
              <a:rPr lang="en-US" sz="7884" spc="-512">
                <a:solidFill>
                  <a:srgbClr val="675D50"/>
                </a:solidFill>
                <a:latin typeface="Oswald"/>
              </a:rPr>
              <a:t>WASIAT, HIBAH, WAKAF</a:t>
            </a:r>
          </a:p>
        </p:txBody>
      </p:sp>
      <p:sp>
        <p:nvSpPr>
          <p:cNvPr id="6" name="TextBox 6"/>
          <p:cNvSpPr txBox="1"/>
          <p:nvPr/>
        </p:nvSpPr>
        <p:spPr>
          <a:xfrm>
            <a:off x="1859154" y="5888751"/>
            <a:ext cx="6500996" cy="628650"/>
          </a:xfrm>
          <a:prstGeom prst="rect">
            <a:avLst/>
          </a:prstGeom>
        </p:spPr>
        <p:txBody>
          <a:bodyPr lIns="0" tIns="0" rIns="0" bIns="0" rtlCol="0" anchor="t">
            <a:spAutoFit/>
          </a:bodyPr>
          <a:lstStyle/>
          <a:p>
            <a:pPr algn="ctr">
              <a:lnSpc>
                <a:spcPts val="4905"/>
              </a:lnSpc>
            </a:pPr>
            <a:r>
              <a:rPr lang="en-US" sz="4088">
                <a:solidFill>
                  <a:srgbClr val="675D50"/>
                </a:solidFill>
                <a:latin typeface="Be Vietnam"/>
              </a:rPr>
              <a:t>kELOMPOK 9</a:t>
            </a:r>
          </a:p>
        </p:txBody>
      </p:sp>
      <p:sp>
        <p:nvSpPr>
          <p:cNvPr id="7" name="Freeform 7"/>
          <p:cNvSpPr/>
          <p:nvPr/>
        </p:nvSpPr>
        <p:spPr>
          <a:xfrm>
            <a:off x="9857155" y="2839166"/>
            <a:ext cx="641399" cy="1422458"/>
          </a:xfrm>
          <a:custGeom>
            <a:avLst/>
            <a:gdLst/>
            <a:ahLst/>
            <a:cxnLst/>
            <a:rect l="l" t="t" r="r" b="b"/>
            <a:pathLst>
              <a:path w="641399" h="1422458">
                <a:moveTo>
                  <a:pt x="0" y="0"/>
                </a:moveTo>
                <a:lnTo>
                  <a:pt x="641399" y="0"/>
                </a:lnTo>
                <a:lnTo>
                  <a:pt x="641399" y="1422459"/>
                </a:lnTo>
                <a:lnTo>
                  <a:pt x="0" y="14224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65719" y="9068862"/>
            <a:ext cx="3352622" cy="3352622"/>
          </a:xfrm>
          <a:custGeom>
            <a:avLst/>
            <a:gdLst/>
            <a:ahLst/>
            <a:cxnLst/>
            <a:rect l="l" t="t" r="r" b="b"/>
            <a:pathLst>
              <a:path w="3352622" h="3352622">
                <a:moveTo>
                  <a:pt x="0" y="0"/>
                </a:moveTo>
                <a:lnTo>
                  <a:pt x="3352622" y="0"/>
                </a:lnTo>
                <a:lnTo>
                  <a:pt x="3352622" y="3352622"/>
                </a:lnTo>
                <a:lnTo>
                  <a:pt x="0" y="33526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6259684" y="-2088625"/>
            <a:ext cx="3597471" cy="3597471"/>
          </a:xfrm>
          <a:custGeom>
            <a:avLst/>
            <a:gdLst/>
            <a:ahLst/>
            <a:cxnLst/>
            <a:rect l="l" t="t" r="r" b="b"/>
            <a:pathLst>
              <a:path w="3597471" h="3597471">
                <a:moveTo>
                  <a:pt x="0" y="0"/>
                </a:moveTo>
                <a:lnTo>
                  <a:pt x="3597471" y="0"/>
                </a:lnTo>
                <a:lnTo>
                  <a:pt x="3597471" y="3597471"/>
                </a:lnTo>
                <a:lnTo>
                  <a:pt x="0" y="35974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37931"/>
            <a:ext cx="14225062" cy="6828068"/>
            <a:chOff x="0" y="0"/>
            <a:chExt cx="3746518" cy="1798339"/>
          </a:xfrm>
        </p:grpSpPr>
        <p:sp>
          <p:nvSpPr>
            <p:cNvPr id="3" name="Freeform 3"/>
            <p:cNvSpPr/>
            <p:nvPr/>
          </p:nvSpPr>
          <p:spPr>
            <a:xfrm>
              <a:off x="0" y="0"/>
              <a:ext cx="3746519" cy="1798339"/>
            </a:xfrm>
            <a:custGeom>
              <a:avLst/>
              <a:gdLst/>
              <a:ahLst/>
              <a:cxnLst/>
              <a:rect l="l" t="t" r="r" b="b"/>
              <a:pathLst>
                <a:path w="3746519" h="1798339">
                  <a:moveTo>
                    <a:pt x="0" y="0"/>
                  </a:moveTo>
                  <a:lnTo>
                    <a:pt x="3746519" y="0"/>
                  </a:lnTo>
                  <a:lnTo>
                    <a:pt x="3746519" y="1798339"/>
                  </a:lnTo>
                  <a:lnTo>
                    <a:pt x="0" y="1798339"/>
                  </a:lnTo>
                  <a:close/>
                </a:path>
              </a:pathLst>
            </a:custGeom>
            <a:solidFill>
              <a:srgbClr val="8D5E4F"/>
            </a:solidFill>
          </p:spPr>
        </p:sp>
        <p:sp>
          <p:nvSpPr>
            <p:cNvPr id="4" name="TextBox 4"/>
            <p:cNvSpPr txBox="1"/>
            <p:nvPr/>
          </p:nvSpPr>
          <p:spPr>
            <a:xfrm>
              <a:off x="0" y="47625"/>
              <a:ext cx="3746518" cy="1750714"/>
            </a:xfrm>
            <a:prstGeom prst="rect">
              <a:avLst/>
            </a:prstGeom>
          </p:spPr>
          <p:txBody>
            <a:bodyPr lIns="50800" tIns="50800" rIns="50800" bIns="50800" rtlCol="0" anchor="ctr"/>
            <a:lstStyle/>
            <a:p>
              <a:pPr algn="ctr">
                <a:lnSpc>
                  <a:spcPts val="2641"/>
                </a:lnSpc>
              </a:pPr>
              <a:endParaRPr/>
            </a:p>
          </p:txBody>
        </p:sp>
      </p:grpSp>
      <p:sp>
        <p:nvSpPr>
          <p:cNvPr id="5" name="Freeform 5"/>
          <p:cNvSpPr/>
          <p:nvPr/>
        </p:nvSpPr>
        <p:spPr>
          <a:xfrm>
            <a:off x="12000312" y="1028700"/>
            <a:ext cx="641399" cy="1422458"/>
          </a:xfrm>
          <a:custGeom>
            <a:avLst/>
            <a:gdLst/>
            <a:ahLst/>
            <a:cxnLst/>
            <a:rect l="l" t="t" r="r" b="b"/>
            <a:pathLst>
              <a:path w="641399" h="1422458">
                <a:moveTo>
                  <a:pt x="0" y="0"/>
                </a:moveTo>
                <a:lnTo>
                  <a:pt x="641400" y="0"/>
                </a:lnTo>
                <a:lnTo>
                  <a:pt x="641400" y="1422458"/>
                </a:lnTo>
                <a:lnTo>
                  <a:pt x="0" y="1422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641712" y="2037931"/>
            <a:ext cx="6009277" cy="6211139"/>
          </a:xfrm>
          <a:custGeom>
            <a:avLst/>
            <a:gdLst/>
            <a:ahLst/>
            <a:cxnLst/>
            <a:rect l="l" t="t" r="r" b="b"/>
            <a:pathLst>
              <a:path w="6009277" h="6211139">
                <a:moveTo>
                  <a:pt x="0" y="0"/>
                </a:moveTo>
                <a:lnTo>
                  <a:pt x="6009276" y="0"/>
                </a:lnTo>
                <a:lnTo>
                  <a:pt x="6009276" y="6211138"/>
                </a:lnTo>
                <a:lnTo>
                  <a:pt x="0" y="6211138"/>
                </a:lnTo>
                <a:lnTo>
                  <a:pt x="0" y="0"/>
                </a:lnTo>
                <a:close/>
              </a:path>
            </a:pathLst>
          </a:custGeom>
          <a:blipFill>
            <a:blip r:embed="rId4"/>
            <a:stretch>
              <a:fillRect/>
            </a:stretch>
          </a:blipFill>
        </p:spPr>
      </p:sp>
      <p:sp>
        <p:nvSpPr>
          <p:cNvPr id="7" name="TextBox 7"/>
          <p:cNvSpPr txBox="1"/>
          <p:nvPr/>
        </p:nvSpPr>
        <p:spPr>
          <a:xfrm>
            <a:off x="1565937" y="2584508"/>
            <a:ext cx="6575294" cy="817245"/>
          </a:xfrm>
          <a:prstGeom prst="rect">
            <a:avLst/>
          </a:prstGeom>
        </p:spPr>
        <p:txBody>
          <a:bodyPr lIns="0" tIns="0" rIns="0" bIns="0" rtlCol="0" anchor="t">
            <a:spAutoFit/>
          </a:bodyPr>
          <a:lstStyle/>
          <a:p>
            <a:pPr algn="l">
              <a:lnSpc>
                <a:spcPts val="6299"/>
              </a:lnSpc>
            </a:pPr>
            <a:r>
              <a:rPr lang="en-US" sz="6299">
                <a:solidFill>
                  <a:srgbClr val="FFFFFF"/>
                </a:solidFill>
                <a:latin typeface="Oswald"/>
              </a:rPr>
              <a:t>B. WAKAF</a:t>
            </a:r>
          </a:p>
        </p:txBody>
      </p:sp>
      <p:sp>
        <p:nvSpPr>
          <p:cNvPr id="8" name="TextBox 8"/>
          <p:cNvSpPr txBox="1"/>
          <p:nvPr/>
        </p:nvSpPr>
        <p:spPr>
          <a:xfrm>
            <a:off x="2244538" y="3869401"/>
            <a:ext cx="10755075" cy="4978400"/>
          </a:xfrm>
          <a:prstGeom prst="rect">
            <a:avLst/>
          </a:prstGeom>
        </p:spPr>
        <p:txBody>
          <a:bodyPr lIns="0" tIns="0" rIns="0" bIns="0" rtlCol="0" anchor="t">
            <a:spAutoFit/>
          </a:bodyPr>
          <a:lstStyle/>
          <a:p>
            <a:pPr algn="l">
              <a:lnSpc>
                <a:spcPts val="2599"/>
              </a:lnSpc>
            </a:pPr>
            <a:r>
              <a:rPr lang="en-US" sz="2599">
                <a:solidFill>
                  <a:srgbClr val="FFFFFF"/>
                </a:solidFill>
                <a:latin typeface="Be Vietnam"/>
              </a:rPr>
              <a:t>Secara etimologi, wakaf berasal dari perkataan Arab “Waqf” yang bererti “al-Habs”. Ia merupakan kata yang berbentuk masdar (infinitive noun) yang pada dasarnya berarti menahan, berhenti, atau diam.</a:t>
            </a:r>
          </a:p>
          <a:p>
            <a:pPr algn="l">
              <a:lnSpc>
                <a:spcPts val="2599"/>
              </a:lnSpc>
            </a:pPr>
            <a:endParaRPr lang="en-US" sz="2599">
              <a:solidFill>
                <a:srgbClr val="FFFFFF"/>
              </a:solidFill>
              <a:latin typeface="Be Vietnam"/>
            </a:endParaRPr>
          </a:p>
          <a:p>
            <a:pPr algn="l">
              <a:lnSpc>
                <a:spcPts val="2400"/>
              </a:lnSpc>
            </a:pPr>
            <a:r>
              <a:rPr lang="en-US" sz="2400">
                <a:solidFill>
                  <a:srgbClr val="FFFFFF"/>
                </a:solidFill>
                <a:latin typeface="Be Vietnam"/>
              </a:rPr>
              <a:t>Dalam Kamus Besar Bahasa Indonesia, wakaf diartikan “sesuatu yang diperuntukkan bagi kepentingan umum sebagai derma atau untuk kepentingan umum yang berhubungan dengan agama”. Menurut UU Wakaf No. 41 tahun 2004, wakaf adalah perbuatan hukum wakif untuk memisahkan dan atau menyerahkan sebagian harta benda miliknya untuk dimanfaatkan selamanya dan jangka waktu tertentu sesuai dengan kepentingannya guna keperluan ibadah dan atau kesejahteraan umum menurut syariat</a:t>
            </a:r>
          </a:p>
          <a:p>
            <a:pPr algn="l">
              <a:lnSpc>
                <a:spcPts val="2400"/>
              </a:lnSpc>
            </a:pPr>
            <a:endParaRPr lang="en-US" sz="2400">
              <a:solidFill>
                <a:srgbClr val="FFFFFF"/>
              </a:solidFill>
              <a:latin typeface="Be Vietnam"/>
            </a:endParaRPr>
          </a:p>
          <a:p>
            <a:pPr algn="l">
              <a:lnSpc>
                <a:spcPts val="2400"/>
              </a:lnSpc>
            </a:pPr>
            <a:endParaRPr lang="en-US" sz="2400">
              <a:solidFill>
                <a:srgbClr val="FFFFFF"/>
              </a:solidFill>
              <a:latin typeface="Be Vietnam"/>
            </a:endParaRPr>
          </a:p>
          <a:p>
            <a:pPr algn="l">
              <a:lnSpc>
                <a:spcPts val="2400"/>
              </a:lnSpc>
            </a:pPr>
            <a:endParaRPr lang="en-US" sz="2400">
              <a:solidFill>
                <a:srgbClr val="FFFFFF"/>
              </a:solidFill>
              <a:latin typeface="Be Vietnam"/>
            </a:endParaRPr>
          </a:p>
        </p:txBody>
      </p:sp>
      <p:sp>
        <p:nvSpPr>
          <p:cNvPr id="9" name="Freeform 9"/>
          <p:cNvSpPr/>
          <p:nvPr/>
        </p:nvSpPr>
        <p:spPr>
          <a:xfrm>
            <a:off x="16686144" y="908806"/>
            <a:ext cx="3597471" cy="3597471"/>
          </a:xfrm>
          <a:custGeom>
            <a:avLst/>
            <a:gdLst/>
            <a:ahLst/>
            <a:cxnLst/>
            <a:rect l="l" t="t" r="r" b="b"/>
            <a:pathLst>
              <a:path w="3597471" h="3597471">
                <a:moveTo>
                  <a:pt x="0" y="0"/>
                </a:moveTo>
                <a:lnTo>
                  <a:pt x="3597471" y="0"/>
                </a:lnTo>
                <a:lnTo>
                  <a:pt x="3597471" y="3597471"/>
                </a:lnTo>
                <a:lnTo>
                  <a:pt x="0" y="35974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379430" y="9258300"/>
            <a:ext cx="2524564" cy="2524564"/>
          </a:xfrm>
          <a:custGeom>
            <a:avLst/>
            <a:gdLst/>
            <a:ahLst/>
            <a:cxnLst/>
            <a:rect l="l" t="t" r="r" b="b"/>
            <a:pathLst>
              <a:path w="2524564" h="2524564">
                <a:moveTo>
                  <a:pt x="0" y="0"/>
                </a:moveTo>
                <a:lnTo>
                  <a:pt x="2524563" y="0"/>
                </a:lnTo>
                <a:lnTo>
                  <a:pt x="2524563" y="2524564"/>
                </a:lnTo>
                <a:lnTo>
                  <a:pt x="0" y="2524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7937" y="1837641"/>
            <a:ext cx="16031363" cy="7634652"/>
            <a:chOff x="0" y="0"/>
            <a:chExt cx="4222252" cy="2010772"/>
          </a:xfrm>
        </p:grpSpPr>
        <p:sp>
          <p:nvSpPr>
            <p:cNvPr id="4" name="Freeform 4"/>
            <p:cNvSpPr/>
            <p:nvPr/>
          </p:nvSpPr>
          <p:spPr>
            <a:xfrm>
              <a:off x="0" y="0"/>
              <a:ext cx="4222252" cy="2010772"/>
            </a:xfrm>
            <a:custGeom>
              <a:avLst/>
              <a:gdLst/>
              <a:ahLst/>
              <a:cxnLst/>
              <a:rect l="l" t="t" r="r" b="b"/>
              <a:pathLst>
                <a:path w="4222252" h="2010772">
                  <a:moveTo>
                    <a:pt x="0" y="0"/>
                  </a:moveTo>
                  <a:lnTo>
                    <a:pt x="4222252" y="0"/>
                  </a:lnTo>
                  <a:lnTo>
                    <a:pt x="4222252" y="2010772"/>
                  </a:lnTo>
                  <a:lnTo>
                    <a:pt x="0" y="2010772"/>
                  </a:lnTo>
                  <a:close/>
                </a:path>
              </a:pathLst>
            </a:custGeom>
            <a:solidFill>
              <a:srgbClr val="8D5E4F"/>
            </a:solidFill>
          </p:spPr>
        </p:sp>
        <p:sp>
          <p:nvSpPr>
            <p:cNvPr id="5" name="TextBox 5"/>
            <p:cNvSpPr txBox="1"/>
            <p:nvPr/>
          </p:nvSpPr>
          <p:spPr>
            <a:xfrm>
              <a:off x="0" y="47625"/>
              <a:ext cx="4222252" cy="1963147"/>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028700" y="1942416"/>
            <a:ext cx="7006878" cy="763905"/>
          </a:xfrm>
          <a:prstGeom prst="rect">
            <a:avLst/>
          </a:prstGeom>
        </p:spPr>
        <p:txBody>
          <a:bodyPr lIns="0" tIns="0" rIns="0" bIns="0" rtlCol="0" anchor="t">
            <a:spAutoFit/>
          </a:bodyPr>
          <a:lstStyle/>
          <a:p>
            <a:pPr algn="ctr">
              <a:lnSpc>
                <a:spcPts val="5700"/>
              </a:lnSpc>
            </a:pPr>
            <a:r>
              <a:rPr lang="en-US" sz="5700">
                <a:solidFill>
                  <a:srgbClr val="FFFFFF"/>
                </a:solidFill>
                <a:latin typeface="Oswald"/>
              </a:rPr>
              <a:t>1.Dasar hukum Wakaf</a:t>
            </a:r>
          </a:p>
        </p:txBody>
      </p:sp>
      <p:sp>
        <p:nvSpPr>
          <p:cNvPr id="7" name="TextBox 7"/>
          <p:cNvSpPr txBox="1"/>
          <p:nvPr/>
        </p:nvSpPr>
        <p:spPr>
          <a:xfrm>
            <a:off x="1728028" y="2995293"/>
            <a:ext cx="15031181" cy="6477000"/>
          </a:xfrm>
          <a:prstGeom prst="rect">
            <a:avLst/>
          </a:prstGeom>
        </p:spPr>
        <p:txBody>
          <a:bodyPr lIns="0" tIns="0" rIns="0" bIns="0" rtlCol="0" anchor="t">
            <a:spAutoFit/>
          </a:bodyPr>
          <a:lstStyle/>
          <a:p>
            <a:pPr marL="472039" lvl="1" indent="-236019" algn="just">
              <a:lnSpc>
                <a:spcPts val="2623"/>
              </a:lnSpc>
              <a:buFont typeface="Arial"/>
              <a:buChar char="•"/>
            </a:pPr>
            <a:r>
              <a:rPr lang="en-US" sz="2186">
                <a:solidFill>
                  <a:srgbClr val="FFFFFF"/>
                </a:solidFill>
                <a:latin typeface="Be Vietnam"/>
              </a:rPr>
              <a:t>Al-qur’an</a:t>
            </a:r>
          </a:p>
          <a:p>
            <a:pPr algn="just">
              <a:lnSpc>
                <a:spcPts val="2623"/>
              </a:lnSpc>
            </a:pPr>
            <a:r>
              <a:rPr lang="en-US" sz="2186">
                <a:solidFill>
                  <a:srgbClr val="FFFFFF"/>
                </a:solidFill>
                <a:latin typeface="Be Vietnam"/>
              </a:rPr>
              <a:t>alam Al-Qur'an, meskipun tidak secara khusus menyebutkan wakaf, terdapat ayat-ayat yang mendorong umat Muslim untuk beramal kebajikan, termasuk berinfak fi sabilillah, yang termasuk dalam konsep wakaf. Beberapa ayat tersebut adalah:</a:t>
            </a:r>
          </a:p>
          <a:p>
            <a:pPr algn="just">
              <a:lnSpc>
                <a:spcPts val="2623"/>
              </a:lnSpc>
            </a:pPr>
            <a:r>
              <a:rPr lang="en-US" sz="2186">
                <a:solidFill>
                  <a:srgbClr val="FFFFFF"/>
                </a:solidFill>
                <a:latin typeface="Be Vietnam"/>
              </a:rPr>
              <a:t>Surah al-baqarah ayat 267 yang artinya:</a:t>
            </a:r>
          </a:p>
          <a:p>
            <a:pPr algn="just">
              <a:lnSpc>
                <a:spcPts val="2623"/>
              </a:lnSpc>
            </a:pPr>
            <a:r>
              <a:rPr lang="en-US" sz="2186">
                <a:solidFill>
                  <a:srgbClr val="FFFFFF"/>
                </a:solidFill>
                <a:latin typeface="Be Vietnam"/>
              </a:rPr>
              <a:t>“ Wahai orang-orang yang beriman! Infakkanlah sebagian dari hasil usahamu yang baik-baik dan sebagian dari apa yang Kami keluarkan dari bumi untukmu. Janganlah kamu memilih yang buruk untuk kamu keluarkan, padahal kamu sendiri tidak mau mengambilnya melainkan dengan memicingkan mata (enggan) terhadapnya. Dan ketahuilah bahwa Allah Mahakaya, Maha Terpuji.”</a:t>
            </a:r>
          </a:p>
          <a:p>
            <a:pPr marL="472039" lvl="1" indent="-236019" algn="just">
              <a:lnSpc>
                <a:spcPts val="2623"/>
              </a:lnSpc>
              <a:buFont typeface="Arial"/>
              <a:buChar char="•"/>
            </a:pPr>
            <a:r>
              <a:rPr lang="en-US" sz="2186">
                <a:solidFill>
                  <a:srgbClr val="FFFFFF"/>
                </a:solidFill>
                <a:latin typeface="Be Vietnam"/>
              </a:rPr>
              <a:t>Sunnah</a:t>
            </a:r>
          </a:p>
          <a:p>
            <a:pPr algn="just">
              <a:lnSpc>
                <a:spcPts val="2623"/>
              </a:lnSpc>
            </a:pPr>
            <a:r>
              <a:rPr lang="en-US" sz="2186">
                <a:solidFill>
                  <a:srgbClr val="FFFFFF"/>
                </a:solidFill>
                <a:latin typeface="Be Vietnam"/>
              </a:rPr>
              <a:t>Hadis yang menceritakan kisah Umar bin Khattab adalah salah satu dalil yang mendorong wakaf. Dari Ibnu Umar ra., diceritakan bahwa Umar bin Khattab mendapatkan bagian tanah di Khaibar dan kemudian menemui Nabi Muhammad saw. untuk meminta saran. Umar berkata, "Wahai Rasulullah saw., aku mendapatkan kekayaan berupa tanah yang sangat bagus, yang belum pernah kudapatkan sebelumnya. Apa yang akan engkau sarankan kepadaku dengan kekayaan tersebut?" Rasulullah menjawab, "Jika engkau mau, kau bisa mewakafkan pokoknya dan bersedekah dengannya."(HR.Bukhari).</a:t>
            </a:r>
          </a:p>
          <a:p>
            <a:pPr marL="472039" lvl="1" indent="-236019" algn="just">
              <a:lnSpc>
                <a:spcPts val="2623"/>
              </a:lnSpc>
              <a:buFont typeface="Arial"/>
              <a:buChar char="•"/>
            </a:pPr>
            <a:r>
              <a:rPr lang="en-US" sz="2186">
                <a:solidFill>
                  <a:srgbClr val="FFFFFF"/>
                </a:solidFill>
                <a:latin typeface="Be Vietnam"/>
              </a:rPr>
              <a:t>Ijma’ ulama</a:t>
            </a:r>
          </a:p>
          <a:p>
            <a:pPr algn="just">
              <a:lnSpc>
                <a:spcPts val="2623"/>
              </a:lnSpc>
            </a:pPr>
            <a:r>
              <a:rPr lang="en-US" sz="2186">
                <a:solidFill>
                  <a:srgbClr val="FFFFFF"/>
                </a:solidFill>
                <a:latin typeface="Be Vietnam"/>
              </a:rPr>
              <a:t>Sebagian besar ulama dari semua mazhab Islam setuju bahwa wakaf adalah salah satu amal jariyah yang dianjurkan dalam ajaran Islam, yang merupakan konsensus ulama dalam pengambilan keputusan hukum Islam.</a:t>
            </a:r>
          </a:p>
          <a:p>
            <a:pPr algn="just">
              <a:lnSpc>
                <a:spcPts val="2623"/>
              </a:lnSpc>
            </a:pPr>
            <a:endParaRPr lang="en-US" sz="2186">
              <a:solidFill>
                <a:srgbClr val="FFFFFF"/>
              </a:solidFill>
              <a:latin typeface="Be Vietnam"/>
            </a:endParaRPr>
          </a:p>
        </p:txBody>
      </p:sp>
      <p:sp>
        <p:nvSpPr>
          <p:cNvPr id="8" name="Freeform 8"/>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7937" y="1837641"/>
            <a:ext cx="16031363" cy="7634652"/>
            <a:chOff x="0" y="0"/>
            <a:chExt cx="4222252" cy="2010772"/>
          </a:xfrm>
        </p:grpSpPr>
        <p:sp>
          <p:nvSpPr>
            <p:cNvPr id="4" name="Freeform 4"/>
            <p:cNvSpPr/>
            <p:nvPr/>
          </p:nvSpPr>
          <p:spPr>
            <a:xfrm>
              <a:off x="0" y="0"/>
              <a:ext cx="4222252" cy="2010772"/>
            </a:xfrm>
            <a:custGeom>
              <a:avLst/>
              <a:gdLst/>
              <a:ahLst/>
              <a:cxnLst/>
              <a:rect l="l" t="t" r="r" b="b"/>
              <a:pathLst>
                <a:path w="4222252" h="2010772">
                  <a:moveTo>
                    <a:pt x="0" y="0"/>
                  </a:moveTo>
                  <a:lnTo>
                    <a:pt x="4222252" y="0"/>
                  </a:lnTo>
                  <a:lnTo>
                    <a:pt x="4222252" y="2010772"/>
                  </a:lnTo>
                  <a:lnTo>
                    <a:pt x="0" y="2010772"/>
                  </a:lnTo>
                  <a:close/>
                </a:path>
              </a:pathLst>
            </a:custGeom>
            <a:solidFill>
              <a:srgbClr val="8D5E4F"/>
            </a:solidFill>
          </p:spPr>
        </p:sp>
        <p:sp>
          <p:nvSpPr>
            <p:cNvPr id="5" name="TextBox 5"/>
            <p:cNvSpPr txBox="1"/>
            <p:nvPr/>
          </p:nvSpPr>
          <p:spPr>
            <a:xfrm>
              <a:off x="0" y="47625"/>
              <a:ext cx="4222252" cy="1963147"/>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704062" y="2078988"/>
            <a:ext cx="7820937" cy="668260"/>
          </a:xfrm>
          <a:prstGeom prst="rect">
            <a:avLst/>
          </a:prstGeom>
        </p:spPr>
        <p:txBody>
          <a:bodyPr wrap="square" lIns="0" tIns="0" rIns="0" bIns="0" rtlCol="0" anchor="t">
            <a:spAutoFit/>
          </a:bodyPr>
          <a:lstStyle/>
          <a:p>
            <a:pPr>
              <a:lnSpc>
                <a:spcPts val="5700"/>
              </a:lnSpc>
            </a:pPr>
            <a:r>
              <a:rPr lang="en-US" sz="4000" dirty="0">
                <a:solidFill>
                  <a:srgbClr val="FFFFFF"/>
                </a:solidFill>
                <a:latin typeface="Oswald"/>
              </a:rPr>
              <a:t>2.</a:t>
            </a:r>
            <a:r>
              <a:rPr lang="id-ID" sz="4000" dirty="0">
                <a:solidFill>
                  <a:srgbClr val="FFFFFF"/>
                </a:solidFill>
                <a:latin typeface="Oswald"/>
              </a:rPr>
              <a:t> </a:t>
            </a:r>
            <a:r>
              <a:rPr lang="en-US" sz="4000" dirty="0" err="1">
                <a:solidFill>
                  <a:srgbClr val="FFFFFF"/>
                </a:solidFill>
                <a:latin typeface="Oswald"/>
              </a:rPr>
              <a:t>Syarat</a:t>
            </a:r>
            <a:r>
              <a:rPr lang="en-US" sz="4000" dirty="0">
                <a:solidFill>
                  <a:srgbClr val="FFFFFF"/>
                </a:solidFill>
                <a:latin typeface="Oswald"/>
              </a:rPr>
              <a:t> Dan </a:t>
            </a:r>
            <a:r>
              <a:rPr lang="en-US" sz="4000" dirty="0" err="1">
                <a:solidFill>
                  <a:srgbClr val="FFFFFF"/>
                </a:solidFill>
                <a:latin typeface="Oswald"/>
              </a:rPr>
              <a:t>Rukun</a:t>
            </a:r>
            <a:r>
              <a:rPr lang="en-US" sz="4000" dirty="0">
                <a:solidFill>
                  <a:srgbClr val="FFFFFF"/>
                </a:solidFill>
                <a:latin typeface="Oswald"/>
              </a:rPr>
              <a:t> </a:t>
            </a:r>
            <a:r>
              <a:rPr lang="en-US" sz="4000" dirty="0" err="1">
                <a:solidFill>
                  <a:srgbClr val="FFFFFF"/>
                </a:solidFill>
                <a:latin typeface="Oswald"/>
              </a:rPr>
              <a:t>wakaf</a:t>
            </a:r>
            <a:endParaRPr lang="en-US" sz="4000" dirty="0">
              <a:solidFill>
                <a:srgbClr val="FFFFFF"/>
              </a:solidFill>
              <a:latin typeface="Oswald"/>
            </a:endParaRPr>
          </a:p>
        </p:txBody>
      </p:sp>
      <p:sp>
        <p:nvSpPr>
          <p:cNvPr id="7" name="TextBox 7"/>
          <p:cNvSpPr txBox="1"/>
          <p:nvPr/>
        </p:nvSpPr>
        <p:spPr>
          <a:xfrm>
            <a:off x="1728028" y="2995293"/>
            <a:ext cx="15031181" cy="1943100"/>
          </a:xfrm>
          <a:prstGeom prst="rect">
            <a:avLst/>
          </a:prstGeom>
        </p:spPr>
        <p:txBody>
          <a:bodyPr lIns="0" tIns="0" rIns="0" bIns="0" rtlCol="0" anchor="t">
            <a:spAutoFit/>
          </a:bodyPr>
          <a:lstStyle/>
          <a:p>
            <a:pPr algn="just">
              <a:lnSpc>
                <a:spcPts val="2623"/>
              </a:lnSpc>
            </a:pP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dinyatakan</a:t>
            </a:r>
            <a:r>
              <a:rPr lang="en-US" sz="2186" dirty="0">
                <a:solidFill>
                  <a:srgbClr val="FFFFFF"/>
                </a:solidFill>
                <a:latin typeface="Be Vietnam"/>
              </a:rPr>
              <a:t> </a:t>
            </a:r>
            <a:r>
              <a:rPr lang="en-US" sz="2186" dirty="0" err="1">
                <a:solidFill>
                  <a:srgbClr val="FFFFFF"/>
                </a:solidFill>
                <a:latin typeface="Be Vietnam"/>
              </a:rPr>
              <a:t>syah</a:t>
            </a:r>
            <a:r>
              <a:rPr lang="en-US" sz="2186" dirty="0">
                <a:solidFill>
                  <a:srgbClr val="FFFFFF"/>
                </a:solidFill>
                <a:latin typeface="Be Vietnam"/>
              </a:rPr>
              <a:t> </a:t>
            </a:r>
            <a:r>
              <a:rPr lang="en-US" sz="2186" dirty="0" err="1">
                <a:solidFill>
                  <a:srgbClr val="FFFFFF"/>
                </a:solidFill>
                <a:latin typeface="Be Vietnam"/>
              </a:rPr>
              <a:t>apabila</a:t>
            </a:r>
            <a:r>
              <a:rPr lang="en-US" sz="2186" dirty="0">
                <a:solidFill>
                  <a:srgbClr val="FFFFFF"/>
                </a:solidFill>
                <a:latin typeface="Be Vietnam"/>
              </a:rPr>
              <a:t> </a:t>
            </a:r>
            <a:r>
              <a:rPr lang="en-US" sz="2186" dirty="0" err="1">
                <a:solidFill>
                  <a:srgbClr val="FFFFFF"/>
                </a:solidFill>
                <a:latin typeface="Be Vietnam"/>
              </a:rPr>
              <a:t>syarat</a:t>
            </a:r>
            <a:r>
              <a:rPr lang="en-US" sz="2186" dirty="0">
                <a:solidFill>
                  <a:srgbClr val="FFFFFF"/>
                </a:solidFill>
                <a:latin typeface="Be Vietnam"/>
              </a:rPr>
              <a:t> dan </a:t>
            </a:r>
            <a:r>
              <a:rPr lang="en-US" sz="2186" dirty="0" err="1">
                <a:solidFill>
                  <a:srgbClr val="FFFFFF"/>
                </a:solidFill>
                <a:latin typeface="Be Vietnam"/>
              </a:rPr>
              <a:t>rukunya</a:t>
            </a:r>
            <a:r>
              <a:rPr lang="en-US" sz="2186" dirty="0">
                <a:solidFill>
                  <a:srgbClr val="FFFFFF"/>
                </a:solidFill>
                <a:latin typeface="Be Vietnam"/>
              </a:rPr>
              <a:t> </a:t>
            </a:r>
            <a:r>
              <a:rPr lang="en-US" sz="2186" dirty="0" err="1">
                <a:solidFill>
                  <a:srgbClr val="FFFFFF"/>
                </a:solidFill>
                <a:latin typeface="Be Vietnam"/>
              </a:rPr>
              <a:t>telah</a:t>
            </a:r>
            <a:r>
              <a:rPr lang="en-US" sz="2186" dirty="0">
                <a:solidFill>
                  <a:srgbClr val="FFFFFF"/>
                </a:solidFill>
                <a:latin typeface="Be Vietnam"/>
              </a:rPr>
              <a:t> </a:t>
            </a:r>
            <a:r>
              <a:rPr lang="en-US" sz="2186" dirty="0" err="1">
                <a:solidFill>
                  <a:srgbClr val="FFFFFF"/>
                </a:solidFill>
                <a:latin typeface="Be Vietnam"/>
              </a:rPr>
              <a:t>terpenuhi</a:t>
            </a:r>
            <a:r>
              <a:rPr lang="en-US" sz="2186" dirty="0">
                <a:solidFill>
                  <a:srgbClr val="FFFFFF"/>
                </a:solidFill>
                <a:latin typeface="Be Vietnam"/>
              </a:rPr>
              <a:t>. </a:t>
            </a:r>
            <a:r>
              <a:rPr lang="en-US" sz="2186" dirty="0" err="1">
                <a:solidFill>
                  <a:srgbClr val="FFFFFF"/>
                </a:solidFill>
                <a:latin typeface="Be Vietnam"/>
              </a:rPr>
              <a:t>Rukun</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ada</a:t>
            </a:r>
            <a:r>
              <a:rPr lang="en-US" sz="2186" dirty="0">
                <a:solidFill>
                  <a:srgbClr val="FFFFFF"/>
                </a:solidFill>
                <a:latin typeface="Be Vietnam"/>
              </a:rPr>
              <a:t> </a:t>
            </a:r>
            <a:r>
              <a:rPr lang="en-US" sz="2186" dirty="0" err="1">
                <a:solidFill>
                  <a:srgbClr val="FFFFFF"/>
                </a:solidFill>
                <a:latin typeface="Be Vietnam"/>
              </a:rPr>
              <a:t>empat</a:t>
            </a:r>
            <a:r>
              <a:rPr lang="en-US" sz="2186" dirty="0">
                <a:solidFill>
                  <a:srgbClr val="FFFFFF"/>
                </a:solidFill>
                <a:latin typeface="Be Vietnam"/>
              </a:rPr>
              <a:t> (</a:t>
            </a:r>
            <a:r>
              <a:rPr lang="en-US" sz="2186" dirty="0" err="1">
                <a:solidFill>
                  <a:srgbClr val="FFFFFF"/>
                </a:solidFill>
                <a:latin typeface="Be Vietnam"/>
              </a:rPr>
              <a:t>yaitu</a:t>
            </a:r>
            <a:r>
              <a:rPr lang="en-US" sz="2186" dirty="0">
                <a:solidFill>
                  <a:srgbClr val="FFFFFF"/>
                </a:solidFill>
                <a:latin typeface="Be Vietnam"/>
              </a:rPr>
              <a:t>): </a:t>
            </a:r>
          </a:p>
          <a:p>
            <a:pPr algn="just">
              <a:lnSpc>
                <a:spcPts val="2623"/>
              </a:lnSpc>
            </a:pPr>
            <a:r>
              <a:rPr lang="en-US" sz="2186" dirty="0">
                <a:solidFill>
                  <a:srgbClr val="FFFFFF"/>
                </a:solidFill>
                <a:latin typeface="Be Vietnam"/>
              </a:rPr>
              <a:t>1. Wakif (orang yang </a:t>
            </a:r>
            <a:r>
              <a:rPr lang="en-US" sz="2186" dirty="0" err="1">
                <a:solidFill>
                  <a:srgbClr val="FFFFFF"/>
                </a:solidFill>
                <a:latin typeface="Be Vietnam"/>
              </a:rPr>
              <a:t>mewakafkan</a:t>
            </a:r>
            <a:r>
              <a:rPr lang="en-US" sz="2186" dirty="0">
                <a:solidFill>
                  <a:srgbClr val="FFFFFF"/>
                </a:solidFill>
                <a:latin typeface="Be Vietnam"/>
              </a:rPr>
              <a:t> </a:t>
            </a:r>
            <a:r>
              <a:rPr lang="en-US" sz="2186" dirty="0" err="1">
                <a:solidFill>
                  <a:srgbClr val="FFFFFF"/>
                </a:solidFill>
                <a:latin typeface="Be Vietnam"/>
              </a:rPr>
              <a:t>harta</a:t>
            </a:r>
            <a:r>
              <a:rPr lang="en-US" sz="2186" dirty="0">
                <a:solidFill>
                  <a:srgbClr val="FFFFFF"/>
                </a:solidFill>
                <a:latin typeface="Be Vietnam"/>
              </a:rPr>
              <a:t>). </a:t>
            </a:r>
          </a:p>
          <a:p>
            <a:pPr algn="just">
              <a:lnSpc>
                <a:spcPts val="2623"/>
              </a:lnSpc>
            </a:pPr>
            <a:r>
              <a:rPr lang="en-US" sz="2186" dirty="0">
                <a:solidFill>
                  <a:srgbClr val="FFFFFF"/>
                </a:solidFill>
                <a:latin typeface="Be Vietnam"/>
              </a:rPr>
              <a:t>2. </a:t>
            </a:r>
            <a:r>
              <a:rPr lang="en-US" sz="2186" dirty="0" err="1">
                <a:solidFill>
                  <a:srgbClr val="FFFFFF"/>
                </a:solidFill>
                <a:latin typeface="Be Vietnam"/>
              </a:rPr>
              <a:t>Mauquf</a:t>
            </a:r>
            <a:r>
              <a:rPr lang="en-US" sz="2186" dirty="0">
                <a:solidFill>
                  <a:srgbClr val="FFFFFF"/>
                </a:solidFill>
                <a:latin typeface="Be Vietnam"/>
              </a:rPr>
              <a:t> </a:t>
            </a:r>
            <a:r>
              <a:rPr lang="en-US" sz="2186" dirty="0" err="1">
                <a:solidFill>
                  <a:srgbClr val="FFFFFF"/>
                </a:solidFill>
                <a:latin typeface="Be Vietnam"/>
              </a:rPr>
              <a:t>bih</a:t>
            </a:r>
            <a:r>
              <a:rPr lang="en-US" sz="2186" dirty="0">
                <a:solidFill>
                  <a:srgbClr val="FFFFFF"/>
                </a:solidFill>
                <a:latin typeface="Be Vietnam"/>
              </a:rPr>
              <a:t> (</a:t>
            </a:r>
            <a:r>
              <a:rPr lang="en-US" sz="2186" dirty="0" err="1">
                <a:solidFill>
                  <a:srgbClr val="FFFFFF"/>
                </a:solidFill>
                <a:latin typeface="Be Vietnam"/>
              </a:rPr>
              <a:t>barang</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harta</a:t>
            </a:r>
            <a:r>
              <a:rPr lang="en-US" sz="2186" dirty="0">
                <a:solidFill>
                  <a:srgbClr val="FFFFFF"/>
                </a:solidFill>
                <a:latin typeface="Be Vietnam"/>
              </a:rPr>
              <a:t> yang </a:t>
            </a:r>
            <a:r>
              <a:rPr lang="en-US" sz="2186" dirty="0" err="1">
                <a:solidFill>
                  <a:srgbClr val="FFFFFF"/>
                </a:solidFill>
                <a:latin typeface="Be Vietnam"/>
              </a:rPr>
              <a:t>diwakafkan</a:t>
            </a:r>
            <a:r>
              <a:rPr lang="en-US" sz="2186" dirty="0">
                <a:solidFill>
                  <a:srgbClr val="FFFFFF"/>
                </a:solidFill>
                <a:latin typeface="Be Vietnam"/>
              </a:rPr>
              <a:t>). </a:t>
            </a:r>
          </a:p>
          <a:p>
            <a:pPr algn="just">
              <a:lnSpc>
                <a:spcPts val="2623"/>
              </a:lnSpc>
            </a:pPr>
            <a:r>
              <a:rPr lang="en-US" sz="2186" dirty="0">
                <a:solidFill>
                  <a:srgbClr val="FFFFFF"/>
                </a:solidFill>
                <a:latin typeface="Be Vietnam"/>
              </a:rPr>
              <a:t>3. </a:t>
            </a:r>
            <a:r>
              <a:rPr lang="en-US" sz="2186" dirty="0" err="1">
                <a:solidFill>
                  <a:srgbClr val="FFFFFF"/>
                </a:solidFill>
                <a:latin typeface="Be Vietnam"/>
              </a:rPr>
              <a:t>Mauquf</a:t>
            </a:r>
            <a:r>
              <a:rPr lang="en-US" sz="2186" dirty="0">
                <a:solidFill>
                  <a:srgbClr val="FFFFFF"/>
                </a:solidFill>
                <a:latin typeface="Be Vietnam"/>
              </a:rPr>
              <a:t> ‘</a:t>
            </a:r>
            <a:r>
              <a:rPr lang="en-US" sz="2186" dirty="0" err="1">
                <a:solidFill>
                  <a:srgbClr val="FFFFFF"/>
                </a:solidFill>
                <a:latin typeface="Be Vietnam"/>
              </a:rPr>
              <a:t>alaih</a:t>
            </a:r>
            <a:r>
              <a:rPr lang="en-US" sz="2186" dirty="0">
                <a:solidFill>
                  <a:srgbClr val="FFFFFF"/>
                </a:solidFill>
                <a:latin typeface="Be Vietnam"/>
              </a:rPr>
              <a:t> (</a:t>
            </a:r>
            <a:r>
              <a:rPr lang="en-US" sz="2186" dirty="0" err="1">
                <a:solidFill>
                  <a:srgbClr val="FFFFFF"/>
                </a:solidFill>
                <a:latin typeface="Be Vietnam"/>
              </a:rPr>
              <a:t>pihak</a:t>
            </a:r>
            <a:r>
              <a:rPr lang="en-US" sz="2186" dirty="0">
                <a:solidFill>
                  <a:srgbClr val="FFFFFF"/>
                </a:solidFill>
                <a:latin typeface="Be Vietnam"/>
              </a:rPr>
              <a:t> yang </a:t>
            </a:r>
            <a:r>
              <a:rPr lang="en-US" sz="2186" dirty="0" err="1">
                <a:solidFill>
                  <a:srgbClr val="FFFFFF"/>
                </a:solidFill>
                <a:latin typeface="Be Vietnam"/>
              </a:rPr>
              <a:t>diberi</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peruntukan</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p>
          <a:p>
            <a:pPr algn="just">
              <a:lnSpc>
                <a:spcPts val="2623"/>
              </a:lnSpc>
            </a:pPr>
            <a:r>
              <a:rPr lang="en-US" sz="2186" dirty="0">
                <a:solidFill>
                  <a:srgbClr val="FFFFFF"/>
                </a:solidFill>
                <a:latin typeface="Be Vietnam"/>
              </a:rPr>
              <a:t>4. </a:t>
            </a:r>
            <a:r>
              <a:rPr lang="en-US" sz="2186" dirty="0" err="1">
                <a:solidFill>
                  <a:srgbClr val="FFFFFF"/>
                </a:solidFill>
                <a:latin typeface="Be Vietnam"/>
              </a:rPr>
              <a:t>Sighat</a:t>
            </a:r>
            <a:r>
              <a:rPr lang="en-US" sz="2186" dirty="0">
                <a:solidFill>
                  <a:srgbClr val="FFFFFF"/>
                </a:solidFill>
                <a:latin typeface="Be Vietnam"/>
              </a:rPr>
              <a:t> (</a:t>
            </a:r>
            <a:r>
              <a:rPr lang="en-US" sz="2186" dirty="0" err="1">
                <a:solidFill>
                  <a:srgbClr val="FFFFFF"/>
                </a:solidFill>
                <a:latin typeface="Be Vietnam"/>
              </a:rPr>
              <a:t>pernyataan</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ikhrar</a:t>
            </a:r>
            <a:r>
              <a:rPr lang="en-US" sz="2186" dirty="0">
                <a:solidFill>
                  <a:srgbClr val="FFFFFF"/>
                </a:solidFill>
                <a:latin typeface="Be Vietnam"/>
              </a:rPr>
              <a:t> wakif </a:t>
            </a:r>
            <a:r>
              <a:rPr lang="en-US" sz="2186" dirty="0" err="1">
                <a:solidFill>
                  <a:srgbClr val="FFFFFF"/>
                </a:solidFill>
                <a:latin typeface="Be Vietnam"/>
              </a:rPr>
              <a:t>sebagai</a:t>
            </a:r>
            <a:r>
              <a:rPr lang="en-US" sz="2186" dirty="0">
                <a:solidFill>
                  <a:srgbClr val="FFFFFF"/>
                </a:solidFill>
                <a:latin typeface="Be Vietnam"/>
              </a:rPr>
              <a:t> </a:t>
            </a:r>
            <a:r>
              <a:rPr lang="en-US" sz="2186" dirty="0" err="1">
                <a:solidFill>
                  <a:srgbClr val="FFFFFF"/>
                </a:solidFill>
                <a:latin typeface="Be Vietnam"/>
              </a:rPr>
              <a:t>suatu</a:t>
            </a:r>
            <a:r>
              <a:rPr lang="en-US" sz="2186" dirty="0">
                <a:solidFill>
                  <a:srgbClr val="FFFFFF"/>
                </a:solidFill>
                <a:latin typeface="Be Vietnam"/>
              </a:rPr>
              <a:t> </a:t>
            </a:r>
            <a:r>
              <a:rPr lang="en-US" sz="2186" dirty="0" err="1">
                <a:solidFill>
                  <a:srgbClr val="FFFFFF"/>
                </a:solidFill>
                <a:latin typeface="Be Vietnam"/>
              </a:rPr>
              <a:t>kehendak</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mewakafkan</a:t>
            </a:r>
            <a:r>
              <a:rPr lang="en-US" sz="2186" dirty="0">
                <a:solidFill>
                  <a:srgbClr val="FFFFFF"/>
                </a:solidFill>
                <a:latin typeface="Be Vietnam"/>
              </a:rPr>
              <a:t> </a:t>
            </a:r>
            <a:r>
              <a:rPr lang="en-US" sz="2186" dirty="0" err="1">
                <a:solidFill>
                  <a:srgbClr val="FFFFFF"/>
                </a:solidFill>
                <a:latin typeface="Be Vietnam"/>
              </a:rPr>
              <a:t>sebagian</a:t>
            </a:r>
            <a:r>
              <a:rPr lang="en-US" sz="2186" dirty="0">
                <a:solidFill>
                  <a:srgbClr val="FFFFFF"/>
                </a:solidFill>
                <a:latin typeface="Be Vietnam"/>
              </a:rPr>
              <a:t> </a:t>
            </a:r>
            <a:r>
              <a:rPr lang="en-US" sz="2186" dirty="0" err="1">
                <a:solidFill>
                  <a:srgbClr val="FFFFFF"/>
                </a:solidFill>
                <a:latin typeface="Be Vietnam"/>
              </a:rPr>
              <a:t>harta</a:t>
            </a:r>
            <a:r>
              <a:rPr lang="en-US" sz="2186" dirty="0">
                <a:solidFill>
                  <a:srgbClr val="FFFFFF"/>
                </a:solidFill>
                <a:latin typeface="Be Vietnam"/>
              </a:rPr>
              <a:t> </a:t>
            </a:r>
            <a:r>
              <a:rPr lang="en-US" sz="2186" dirty="0" err="1">
                <a:solidFill>
                  <a:srgbClr val="FFFFFF"/>
                </a:solidFill>
                <a:latin typeface="Be Vietnam"/>
              </a:rPr>
              <a:t>bendanya</a:t>
            </a:r>
            <a:r>
              <a:rPr lang="en-US" sz="2186" dirty="0">
                <a:solidFill>
                  <a:srgbClr val="FFFFFF"/>
                </a:solidFill>
                <a:latin typeface="Be Vietnam"/>
              </a:rPr>
              <a:t>).</a:t>
            </a:r>
          </a:p>
          <a:p>
            <a:pPr algn="just">
              <a:lnSpc>
                <a:spcPts val="2623"/>
              </a:lnSpc>
            </a:pPr>
            <a:endParaRPr lang="en-US" sz="2186" dirty="0">
              <a:solidFill>
                <a:srgbClr val="FFFFFF"/>
              </a:solidFill>
              <a:latin typeface="Be Vietnam"/>
            </a:endParaRPr>
          </a:p>
        </p:txBody>
      </p:sp>
      <p:sp>
        <p:nvSpPr>
          <p:cNvPr id="8" name="Freeform 8"/>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704063" y="4891062"/>
            <a:ext cx="4127812" cy="668260"/>
          </a:xfrm>
          <a:prstGeom prst="rect">
            <a:avLst/>
          </a:prstGeom>
        </p:spPr>
        <p:txBody>
          <a:bodyPr wrap="square" lIns="0" tIns="0" rIns="0" bIns="0" rtlCol="0" anchor="t">
            <a:spAutoFit/>
          </a:bodyPr>
          <a:lstStyle/>
          <a:p>
            <a:pPr algn="l">
              <a:lnSpc>
                <a:spcPts val="5700"/>
              </a:lnSpc>
            </a:pPr>
            <a:r>
              <a:rPr lang="en-US" sz="4000" dirty="0">
                <a:solidFill>
                  <a:srgbClr val="FFFFFF"/>
                </a:solidFill>
                <a:latin typeface="Oswald"/>
              </a:rPr>
              <a:t>3. </a:t>
            </a:r>
            <a:r>
              <a:rPr lang="en-US" sz="4000" dirty="0" err="1">
                <a:solidFill>
                  <a:srgbClr val="FFFFFF"/>
                </a:solidFill>
                <a:latin typeface="Oswald"/>
              </a:rPr>
              <a:t>Jenis</a:t>
            </a:r>
            <a:r>
              <a:rPr lang="en-US" sz="4000" dirty="0">
                <a:solidFill>
                  <a:srgbClr val="FFFFFF"/>
                </a:solidFill>
                <a:latin typeface="Oswald"/>
              </a:rPr>
              <a:t> </a:t>
            </a:r>
            <a:r>
              <a:rPr lang="en-US" sz="4000" dirty="0" err="1">
                <a:solidFill>
                  <a:srgbClr val="FFFFFF"/>
                </a:solidFill>
                <a:latin typeface="Oswald"/>
              </a:rPr>
              <a:t>wakaf</a:t>
            </a:r>
            <a:endParaRPr lang="en-US" sz="4000" dirty="0">
              <a:solidFill>
                <a:srgbClr val="FFFFFF"/>
              </a:solidFill>
              <a:latin typeface="Oswald"/>
            </a:endParaRPr>
          </a:p>
        </p:txBody>
      </p:sp>
      <p:sp>
        <p:nvSpPr>
          <p:cNvPr id="11" name="TextBox 11"/>
          <p:cNvSpPr txBox="1"/>
          <p:nvPr/>
        </p:nvSpPr>
        <p:spPr>
          <a:xfrm>
            <a:off x="1728028" y="5595563"/>
            <a:ext cx="15031181" cy="3562350"/>
          </a:xfrm>
          <a:prstGeom prst="rect">
            <a:avLst/>
          </a:prstGeom>
        </p:spPr>
        <p:txBody>
          <a:bodyPr lIns="0" tIns="0" rIns="0" bIns="0" rtlCol="0" anchor="t">
            <a:spAutoFit/>
          </a:bodyPr>
          <a:lstStyle/>
          <a:p>
            <a:pPr algn="just">
              <a:lnSpc>
                <a:spcPts val="2623"/>
              </a:lnSpc>
            </a:pPr>
            <a:r>
              <a:rPr lang="en-US" sz="2186" dirty="0" err="1">
                <a:solidFill>
                  <a:srgbClr val="FFFFFF"/>
                </a:solidFill>
                <a:latin typeface="Be Vietnam"/>
              </a:rPr>
              <a:t>Terdapat</a:t>
            </a:r>
            <a:r>
              <a:rPr lang="en-US" sz="2186" dirty="0">
                <a:solidFill>
                  <a:srgbClr val="FFFFFF"/>
                </a:solidFill>
                <a:latin typeface="Be Vietnam"/>
              </a:rPr>
              <a:t> </a:t>
            </a:r>
            <a:r>
              <a:rPr lang="en-US" sz="2186" dirty="0" err="1">
                <a:solidFill>
                  <a:srgbClr val="FFFFFF"/>
                </a:solidFill>
                <a:latin typeface="Be Vietnam"/>
              </a:rPr>
              <a:t>beberapa</a:t>
            </a:r>
            <a:r>
              <a:rPr lang="en-US" sz="2186" dirty="0">
                <a:solidFill>
                  <a:srgbClr val="FFFFFF"/>
                </a:solidFill>
                <a:latin typeface="Be Vietnam"/>
              </a:rPr>
              <a:t> </a:t>
            </a:r>
            <a:r>
              <a:rPr lang="en-US" sz="2186" dirty="0" err="1">
                <a:solidFill>
                  <a:srgbClr val="FFFFFF"/>
                </a:solidFill>
                <a:latin typeface="Be Vietnam"/>
              </a:rPr>
              <a:t>jenis</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yang </a:t>
            </a:r>
            <a:r>
              <a:rPr lang="en-US" sz="2186" dirty="0" err="1">
                <a:solidFill>
                  <a:srgbClr val="FFFFFF"/>
                </a:solidFill>
                <a:latin typeface="Be Vietnam"/>
              </a:rPr>
              <a:t>umum</a:t>
            </a:r>
            <a:r>
              <a:rPr lang="en-US" sz="2186" dirty="0">
                <a:solidFill>
                  <a:srgbClr val="FFFFFF"/>
                </a:solidFill>
                <a:latin typeface="Be Vietnam"/>
              </a:rPr>
              <a:t> </a:t>
            </a:r>
            <a:r>
              <a:rPr lang="en-US" sz="2186" dirty="0" err="1">
                <a:solidFill>
                  <a:srgbClr val="FFFFFF"/>
                </a:solidFill>
                <a:latin typeface="Be Vietnam"/>
              </a:rPr>
              <a:t>ditemui</a:t>
            </a:r>
            <a:r>
              <a:rPr lang="en-US" sz="2186" dirty="0">
                <a:solidFill>
                  <a:srgbClr val="FFFFFF"/>
                </a:solidFill>
                <a:latin typeface="Be Vietnam"/>
              </a:rPr>
              <a:t> </a:t>
            </a:r>
            <a:r>
              <a:rPr lang="en-US" sz="2186" dirty="0" err="1">
                <a:solidFill>
                  <a:srgbClr val="FFFFFF"/>
                </a:solidFill>
                <a:latin typeface="Be Vietnam"/>
              </a:rPr>
              <a:t>dalam</a:t>
            </a:r>
            <a:r>
              <a:rPr lang="en-US" sz="2186" dirty="0">
                <a:solidFill>
                  <a:srgbClr val="FFFFFF"/>
                </a:solidFill>
                <a:latin typeface="Be Vietnam"/>
              </a:rPr>
              <a:t> </a:t>
            </a:r>
            <a:r>
              <a:rPr lang="en-US" sz="2186" dirty="0" err="1">
                <a:solidFill>
                  <a:srgbClr val="FFFFFF"/>
                </a:solidFill>
                <a:latin typeface="Be Vietnam"/>
              </a:rPr>
              <a:t>praktik</a:t>
            </a:r>
            <a:r>
              <a:rPr lang="en-US" sz="2186" dirty="0">
                <a:solidFill>
                  <a:srgbClr val="FFFFFF"/>
                </a:solidFill>
                <a:latin typeface="Be Vietnam"/>
              </a:rPr>
              <a:t> </a:t>
            </a:r>
            <a:r>
              <a:rPr lang="en-US" sz="2186" dirty="0" err="1">
                <a:solidFill>
                  <a:srgbClr val="FFFFFF"/>
                </a:solidFill>
                <a:latin typeface="Be Vietnam"/>
              </a:rPr>
              <a:t>filantropi</a:t>
            </a:r>
            <a:r>
              <a:rPr lang="en-US" sz="2186" dirty="0">
                <a:solidFill>
                  <a:srgbClr val="FFFFFF"/>
                </a:solidFill>
                <a:latin typeface="Be Vietnam"/>
              </a:rPr>
              <a:t> Islam.</a:t>
            </a:r>
          </a:p>
          <a:p>
            <a:pPr marL="472039" lvl="1" indent="-236019" algn="just">
              <a:lnSpc>
                <a:spcPts val="2623"/>
              </a:lnSpc>
              <a:buFont typeface="Arial"/>
              <a:buChar char="•"/>
            </a:pPr>
            <a:r>
              <a:rPr lang="en-US" sz="2186" dirty="0" err="1">
                <a:solidFill>
                  <a:srgbClr val="FFFFFF"/>
                </a:solidFill>
                <a:latin typeface="Be Vietnam"/>
              </a:rPr>
              <a:t>Wakaf</a:t>
            </a:r>
            <a:r>
              <a:rPr lang="en-US" sz="2186" dirty="0">
                <a:solidFill>
                  <a:srgbClr val="FFFFFF"/>
                </a:solidFill>
                <a:latin typeface="Be Vietnam"/>
              </a:rPr>
              <a:t> Tanah,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tanah</a:t>
            </a:r>
            <a:r>
              <a:rPr lang="en-US" sz="2186" dirty="0">
                <a:solidFill>
                  <a:srgbClr val="FFFFFF"/>
                </a:solidFill>
                <a:latin typeface="Be Vietnam"/>
              </a:rPr>
              <a:t> </a:t>
            </a:r>
            <a:r>
              <a:rPr lang="en-US" sz="2186" dirty="0" err="1">
                <a:solidFill>
                  <a:srgbClr val="FFFFFF"/>
                </a:solidFill>
                <a:latin typeface="Be Vietnam"/>
              </a:rPr>
              <a:t>adalah</a:t>
            </a:r>
            <a:r>
              <a:rPr lang="en-US" sz="2186" dirty="0">
                <a:solidFill>
                  <a:srgbClr val="FFFFFF"/>
                </a:solidFill>
                <a:latin typeface="Be Vietnam"/>
              </a:rPr>
              <a:t> </a:t>
            </a:r>
            <a:r>
              <a:rPr lang="en-US" sz="2186" dirty="0" err="1">
                <a:solidFill>
                  <a:srgbClr val="FFFFFF"/>
                </a:solidFill>
                <a:latin typeface="Be Vietnam"/>
              </a:rPr>
              <a:t>ketika</a:t>
            </a:r>
            <a:r>
              <a:rPr lang="en-US" sz="2186" dirty="0">
                <a:solidFill>
                  <a:srgbClr val="FFFFFF"/>
                </a:solidFill>
                <a:latin typeface="Be Vietnam"/>
              </a:rPr>
              <a:t> </a:t>
            </a:r>
            <a:r>
              <a:rPr lang="en-US" sz="2186" dirty="0" err="1">
                <a:solidFill>
                  <a:srgbClr val="FFFFFF"/>
                </a:solidFill>
                <a:latin typeface="Be Vietnam"/>
              </a:rPr>
              <a:t>seseorang</a:t>
            </a:r>
            <a:r>
              <a:rPr lang="en-US" sz="2186" dirty="0">
                <a:solidFill>
                  <a:srgbClr val="FFFFFF"/>
                </a:solidFill>
                <a:latin typeface="Be Vietnam"/>
              </a:rPr>
              <a:t> </a:t>
            </a:r>
            <a:r>
              <a:rPr lang="en-US" sz="2186" dirty="0" err="1">
                <a:solidFill>
                  <a:srgbClr val="FFFFFF"/>
                </a:solidFill>
                <a:latin typeface="Be Vietnam"/>
              </a:rPr>
              <a:t>memberikan</a:t>
            </a:r>
            <a:r>
              <a:rPr lang="en-US" sz="2186" dirty="0">
                <a:solidFill>
                  <a:srgbClr val="FFFFFF"/>
                </a:solidFill>
                <a:latin typeface="Be Vietnam"/>
              </a:rPr>
              <a:t> </a:t>
            </a:r>
            <a:r>
              <a:rPr lang="en-US" sz="2186" dirty="0" err="1">
                <a:solidFill>
                  <a:srgbClr val="FFFFFF"/>
                </a:solidFill>
                <a:latin typeface="Be Vietnam"/>
              </a:rPr>
              <a:t>sebidang</a:t>
            </a:r>
            <a:r>
              <a:rPr lang="en-US" sz="2186" dirty="0">
                <a:solidFill>
                  <a:srgbClr val="FFFFFF"/>
                </a:solidFill>
                <a:latin typeface="Be Vietnam"/>
              </a:rPr>
              <a:t> </a:t>
            </a:r>
            <a:r>
              <a:rPr lang="en-US" sz="2186" dirty="0" err="1">
                <a:solidFill>
                  <a:srgbClr val="FFFFFF"/>
                </a:solidFill>
                <a:latin typeface="Be Vietnam"/>
              </a:rPr>
              <a:t>tanah</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digunakan</a:t>
            </a:r>
            <a:r>
              <a:rPr lang="en-US" sz="2186" dirty="0">
                <a:solidFill>
                  <a:srgbClr val="FFFFFF"/>
                </a:solidFill>
                <a:latin typeface="Be Vietnam"/>
              </a:rPr>
              <a:t> </a:t>
            </a:r>
            <a:r>
              <a:rPr lang="en-US" sz="2186" dirty="0" err="1">
                <a:solidFill>
                  <a:srgbClr val="FFFFFF"/>
                </a:solidFill>
                <a:latin typeface="Be Vietnam"/>
              </a:rPr>
              <a:t>selamanya</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kepentingan</a:t>
            </a:r>
            <a:r>
              <a:rPr lang="en-US" sz="2186" dirty="0">
                <a:solidFill>
                  <a:srgbClr val="FFFFFF"/>
                </a:solidFill>
                <a:latin typeface="Be Vietnam"/>
              </a:rPr>
              <a:t> </a:t>
            </a:r>
            <a:r>
              <a:rPr lang="en-US" sz="2186" dirty="0" err="1">
                <a:solidFill>
                  <a:srgbClr val="FFFFFF"/>
                </a:solidFill>
                <a:latin typeface="Be Vietnam"/>
              </a:rPr>
              <a:t>umum</a:t>
            </a:r>
            <a:r>
              <a:rPr lang="en-US" sz="2186" dirty="0">
                <a:solidFill>
                  <a:srgbClr val="FFFFFF"/>
                </a:solidFill>
                <a:latin typeface="Be Vietnam"/>
              </a:rPr>
              <a:t>, </a:t>
            </a:r>
            <a:r>
              <a:rPr lang="en-US" sz="2186" dirty="0" err="1">
                <a:solidFill>
                  <a:srgbClr val="FFFFFF"/>
                </a:solidFill>
                <a:latin typeface="Be Vietnam"/>
              </a:rPr>
              <a:t>seperti</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membangun</a:t>
            </a:r>
            <a:r>
              <a:rPr lang="en-US" sz="2186" dirty="0">
                <a:solidFill>
                  <a:srgbClr val="FFFFFF"/>
                </a:solidFill>
                <a:latin typeface="Be Vietnam"/>
              </a:rPr>
              <a:t> </a:t>
            </a:r>
            <a:r>
              <a:rPr lang="en-US" sz="2186" dirty="0" err="1">
                <a:solidFill>
                  <a:srgbClr val="FFFFFF"/>
                </a:solidFill>
                <a:latin typeface="Be Vietnam"/>
              </a:rPr>
              <a:t>fasilitas</a:t>
            </a:r>
            <a:r>
              <a:rPr lang="en-US" sz="2186" dirty="0">
                <a:solidFill>
                  <a:srgbClr val="FFFFFF"/>
                </a:solidFill>
                <a:latin typeface="Be Vietnam"/>
              </a:rPr>
              <a:t> </a:t>
            </a:r>
            <a:r>
              <a:rPr lang="en-US" sz="2186" dirty="0" err="1">
                <a:solidFill>
                  <a:srgbClr val="FFFFFF"/>
                </a:solidFill>
                <a:latin typeface="Be Vietnam"/>
              </a:rPr>
              <a:t>publik</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tempat</a:t>
            </a:r>
            <a:r>
              <a:rPr lang="en-US" sz="2186" dirty="0">
                <a:solidFill>
                  <a:srgbClr val="FFFFFF"/>
                </a:solidFill>
                <a:latin typeface="Be Vietnam"/>
              </a:rPr>
              <a:t> ibadah. </a:t>
            </a:r>
            <a:r>
              <a:rPr lang="en-US" sz="2186" dirty="0" err="1">
                <a:solidFill>
                  <a:srgbClr val="FFFFFF"/>
                </a:solidFill>
                <a:latin typeface="Be Vietnam"/>
              </a:rPr>
              <a:t>Biasanya</a:t>
            </a:r>
            <a:r>
              <a:rPr lang="en-US" sz="2186" dirty="0">
                <a:solidFill>
                  <a:srgbClr val="FFFFFF"/>
                </a:solidFill>
                <a:latin typeface="Be Vietnam"/>
              </a:rPr>
              <a:t>, </a:t>
            </a:r>
            <a:r>
              <a:rPr lang="en-US" sz="2186" dirty="0" err="1">
                <a:solidFill>
                  <a:srgbClr val="FFFFFF"/>
                </a:solidFill>
                <a:latin typeface="Be Vietnam"/>
              </a:rPr>
              <a:t>masyarakat</a:t>
            </a:r>
            <a:r>
              <a:rPr lang="en-US" sz="2186" dirty="0">
                <a:solidFill>
                  <a:srgbClr val="FFFFFF"/>
                </a:solidFill>
                <a:latin typeface="Be Vietnam"/>
              </a:rPr>
              <a:t> </a:t>
            </a:r>
            <a:r>
              <a:rPr lang="en-US" sz="2186" dirty="0" err="1">
                <a:solidFill>
                  <a:srgbClr val="FFFFFF"/>
                </a:solidFill>
                <a:latin typeface="Be Vietnam"/>
              </a:rPr>
              <a:t>secara</a:t>
            </a:r>
            <a:r>
              <a:rPr lang="en-US" sz="2186" dirty="0">
                <a:solidFill>
                  <a:srgbClr val="FFFFFF"/>
                </a:solidFill>
                <a:latin typeface="Be Vietnam"/>
              </a:rPr>
              <a:t> </a:t>
            </a:r>
            <a:r>
              <a:rPr lang="en-US" sz="2186" dirty="0" err="1">
                <a:solidFill>
                  <a:srgbClr val="FFFFFF"/>
                </a:solidFill>
                <a:latin typeface="Be Vietnam"/>
              </a:rPr>
              <a:t>keseluruhan</a:t>
            </a:r>
            <a:r>
              <a:rPr lang="en-US" sz="2186" dirty="0">
                <a:solidFill>
                  <a:srgbClr val="FFFFFF"/>
                </a:solidFill>
                <a:latin typeface="Be Vietnam"/>
              </a:rPr>
              <a:t> </a:t>
            </a:r>
            <a:r>
              <a:rPr lang="en-US" sz="2186" dirty="0" err="1">
                <a:solidFill>
                  <a:srgbClr val="FFFFFF"/>
                </a:solidFill>
                <a:latin typeface="Be Vietnam"/>
              </a:rPr>
              <a:t>adalah</a:t>
            </a:r>
            <a:r>
              <a:rPr lang="en-US" sz="2186" dirty="0">
                <a:solidFill>
                  <a:srgbClr val="FFFFFF"/>
                </a:solidFill>
                <a:latin typeface="Be Vietnam"/>
              </a:rPr>
              <a:t> </a:t>
            </a:r>
            <a:r>
              <a:rPr lang="en-US" sz="2186" dirty="0" err="1">
                <a:solidFill>
                  <a:srgbClr val="FFFFFF"/>
                </a:solidFill>
                <a:latin typeface="Be Vietnam"/>
              </a:rPr>
              <a:t>penerima</a:t>
            </a:r>
            <a:r>
              <a:rPr lang="en-US" sz="2186" dirty="0">
                <a:solidFill>
                  <a:srgbClr val="FFFFFF"/>
                </a:solidFill>
                <a:latin typeface="Be Vietnam"/>
              </a:rPr>
              <a:t> </a:t>
            </a:r>
            <a:r>
              <a:rPr lang="en-US" sz="2186" dirty="0" err="1">
                <a:solidFill>
                  <a:srgbClr val="FFFFFF"/>
                </a:solidFill>
                <a:latin typeface="Be Vietnam"/>
              </a:rPr>
              <a:t>manfaat</a:t>
            </a:r>
            <a:r>
              <a:rPr lang="en-US" sz="2186" dirty="0">
                <a:solidFill>
                  <a:srgbClr val="FFFFFF"/>
                </a:solidFill>
                <a:latin typeface="Be Vietnam"/>
              </a:rPr>
              <a:t> </a:t>
            </a:r>
            <a:r>
              <a:rPr lang="en-US" sz="2186" dirty="0" err="1">
                <a:solidFill>
                  <a:srgbClr val="FFFFFF"/>
                </a:solidFill>
                <a:latin typeface="Be Vietnam"/>
              </a:rPr>
              <a:t>dari</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tanah</a:t>
            </a:r>
            <a:r>
              <a:rPr lang="en-US" sz="2186" dirty="0">
                <a:solidFill>
                  <a:srgbClr val="FFFFFF"/>
                </a:solidFill>
                <a:latin typeface="Be Vietnam"/>
              </a:rPr>
              <a:t>.</a:t>
            </a:r>
          </a:p>
          <a:p>
            <a:pPr marL="472039" lvl="1" indent="-236019" algn="just">
              <a:lnSpc>
                <a:spcPts val="2623"/>
              </a:lnSpc>
              <a:buFont typeface="Arial"/>
              <a:buChar char="•"/>
            </a:pPr>
            <a:r>
              <a:rPr lang="en-US" sz="2186" dirty="0" err="1">
                <a:solidFill>
                  <a:srgbClr val="FFFFFF"/>
                </a:solidFill>
                <a:latin typeface="Be Vietnam"/>
              </a:rPr>
              <a:t>Wakaf</a:t>
            </a:r>
            <a:r>
              <a:rPr lang="en-US" sz="2186" dirty="0">
                <a:solidFill>
                  <a:srgbClr val="FFFFFF"/>
                </a:solidFill>
                <a:latin typeface="Be Vietnam"/>
              </a:rPr>
              <a:t> uang, </a:t>
            </a:r>
            <a:r>
              <a:rPr lang="en-US" sz="2186" dirty="0" err="1">
                <a:solidFill>
                  <a:srgbClr val="FFFFFF"/>
                </a:solidFill>
                <a:latin typeface="Be Vietnam"/>
              </a:rPr>
              <a:t>Wakaf</a:t>
            </a:r>
            <a:r>
              <a:rPr lang="en-US" sz="2186" dirty="0">
                <a:solidFill>
                  <a:srgbClr val="FFFFFF"/>
                </a:solidFill>
                <a:latin typeface="Be Vietnam"/>
              </a:rPr>
              <a:t> uang </a:t>
            </a:r>
            <a:r>
              <a:rPr lang="en-US" sz="2186" dirty="0" err="1">
                <a:solidFill>
                  <a:srgbClr val="FFFFFF"/>
                </a:solidFill>
                <a:latin typeface="Be Vietnam"/>
              </a:rPr>
              <a:t>adalah</a:t>
            </a:r>
            <a:r>
              <a:rPr lang="en-US" sz="2186" dirty="0">
                <a:solidFill>
                  <a:srgbClr val="FFFFFF"/>
                </a:solidFill>
                <a:latin typeface="Be Vietnam"/>
              </a:rPr>
              <a:t> </a:t>
            </a:r>
            <a:r>
              <a:rPr lang="en-US" sz="2186" dirty="0" err="1">
                <a:solidFill>
                  <a:srgbClr val="FFFFFF"/>
                </a:solidFill>
                <a:latin typeface="Be Vietnam"/>
              </a:rPr>
              <a:t>jenis</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di mana orang </a:t>
            </a:r>
            <a:r>
              <a:rPr lang="en-US" sz="2186" dirty="0" err="1">
                <a:solidFill>
                  <a:srgbClr val="FFFFFF"/>
                </a:solidFill>
                <a:latin typeface="Be Vietnam"/>
              </a:rPr>
              <a:t>menyisihkan</a:t>
            </a:r>
            <a:r>
              <a:rPr lang="en-US" sz="2186" dirty="0">
                <a:solidFill>
                  <a:srgbClr val="FFFFFF"/>
                </a:solidFill>
                <a:latin typeface="Be Vietnam"/>
              </a:rPr>
              <a:t> </a:t>
            </a:r>
            <a:r>
              <a:rPr lang="en-US" sz="2186" dirty="0" err="1">
                <a:solidFill>
                  <a:srgbClr val="FFFFFF"/>
                </a:solidFill>
                <a:latin typeface="Be Vietnam"/>
              </a:rPr>
              <a:t>sejumlah</a:t>
            </a:r>
            <a:r>
              <a:rPr lang="en-US" sz="2186" dirty="0">
                <a:solidFill>
                  <a:srgbClr val="FFFFFF"/>
                </a:solidFill>
                <a:latin typeface="Be Vietnam"/>
              </a:rPr>
              <a:t> uang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diberikan</a:t>
            </a:r>
            <a:r>
              <a:rPr lang="en-US" sz="2186" dirty="0">
                <a:solidFill>
                  <a:srgbClr val="FFFFFF"/>
                </a:solidFill>
                <a:latin typeface="Be Vietnam"/>
              </a:rPr>
              <a:t> </a:t>
            </a:r>
            <a:r>
              <a:rPr lang="en-US" sz="2186" dirty="0" err="1">
                <a:solidFill>
                  <a:srgbClr val="FFFFFF"/>
                </a:solidFill>
                <a:latin typeface="Be Vietnam"/>
              </a:rPr>
              <a:t>kepada</a:t>
            </a:r>
            <a:r>
              <a:rPr lang="en-US" sz="2186" dirty="0">
                <a:solidFill>
                  <a:srgbClr val="FFFFFF"/>
                </a:solidFill>
                <a:latin typeface="Be Vietnam"/>
              </a:rPr>
              <a:t> orang lain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tujuan</a:t>
            </a:r>
            <a:r>
              <a:rPr lang="en-US" sz="2186" dirty="0">
                <a:solidFill>
                  <a:srgbClr val="FFFFFF"/>
                </a:solidFill>
                <a:latin typeface="Be Vietnam"/>
              </a:rPr>
              <a:t> </a:t>
            </a:r>
            <a:r>
              <a:rPr lang="en-US" sz="2186" dirty="0" err="1">
                <a:solidFill>
                  <a:srgbClr val="FFFFFF"/>
                </a:solidFill>
                <a:latin typeface="Be Vietnam"/>
              </a:rPr>
              <a:t>umum</a:t>
            </a:r>
            <a:r>
              <a:rPr lang="en-US" sz="2186" dirty="0">
                <a:solidFill>
                  <a:srgbClr val="FFFFFF"/>
                </a:solidFill>
                <a:latin typeface="Be Vietnam"/>
              </a:rPr>
              <a:t>. Dana </a:t>
            </a:r>
            <a:r>
              <a:rPr lang="en-US" sz="2186" dirty="0" err="1">
                <a:solidFill>
                  <a:srgbClr val="FFFFFF"/>
                </a:solidFill>
                <a:latin typeface="Be Vietnam"/>
              </a:rPr>
              <a:t>ini</a:t>
            </a:r>
            <a:r>
              <a:rPr lang="en-US" sz="2186" dirty="0">
                <a:solidFill>
                  <a:srgbClr val="FFFFFF"/>
                </a:solidFill>
                <a:latin typeface="Be Vietnam"/>
              </a:rPr>
              <a:t> </a:t>
            </a:r>
            <a:r>
              <a:rPr lang="en-US" sz="2186" dirty="0" err="1">
                <a:solidFill>
                  <a:srgbClr val="FFFFFF"/>
                </a:solidFill>
                <a:latin typeface="Be Vietnam"/>
              </a:rPr>
              <a:t>dapat</a:t>
            </a:r>
            <a:r>
              <a:rPr lang="en-US" sz="2186" dirty="0">
                <a:solidFill>
                  <a:srgbClr val="FFFFFF"/>
                </a:solidFill>
                <a:latin typeface="Be Vietnam"/>
              </a:rPr>
              <a:t> </a:t>
            </a:r>
            <a:r>
              <a:rPr lang="en-US" sz="2186" dirty="0" err="1">
                <a:solidFill>
                  <a:srgbClr val="FFFFFF"/>
                </a:solidFill>
                <a:latin typeface="Be Vietnam"/>
              </a:rPr>
              <a:t>digunakan</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berbagai</a:t>
            </a:r>
            <a:r>
              <a:rPr lang="en-US" sz="2186" dirty="0">
                <a:solidFill>
                  <a:srgbClr val="FFFFFF"/>
                </a:solidFill>
                <a:latin typeface="Be Vietnam"/>
              </a:rPr>
              <a:t> </a:t>
            </a:r>
            <a:r>
              <a:rPr lang="en-US" sz="2186" dirty="0" err="1">
                <a:solidFill>
                  <a:srgbClr val="FFFFFF"/>
                </a:solidFill>
                <a:latin typeface="Be Vietnam"/>
              </a:rPr>
              <a:t>proyek</a:t>
            </a:r>
            <a:r>
              <a:rPr lang="en-US" sz="2186" dirty="0">
                <a:solidFill>
                  <a:srgbClr val="FFFFFF"/>
                </a:solidFill>
                <a:latin typeface="Be Vietnam"/>
              </a:rPr>
              <a:t>, </a:t>
            </a:r>
            <a:r>
              <a:rPr lang="en-US" sz="2186" dirty="0" err="1">
                <a:solidFill>
                  <a:srgbClr val="FFFFFF"/>
                </a:solidFill>
                <a:latin typeface="Be Vietnam"/>
              </a:rPr>
              <a:t>seperti</a:t>
            </a:r>
            <a:r>
              <a:rPr lang="en-US" sz="2186" dirty="0">
                <a:solidFill>
                  <a:srgbClr val="FFFFFF"/>
                </a:solidFill>
                <a:latin typeface="Be Vietnam"/>
              </a:rPr>
              <a:t> </a:t>
            </a:r>
            <a:r>
              <a:rPr lang="en-US" sz="2186" dirty="0" err="1">
                <a:solidFill>
                  <a:srgbClr val="FFFFFF"/>
                </a:solidFill>
                <a:latin typeface="Be Vietnam"/>
              </a:rPr>
              <a:t>membangun</a:t>
            </a:r>
            <a:r>
              <a:rPr lang="en-US" sz="2186" dirty="0">
                <a:solidFill>
                  <a:srgbClr val="FFFFFF"/>
                </a:solidFill>
                <a:latin typeface="Be Vietnam"/>
              </a:rPr>
              <a:t> masjid, </a:t>
            </a:r>
            <a:r>
              <a:rPr lang="en-US" sz="2186" dirty="0" err="1">
                <a:solidFill>
                  <a:srgbClr val="FFFFFF"/>
                </a:solidFill>
                <a:latin typeface="Be Vietnam"/>
              </a:rPr>
              <a:t>sekolah</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bantuan</a:t>
            </a:r>
            <a:r>
              <a:rPr lang="en-US" sz="2186" dirty="0">
                <a:solidFill>
                  <a:srgbClr val="FFFFFF"/>
                </a:solidFill>
                <a:latin typeface="Be Vietnam"/>
              </a:rPr>
              <a:t> </a:t>
            </a:r>
            <a:r>
              <a:rPr lang="en-US" sz="2186" dirty="0" err="1">
                <a:solidFill>
                  <a:srgbClr val="FFFFFF"/>
                </a:solidFill>
                <a:latin typeface="Be Vietnam"/>
              </a:rPr>
              <a:t>kemanusiaan</a:t>
            </a:r>
            <a:r>
              <a:rPr lang="en-US" sz="2186" dirty="0">
                <a:solidFill>
                  <a:srgbClr val="FFFFFF"/>
                </a:solidFill>
                <a:latin typeface="Be Vietnam"/>
              </a:rPr>
              <a:t>.</a:t>
            </a:r>
          </a:p>
          <a:p>
            <a:pPr marL="472039" lvl="1" indent="-236019" algn="just">
              <a:lnSpc>
                <a:spcPts val="2623"/>
              </a:lnSpc>
              <a:buFont typeface="Arial"/>
              <a:buChar char="•"/>
            </a:pP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Bangunan</a:t>
            </a:r>
            <a:r>
              <a:rPr lang="en-US" sz="2186" dirty="0">
                <a:solidFill>
                  <a:srgbClr val="FFFFFF"/>
                </a:solidFill>
                <a:latin typeface="Be Vietnam"/>
              </a:rPr>
              <a:t>, </a:t>
            </a:r>
            <a:r>
              <a:rPr lang="en-US" sz="2186" dirty="0" err="1">
                <a:solidFill>
                  <a:srgbClr val="FFFFFF"/>
                </a:solidFill>
                <a:latin typeface="Be Vietnam"/>
              </a:rPr>
              <a:t>Wakaf</a:t>
            </a:r>
            <a:r>
              <a:rPr lang="en-US" sz="2186" dirty="0">
                <a:solidFill>
                  <a:srgbClr val="FFFFFF"/>
                </a:solidFill>
                <a:latin typeface="Be Vietnam"/>
              </a:rPr>
              <a:t> </a:t>
            </a:r>
            <a:r>
              <a:rPr lang="en-US" sz="2186" dirty="0" err="1">
                <a:solidFill>
                  <a:srgbClr val="FFFFFF"/>
                </a:solidFill>
                <a:latin typeface="Be Vietnam"/>
              </a:rPr>
              <a:t>bangunan</a:t>
            </a:r>
            <a:r>
              <a:rPr lang="en-US" sz="2186" dirty="0">
                <a:solidFill>
                  <a:srgbClr val="FFFFFF"/>
                </a:solidFill>
                <a:latin typeface="Be Vietnam"/>
              </a:rPr>
              <a:t> </a:t>
            </a:r>
            <a:r>
              <a:rPr lang="en-US" sz="2186" dirty="0" err="1">
                <a:solidFill>
                  <a:srgbClr val="FFFFFF"/>
                </a:solidFill>
                <a:latin typeface="Be Vietnam"/>
              </a:rPr>
              <a:t>berarti</a:t>
            </a:r>
            <a:r>
              <a:rPr lang="en-US" sz="2186" dirty="0">
                <a:solidFill>
                  <a:srgbClr val="FFFFFF"/>
                </a:solidFill>
                <a:latin typeface="Be Vietnam"/>
              </a:rPr>
              <a:t> </a:t>
            </a:r>
            <a:r>
              <a:rPr lang="en-US" sz="2186" dirty="0" err="1">
                <a:solidFill>
                  <a:srgbClr val="FFFFFF"/>
                </a:solidFill>
                <a:latin typeface="Be Vietnam"/>
              </a:rPr>
              <a:t>menyumbangkan</a:t>
            </a:r>
            <a:r>
              <a:rPr lang="en-US" sz="2186" dirty="0">
                <a:solidFill>
                  <a:srgbClr val="FFFFFF"/>
                </a:solidFill>
                <a:latin typeface="Be Vietnam"/>
              </a:rPr>
              <a:t> </a:t>
            </a:r>
            <a:r>
              <a:rPr lang="en-US" sz="2186" dirty="0" err="1">
                <a:solidFill>
                  <a:srgbClr val="FFFFFF"/>
                </a:solidFill>
                <a:latin typeface="Be Vietnam"/>
              </a:rPr>
              <a:t>bangunan</a:t>
            </a:r>
            <a:r>
              <a:rPr lang="en-US" sz="2186" dirty="0">
                <a:solidFill>
                  <a:srgbClr val="FFFFFF"/>
                </a:solidFill>
                <a:latin typeface="Be Vietnam"/>
              </a:rPr>
              <a:t> yang </a:t>
            </a:r>
            <a:r>
              <a:rPr lang="en-US" sz="2186" dirty="0" err="1">
                <a:solidFill>
                  <a:srgbClr val="FFFFFF"/>
                </a:solidFill>
                <a:latin typeface="Be Vietnam"/>
              </a:rPr>
              <a:t>sudah</a:t>
            </a:r>
            <a:r>
              <a:rPr lang="en-US" sz="2186" dirty="0">
                <a:solidFill>
                  <a:srgbClr val="FFFFFF"/>
                </a:solidFill>
                <a:latin typeface="Be Vietnam"/>
              </a:rPr>
              <a:t> </a:t>
            </a:r>
            <a:r>
              <a:rPr lang="en-US" sz="2186" dirty="0" err="1">
                <a:solidFill>
                  <a:srgbClr val="FFFFFF"/>
                </a:solidFill>
                <a:latin typeface="Be Vietnam"/>
              </a:rPr>
              <a:t>ada</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tujuan</a:t>
            </a:r>
            <a:r>
              <a:rPr lang="en-US" sz="2186" dirty="0">
                <a:solidFill>
                  <a:srgbClr val="FFFFFF"/>
                </a:solidFill>
                <a:latin typeface="Be Vietnam"/>
              </a:rPr>
              <a:t> </a:t>
            </a:r>
            <a:r>
              <a:rPr lang="en-US" sz="2186" dirty="0" err="1">
                <a:solidFill>
                  <a:srgbClr val="FFFFFF"/>
                </a:solidFill>
                <a:latin typeface="Be Vietnam"/>
              </a:rPr>
              <a:t>amal</a:t>
            </a:r>
            <a:r>
              <a:rPr lang="en-US" sz="2186" dirty="0">
                <a:solidFill>
                  <a:srgbClr val="FFFFFF"/>
                </a:solidFill>
                <a:latin typeface="Be Vietnam"/>
              </a:rPr>
              <a:t>. </a:t>
            </a:r>
            <a:r>
              <a:rPr lang="en-US" sz="2186" dirty="0" err="1">
                <a:solidFill>
                  <a:srgbClr val="FFFFFF"/>
                </a:solidFill>
                <a:latin typeface="Be Vietnam"/>
              </a:rPr>
              <a:t>Seseorang</a:t>
            </a:r>
            <a:r>
              <a:rPr lang="en-US" sz="2186" dirty="0">
                <a:solidFill>
                  <a:srgbClr val="FFFFFF"/>
                </a:solidFill>
                <a:latin typeface="Be Vietnam"/>
              </a:rPr>
              <a:t> </a:t>
            </a:r>
            <a:r>
              <a:rPr lang="en-US" sz="2186" dirty="0" err="1">
                <a:solidFill>
                  <a:srgbClr val="FFFFFF"/>
                </a:solidFill>
                <a:latin typeface="Be Vietnam"/>
              </a:rPr>
              <a:t>dapat</a:t>
            </a:r>
            <a:r>
              <a:rPr lang="en-US" sz="2186" dirty="0">
                <a:solidFill>
                  <a:srgbClr val="FFFFFF"/>
                </a:solidFill>
                <a:latin typeface="Be Vietnam"/>
              </a:rPr>
              <a:t> </a:t>
            </a:r>
            <a:r>
              <a:rPr lang="en-US" sz="2186" dirty="0" err="1">
                <a:solidFill>
                  <a:srgbClr val="FFFFFF"/>
                </a:solidFill>
                <a:latin typeface="Be Vietnam"/>
              </a:rPr>
              <a:t>mewakafkan</a:t>
            </a:r>
            <a:r>
              <a:rPr lang="en-US" sz="2186" dirty="0">
                <a:solidFill>
                  <a:srgbClr val="FFFFFF"/>
                </a:solidFill>
                <a:latin typeface="Be Vietnam"/>
              </a:rPr>
              <a:t> </a:t>
            </a:r>
            <a:r>
              <a:rPr lang="en-US" sz="2186" dirty="0" err="1">
                <a:solidFill>
                  <a:srgbClr val="FFFFFF"/>
                </a:solidFill>
                <a:latin typeface="Be Vietnam"/>
              </a:rPr>
              <a:t>rumah</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gedung</a:t>
            </a:r>
            <a:r>
              <a:rPr lang="en-US" sz="2186" dirty="0">
                <a:solidFill>
                  <a:srgbClr val="FFFFFF"/>
                </a:solidFill>
                <a:latin typeface="Be Vietnam"/>
              </a:rPr>
              <a:t> </a:t>
            </a:r>
            <a:r>
              <a:rPr lang="en-US" sz="2186" dirty="0" err="1">
                <a:solidFill>
                  <a:srgbClr val="FFFFFF"/>
                </a:solidFill>
                <a:latin typeface="Be Vietnam"/>
              </a:rPr>
              <a:t>komersial</a:t>
            </a:r>
            <a:r>
              <a:rPr lang="en-US" sz="2186" dirty="0">
                <a:solidFill>
                  <a:srgbClr val="FFFFFF"/>
                </a:solidFill>
                <a:latin typeface="Be Vietnam"/>
              </a:rPr>
              <a:t> </a:t>
            </a:r>
            <a:r>
              <a:rPr lang="en-US" sz="2186" dirty="0" err="1">
                <a:solidFill>
                  <a:srgbClr val="FFFFFF"/>
                </a:solidFill>
                <a:latin typeface="Be Vietnam"/>
              </a:rPr>
              <a:t>untuk</a:t>
            </a:r>
            <a:r>
              <a:rPr lang="en-US" sz="2186" dirty="0">
                <a:solidFill>
                  <a:srgbClr val="FFFFFF"/>
                </a:solidFill>
                <a:latin typeface="Be Vietnam"/>
              </a:rPr>
              <a:t> </a:t>
            </a:r>
            <a:r>
              <a:rPr lang="en-US" sz="2186" dirty="0" err="1">
                <a:solidFill>
                  <a:srgbClr val="FFFFFF"/>
                </a:solidFill>
                <a:latin typeface="Be Vietnam"/>
              </a:rPr>
              <a:t>digunakan</a:t>
            </a:r>
            <a:r>
              <a:rPr lang="en-US" sz="2186" dirty="0">
                <a:solidFill>
                  <a:srgbClr val="FFFFFF"/>
                </a:solidFill>
                <a:latin typeface="Be Vietnam"/>
              </a:rPr>
              <a:t> </a:t>
            </a:r>
            <a:r>
              <a:rPr lang="en-US" sz="2186" dirty="0" err="1">
                <a:solidFill>
                  <a:srgbClr val="FFFFFF"/>
                </a:solidFill>
                <a:latin typeface="Be Vietnam"/>
              </a:rPr>
              <a:t>sebagai</a:t>
            </a:r>
            <a:r>
              <a:rPr lang="en-US" sz="2186" dirty="0">
                <a:solidFill>
                  <a:srgbClr val="FFFFFF"/>
                </a:solidFill>
                <a:latin typeface="Be Vietnam"/>
              </a:rPr>
              <a:t> </a:t>
            </a:r>
            <a:r>
              <a:rPr lang="en-US" sz="2186" dirty="0" err="1">
                <a:solidFill>
                  <a:srgbClr val="FFFFFF"/>
                </a:solidFill>
                <a:latin typeface="Be Vietnam"/>
              </a:rPr>
              <a:t>panti</a:t>
            </a:r>
            <a:r>
              <a:rPr lang="en-US" sz="2186" dirty="0">
                <a:solidFill>
                  <a:srgbClr val="FFFFFF"/>
                </a:solidFill>
                <a:latin typeface="Be Vietnam"/>
              </a:rPr>
              <a:t> </a:t>
            </a:r>
            <a:r>
              <a:rPr lang="en-US" sz="2186" dirty="0" err="1">
                <a:solidFill>
                  <a:srgbClr val="FFFFFF"/>
                </a:solidFill>
                <a:latin typeface="Be Vietnam"/>
              </a:rPr>
              <a:t>asuhan</a:t>
            </a:r>
            <a:r>
              <a:rPr lang="en-US" sz="2186" dirty="0">
                <a:solidFill>
                  <a:srgbClr val="FFFFFF"/>
                </a:solidFill>
                <a:latin typeface="Be Vietnam"/>
              </a:rPr>
              <a:t> </a:t>
            </a:r>
            <a:r>
              <a:rPr lang="en-US" sz="2186" dirty="0" err="1">
                <a:solidFill>
                  <a:srgbClr val="FFFFFF"/>
                </a:solidFill>
                <a:latin typeface="Be Vietnam"/>
              </a:rPr>
              <a:t>atau</a:t>
            </a:r>
            <a:r>
              <a:rPr lang="en-US" sz="2186" dirty="0">
                <a:solidFill>
                  <a:srgbClr val="FFFFFF"/>
                </a:solidFill>
                <a:latin typeface="Be Vietnam"/>
              </a:rPr>
              <a:t> </a:t>
            </a:r>
            <a:r>
              <a:rPr lang="en-US" sz="2186" dirty="0" err="1">
                <a:solidFill>
                  <a:srgbClr val="FFFFFF"/>
                </a:solidFill>
                <a:latin typeface="Be Vietnam"/>
              </a:rPr>
              <a:t>lembaga</a:t>
            </a:r>
            <a:r>
              <a:rPr lang="en-US" sz="2186" dirty="0">
                <a:solidFill>
                  <a:srgbClr val="FFFFFF"/>
                </a:solidFill>
                <a:latin typeface="Be Vietnam"/>
              </a:rPr>
              <a:t> </a:t>
            </a:r>
            <a:r>
              <a:rPr lang="en-US" sz="2186" dirty="0" err="1">
                <a:solidFill>
                  <a:srgbClr val="FFFFFF"/>
                </a:solidFill>
                <a:latin typeface="Be Vietnam"/>
              </a:rPr>
              <a:t>amal</a:t>
            </a:r>
            <a:r>
              <a:rPr lang="en-US" sz="2186" dirty="0">
                <a:solidFill>
                  <a:srgbClr val="FFFFFF"/>
                </a:solidFill>
                <a:latin typeface="Be Vietnam"/>
              </a:rPr>
              <a:t> </a:t>
            </a:r>
            <a:r>
              <a:rPr lang="en-US" sz="2186" dirty="0" err="1">
                <a:solidFill>
                  <a:srgbClr val="FFFFFF"/>
                </a:solidFill>
                <a:latin typeface="Be Vietnam"/>
              </a:rPr>
              <a:t>lainnya</a:t>
            </a:r>
            <a:r>
              <a:rPr lang="en-US" sz="2186" dirty="0">
                <a:solidFill>
                  <a:srgbClr val="FFFFFF"/>
                </a:solidFill>
                <a:latin typeface="Be Vietnam"/>
              </a:rPr>
              <a:t>.</a:t>
            </a:r>
          </a:p>
          <a:p>
            <a:pPr algn="just">
              <a:lnSpc>
                <a:spcPts val="2623"/>
              </a:lnSpc>
            </a:pPr>
            <a:endParaRPr lang="en-US" sz="2186" dirty="0">
              <a:solidFill>
                <a:srgbClr val="FFFFFF"/>
              </a:solidFill>
              <a:latin typeface="Be Vietna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6037731" y="1537564"/>
            <a:ext cx="6019800" cy="1321871"/>
          </a:xfrm>
          <a:custGeom>
            <a:avLst/>
            <a:gdLst/>
            <a:ahLst/>
            <a:cxnLst/>
            <a:rect l="l" t="t" r="r" b="b"/>
            <a:pathLst>
              <a:path w="6672976" h="1431657">
                <a:moveTo>
                  <a:pt x="0" y="0"/>
                </a:moveTo>
                <a:lnTo>
                  <a:pt x="6672976" y="0"/>
                </a:lnTo>
                <a:lnTo>
                  <a:pt x="6672976" y="1431656"/>
                </a:lnTo>
                <a:lnTo>
                  <a:pt x="0" y="14316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34576" y="7800506"/>
            <a:ext cx="2818848" cy="327660"/>
          </a:xfrm>
          <a:prstGeom prst="rect">
            <a:avLst/>
          </a:prstGeom>
        </p:spPr>
        <p:txBody>
          <a:bodyPr lIns="0" tIns="0" rIns="0" bIns="0" rtlCol="0" anchor="t">
            <a:spAutoFit/>
          </a:bodyPr>
          <a:lstStyle/>
          <a:p>
            <a:pPr algn="ctr">
              <a:lnSpc>
                <a:spcPts val="2400"/>
              </a:lnSpc>
            </a:pPr>
            <a:r>
              <a:rPr lang="en-US" sz="2400">
                <a:solidFill>
                  <a:srgbClr val="FFFFFF"/>
                </a:solidFill>
                <a:latin typeface="Oswald"/>
              </a:rPr>
              <a:t>Itikaf, dll</a:t>
            </a:r>
          </a:p>
        </p:txBody>
      </p:sp>
      <p:sp>
        <p:nvSpPr>
          <p:cNvPr id="4" name="TextBox 4"/>
          <p:cNvSpPr txBox="1"/>
          <p:nvPr/>
        </p:nvSpPr>
        <p:spPr>
          <a:xfrm>
            <a:off x="7051804" y="1842249"/>
            <a:ext cx="4184391" cy="781048"/>
          </a:xfrm>
          <a:prstGeom prst="rect">
            <a:avLst/>
          </a:prstGeom>
        </p:spPr>
        <p:txBody>
          <a:bodyPr lIns="0" tIns="0" rIns="0" bIns="0" rtlCol="0" anchor="t">
            <a:spAutoFit/>
          </a:bodyPr>
          <a:lstStyle/>
          <a:p>
            <a:pPr algn="ctr">
              <a:lnSpc>
                <a:spcPts val="5999"/>
              </a:lnSpc>
            </a:pPr>
            <a:r>
              <a:rPr lang="en-US" sz="5999" dirty="0">
                <a:solidFill>
                  <a:srgbClr val="FFFFFF"/>
                </a:solidFill>
                <a:latin typeface="Oswald"/>
              </a:rPr>
              <a:t>KESIMPULAN</a:t>
            </a:r>
          </a:p>
        </p:txBody>
      </p:sp>
      <p:sp>
        <p:nvSpPr>
          <p:cNvPr id="5" name="Freeform 5"/>
          <p:cNvSpPr/>
          <p:nvPr/>
        </p:nvSpPr>
        <p:spPr>
          <a:xfrm>
            <a:off x="1807121" y="8757688"/>
            <a:ext cx="3058625" cy="3058625"/>
          </a:xfrm>
          <a:custGeom>
            <a:avLst/>
            <a:gdLst/>
            <a:ahLst/>
            <a:cxnLst/>
            <a:rect l="l" t="t" r="r" b="b"/>
            <a:pathLst>
              <a:path w="3058625" h="3058625">
                <a:moveTo>
                  <a:pt x="0" y="0"/>
                </a:moveTo>
                <a:lnTo>
                  <a:pt x="3058625" y="0"/>
                </a:lnTo>
                <a:lnTo>
                  <a:pt x="3058625" y="3058624"/>
                </a:lnTo>
                <a:lnTo>
                  <a:pt x="0" y="30586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3422254" y="8757688"/>
            <a:ext cx="3058625" cy="3058625"/>
          </a:xfrm>
          <a:custGeom>
            <a:avLst/>
            <a:gdLst/>
            <a:ahLst/>
            <a:cxnLst/>
            <a:rect l="l" t="t" r="r" b="b"/>
            <a:pathLst>
              <a:path w="3058625" h="3058625">
                <a:moveTo>
                  <a:pt x="0" y="0"/>
                </a:moveTo>
                <a:lnTo>
                  <a:pt x="3058625" y="0"/>
                </a:lnTo>
                <a:lnTo>
                  <a:pt x="3058625" y="3058624"/>
                </a:lnTo>
                <a:lnTo>
                  <a:pt x="0" y="30586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0773230">
            <a:off x="1807121" y="1383130"/>
            <a:ext cx="641399" cy="1422458"/>
          </a:xfrm>
          <a:custGeom>
            <a:avLst/>
            <a:gdLst/>
            <a:ahLst/>
            <a:cxnLst/>
            <a:rect l="l" t="t" r="r" b="b"/>
            <a:pathLst>
              <a:path w="641399" h="1422458">
                <a:moveTo>
                  <a:pt x="0" y="0"/>
                </a:moveTo>
                <a:lnTo>
                  <a:pt x="641399" y="0"/>
                </a:lnTo>
                <a:lnTo>
                  <a:pt x="641399" y="1422458"/>
                </a:lnTo>
                <a:lnTo>
                  <a:pt x="0" y="14224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id-ID" dirty="0"/>
          </a:p>
        </p:txBody>
      </p:sp>
      <p:sp>
        <p:nvSpPr>
          <p:cNvPr id="8" name="Freeform 8"/>
          <p:cNvSpPr/>
          <p:nvPr/>
        </p:nvSpPr>
        <p:spPr>
          <a:xfrm rot="1153349">
            <a:off x="15887051" y="578781"/>
            <a:ext cx="1187656" cy="2633914"/>
          </a:xfrm>
          <a:custGeom>
            <a:avLst/>
            <a:gdLst/>
            <a:ahLst/>
            <a:cxnLst/>
            <a:rect l="l" t="t" r="r" b="b"/>
            <a:pathLst>
              <a:path w="1187656" h="2633914">
                <a:moveTo>
                  <a:pt x="0" y="0"/>
                </a:moveTo>
                <a:lnTo>
                  <a:pt x="1187656" y="0"/>
                </a:lnTo>
                <a:lnTo>
                  <a:pt x="1187656" y="2633914"/>
                </a:lnTo>
                <a:lnTo>
                  <a:pt x="0" y="26339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id-ID" dirty="0"/>
          </a:p>
        </p:txBody>
      </p:sp>
      <p:sp>
        <p:nvSpPr>
          <p:cNvPr id="10" name="TextBox 9">
            <a:extLst>
              <a:ext uri="{FF2B5EF4-FFF2-40B4-BE49-F238E27FC236}">
                <a16:creationId xmlns:a16="http://schemas.microsoft.com/office/drawing/2014/main" id="{3102F513-7FAB-C1FC-5A80-221E40FA8FEE}"/>
              </a:ext>
            </a:extLst>
          </p:cNvPr>
          <p:cNvSpPr txBox="1"/>
          <p:nvPr/>
        </p:nvSpPr>
        <p:spPr>
          <a:xfrm>
            <a:off x="1295400" y="3563885"/>
            <a:ext cx="15697200" cy="5099666"/>
          </a:xfrm>
          <a:prstGeom prst="rect">
            <a:avLst/>
          </a:prstGeom>
          <a:noFill/>
        </p:spPr>
        <p:txBody>
          <a:bodyPr wrap="square">
            <a:spAutoFit/>
          </a:bodyPr>
          <a:lstStyle/>
          <a:p>
            <a:pPr algn="just">
              <a:lnSpc>
                <a:spcPts val="2623"/>
              </a:lnSpc>
            </a:pPr>
            <a:r>
              <a:rPr lang="id-ID" sz="3200" dirty="0">
                <a:effectLst/>
                <a:latin typeface="Times New Roman" panose="02020603050405020304" pitchFamily="18" charset="0"/>
                <a:ea typeface="Times New Roman" panose="02020603050405020304" pitchFamily="18" charset="0"/>
                <a:cs typeface="Times New Roman" panose="02020603050405020304" pitchFamily="18" charset="0"/>
              </a:rPr>
              <a:t>	Wasiat secara sederhana berarti "Penyerahan harta kepada pihak lain yang secara efektif berlaku setelah mati pemiliknya", berbeda dengan "penyerahan harta kepada pihak lain", di mana wasiat termasuk dalam kategori hibah. Wasiat dan warisan sama-sama dimiliki setelah pemiliknya meninggal, tetapi wasiat hanya dapat mengikuti keinginan pemilik saat dia masih hidup, sedangkan warisan tidak.</a:t>
            </a:r>
          </a:p>
          <a:p>
            <a:pPr algn="just">
              <a:lnSpc>
                <a:spcPts val="2623"/>
              </a:lnSpc>
            </a:pPr>
            <a:r>
              <a:rPr lang="id-ID" sz="3200" dirty="0">
                <a:latin typeface="Times New Roman" panose="02020603050405020304" pitchFamily="18" charset="0"/>
                <a:ea typeface="Calibri" panose="020F0502020204030204" pitchFamily="34" charset="0"/>
                <a:cs typeface="Times New Roman" panose="02020603050405020304" pitchFamily="18" charset="0"/>
              </a:rPr>
              <a:t>	</a:t>
            </a:r>
            <a:r>
              <a:rPr lang="id-ID" sz="3200" dirty="0">
                <a:effectLst/>
                <a:latin typeface="Times New Roman" panose="02020603050405020304" pitchFamily="18" charset="0"/>
                <a:ea typeface="Times New Roman" panose="02020603050405020304" pitchFamily="18" charset="0"/>
              </a:rPr>
              <a:t>Hibah adalah pengalihan hak milik secara langsung dan tanpa syarat terhadap suatu benda yang masih hidup, bahkan tanpa penggantian.</a:t>
            </a:r>
            <a:r>
              <a:rPr lang="id-ID" sz="3200" dirty="0">
                <a:effectLst/>
                <a:latin typeface="Times New Roman" panose="02020603050405020304" pitchFamily="18" charset="0"/>
                <a:ea typeface="Times New Roman" panose="02020603050405020304" pitchFamily="18" charset="0"/>
                <a:cs typeface="Times New Roman" panose="02020603050405020304" pitchFamily="18" charset="0"/>
              </a:rPr>
              <a:t> Namun, kompilasi menyatakan hibah adalah pemberian harta secara gratis kepada seseorang yang masih hidup dan menginginkannya.</a:t>
            </a:r>
          </a:p>
          <a:p>
            <a:pPr algn="just">
              <a:lnSpc>
                <a:spcPts val="2623"/>
              </a:lnSpc>
            </a:pPr>
            <a:r>
              <a:rPr lang="id-ID" sz="3200" dirty="0">
                <a:latin typeface="Times New Roman" panose="02020603050405020304" pitchFamily="18" charset="0"/>
                <a:ea typeface="Calibri" panose="020F0502020204030204" pitchFamily="34" charset="0"/>
                <a:cs typeface="Times New Roman" panose="02020603050405020304" pitchFamily="18" charset="0"/>
              </a:rPr>
              <a:t>	</a:t>
            </a:r>
            <a:r>
              <a:rPr lang="id-ID" sz="3200" dirty="0">
                <a:solidFill>
                  <a:srgbClr val="000000"/>
                </a:solidFill>
                <a:effectLst/>
                <a:latin typeface="Times New Roman" panose="02020603050405020304" pitchFamily="18" charset="0"/>
                <a:ea typeface="Calibri" panose="020F0502020204030204" pitchFamily="34" charset="0"/>
              </a:rPr>
              <a:t>Wakaf merupakan suatu perbuatan untuk menyisihkan sebagian harta milik individu atau kelompok untuk digunakan demi kemaslahatan umum, seperti mendirikan masjid, sekolah, rumah sakit, atau sumbangan kepada fakir miskin. </a:t>
            </a:r>
            <a:endParaRPr lang="id-ID"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623"/>
              </a:lnSpc>
            </a:pPr>
            <a:endParaRPr lang="id-ID"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623"/>
              </a:lnSpc>
            </a:pPr>
            <a:endParaRPr lang="en-US" sz="3200" dirty="0">
              <a:latin typeface="Times New Roman" panose="02020603050405020304" pitchFamily="18" charset="0"/>
              <a:cs typeface="Times New Roman" panose="02020603050405020304" pitchFamily="18" charset="0"/>
            </a:endParaRPr>
          </a:p>
          <a:p>
            <a:pPr algn="just">
              <a:lnSpc>
                <a:spcPts val="2623"/>
              </a:lnSpc>
            </a:pPr>
            <a:endParaRPr lang="en-US" sz="3200" dirty="0">
              <a:latin typeface="Be Vietna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3844213" y="-190500"/>
            <a:ext cx="10037102" cy="10287000"/>
          </a:xfrm>
          <a:custGeom>
            <a:avLst/>
            <a:gdLst/>
            <a:ahLst/>
            <a:cxnLst/>
            <a:rect l="l" t="t" r="r" b="b"/>
            <a:pathLst>
              <a:path w="10037102" h="13807383">
                <a:moveTo>
                  <a:pt x="0" y="0"/>
                </a:moveTo>
                <a:lnTo>
                  <a:pt x="10037102" y="0"/>
                </a:lnTo>
                <a:lnTo>
                  <a:pt x="10037102" y="13807383"/>
                </a:lnTo>
                <a:lnTo>
                  <a:pt x="0" y="138073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d-ID" dirty="0"/>
          </a:p>
        </p:txBody>
      </p:sp>
      <p:sp>
        <p:nvSpPr>
          <p:cNvPr id="3" name="Freeform 3"/>
          <p:cNvSpPr/>
          <p:nvPr/>
        </p:nvSpPr>
        <p:spPr>
          <a:xfrm>
            <a:off x="2087418" y="1930516"/>
            <a:ext cx="641399" cy="1422458"/>
          </a:xfrm>
          <a:custGeom>
            <a:avLst/>
            <a:gdLst/>
            <a:ahLst/>
            <a:cxnLst/>
            <a:rect l="l" t="t" r="r" b="b"/>
            <a:pathLst>
              <a:path w="641399" h="1422458">
                <a:moveTo>
                  <a:pt x="0" y="0"/>
                </a:moveTo>
                <a:lnTo>
                  <a:pt x="641399" y="0"/>
                </a:lnTo>
                <a:lnTo>
                  <a:pt x="641399" y="1422458"/>
                </a:lnTo>
                <a:lnTo>
                  <a:pt x="0" y="14224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951566" y="1197817"/>
            <a:ext cx="1187656" cy="2633914"/>
          </a:xfrm>
          <a:custGeom>
            <a:avLst/>
            <a:gdLst/>
            <a:ahLst/>
            <a:cxnLst/>
            <a:rect l="l" t="t" r="r" b="b"/>
            <a:pathLst>
              <a:path w="1187656" h="2633914">
                <a:moveTo>
                  <a:pt x="0" y="0"/>
                </a:moveTo>
                <a:lnTo>
                  <a:pt x="1187656" y="0"/>
                </a:lnTo>
                <a:lnTo>
                  <a:pt x="1187656" y="2633914"/>
                </a:lnTo>
                <a:lnTo>
                  <a:pt x="0" y="26339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930082" y="8488264"/>
            <a:ext cx="3597471" cy="3597471"/>
          </a:xfrm>
          <a:custGeom>
            <a:avLst/>
            <a:gdLst/>
            <a:ahLst/>
            <a:cxnLst/>
            <a:rect l="l" t="t" r="r" b="b"/>
            <a:pathLst>
              <a:path w="3597471" h="3597471">
                <a:moveTo>
                  <a:pt x="0" y="0"/>
                </a:moveTo>
                <a:lnTo>
                  <a:pt x="3597471" y="0"/>
                </a:lnTo>
                <a:lnTo>
                  <a:pt x="3597471" y="3597472"/>
                </a:lnTo>
                <a:lnTo>
                  <a:pt x="0" y="35974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340487" y="8488264"/>
            <a:ext cx="3597471" cy="3597471"/>
          </a:xfrm>
          <a:custGeom>
            <a:avLst/>
            <a:gdLst/>
            <a:ahLst/>
            <a:cxnLst/>
            <a:rect l="l" t="t" r="r" b="b"/>
            <a:pathLst>
              <a:path w="3597471" h="3597471">
                <a:moveTo>
                  <a:pt x="0" y="0"/>
                </a:moveTo>
                <a:lnTo>
                  <a:pt x="3597471" y="0"/>
                </a:lnTo>
                <a:lnTo>
                  <a:pt x="3597471" y="3597472"/>
                </a:lnTo>
                <a:lnTo>
                  <a:pt x="0" y="35974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7115827" y="3831731"/>
            <a:ext cx="4056345" cy="899771"/>
          </a:xfrm>
          <a:custGeom>
            <a:avLst/>
            <a:gdLst/>
            <a:ahLst/>
            <a:cxnLst/>
            <a:rect l="l" t="t" r="r" b="b"/>
            <a:pathLst>
              <a:path w="4056345" h="899771">
                <a:moveTo>
                  <a:pt x="0" y="0"/>
                </a:moveTo>
                <a:lnTo>
                  <a:pt x="4056346" y="0"/>
                </a:lnTo>
                <a:lnTo>
                  <a:pt x="4056346" y="899771"/>
                </a:lnTo>
                <a:lnTo>
                  <a:pt x="0" y="8997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5653829" y="4315999"/>
            <a:ext cx="6417871" cy="1826975"/>
          </a:xfrm>
          <a:prstGeom prst="rect">
            <a:avLst/>
          </a:prstGeom>
        </p:spPr>
        <p:txBody>
          <a:bodyPr wrap="square" lIns="0" tIns="0" rIns="0" bIns="0" rtlCol="0" anchor="t">
            <a:spAutoFit/>
          </a:bodyPr>
          <a:lstStyle/>
          <a:p>
            <a:pPr algn="ctr">
              <a:lnSpc>
                <a:spcPts val="15999"/>
              </a:lnSpc>
            </a:pPr>
            <a:r>
              <a:rPr lang="id-ID" sz="9600" dirty="0">
                <a:solidFill>
                  <a:srgbClr val="FFFFFF"/>
                </a:solidFill>
                <a:latin typeface="Oswald"/>
              </a:rPr>
              <a:t>Terima kasih</a:t>
            </a:r>
            <a:endParaRPr lang="en-US" sz="9600" dirty="0">
              <a:solidFill>
                <a:srgbClr val="FFFFFF"/>
              </a:solidFill>
              <a:latin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05673" y="1307403"/>
            <a:ext cx="6905493" cy="1531764"/>
          </a:xfrm>
          <a:custGeom>
            <a:avLst/>
            <a:gdLst/>
            <a:ahLst/>
            <a:cxnLst/>
            <a:rect l="l" t="t" r="r" b="b"/>
            <a:pathLst>
              <a:path w="6905493" h="1531764">
                <a:moveTo>
                  <a:pt x="0" y="0"/>
                </a:moveTo>
                <a:lnTo>
                  <a:pt x="6905493" y="0"/>
                </a:lnTo>
                <a:lnTo>
                  <a:pt x="6905493" y="1531763"/>
                </a:lnTo>
                <a:lnTo>
                  <a:pt x="0" y="15317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353479" y="2352253"/>
            <a:ext cx="927700" cy="2057400"/>
          </a:xfrm>
          <a:custGeom>
            <a:avLst/>
            <a:gdLst/>
            <a:ahLst/>
            <a:cxnLst/>
            <a:rect l="l" t="t" r="r" b="b"/>
            <a:pathLst>
              <a:path w="927700" h="2057400">
                <a:moveTo>
                  <a:pt x="0" y="0"/>
                </a:moveTo>
                <a:lnTo>
                  <a:pt x="927700" y="0"/>
                </a:lnTo>
                <a:lnTo>
                  <a:pt x="9277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412047" y="2881959"/>
            <a:ext cx="7487095" cy="1150315"/>
          </a:xfrm>
          <a:prstGeom prst="rect">
            <a:avLst/>
          </a:prstGeom>
        </p:spPr>
        <p:txBody>
          <a:bodyPr lIns="0" tIns="0" rIns="0" bIns="0" rtlCol="0" anchor="t">
            <a:spAutoFit/>
          </a:bodyPr>
          <a:lstStyle/>
          <a:p>
            <a:pPr algn="l">
              <a:lnSpc>
                <a:spcPts val="9461"/>
              </a:lnSpc>
            </a:pPr>
            <a:r>
              <a:rPr lang="en-US" sz="7884" spc="-512" dirty="0">
                <a:solidFill>
                  <a:srgbClr val="675D50"/>
                </a:solidFill>
                <a:latin typeface="Oswald"/>
              </a:rPr>
              <a:t>ANGGOTA KELOMPOK</a:t>
            </a:r>
            <a:r>
              <a:rPr lang="id-ID" sz="7884" spc="-512" dirty="0">
                <a:solidFill>
                  <a:srgbClr val="675D50"/>
                </a:solidFill>
                <a:latin typeface="Oswald"/>
              </a:rPr>
              <a:t> 9</a:t>
            </a:r>
            <a:endParaRPr lang="en-US" sz="7884" spc="-512" dirty="0">
              <a:solidFill>
                <a:srgbClr val="675D50"/>
              </a:solidFill>
              <a:latin typeface="Oswald"/>
            </a:endParaRPr>
          </a:p>
        </p:txBody>
      </p:sp>
      <p:sp>
        <p:nvSpPr>
          <p:cNvPr id="5" name="Freeform 5"/>
          <p:cNvSpPr/>
          <p:nvPr/>
        </p:nvSpPr>
        <p:spPr>
          <a:xfrm>
            <a:off x="1591601" y="6962405"/>
            <a:ext cx="641399" cy="1422458"/>
          </a:xfrm>
          <a:custGeom>
            <a:avLst/>
            <a:gdLst/>
            <a:ahLst/>
            <a:cxnLst/>
            <a:rect l="l" t="t" r="r" b="b"/>
            <a:pathLst>
              <a:path w="641399" h="1422458">
                <a:moveTo>
                  <a:pt x="0" y="0"/>
                </a:moveTo>
                <a:lnTo>
                  <a:pt x="641400" y="0"/>
                </a:lnTo>
                <a:lnTo>
                  <a:pt x="641400" y="1422459"/>
                </a:lnTo>
                <a:lnTo>
                  <a:pt x="0" y="14224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565719" y="9068862"/>
            <a:ext cx="3352622" cy="3352622"/>
          </a:xfrm>
          <a:custGeom>
            <a:avLst/>
            <a:gdLst/>
            <a:ahLst/>
            <a:cxnLst/>
            <a:rect l="l" t="t" r="r" b="b"/>
            <a:pathLst>
              <a:path w="3352622" h="3352622">
                <a:moveTo>
                  <a:pt x="0" y="0"/>
                </a:moveTo>
                <a:lnTo>
                  <a:pt x="3352622" y="0"/>
                </a:lnTo>
                <a:lnTo>
                  <a:pt x="3352622" y="3352622"/>
                </a:lnTo>
                <a:lnTo>
                  <a:pt x="0" y="33526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6259684" y="-2088625"/>
            <a:ext cx="3597471" cy="3597471"/>
          </a:xfrm>
          <a:custGeom>
            <a:avLst/>
            <a:gdLst/>
            <a:ahLst/>
            <a:cxnLst/>
            <a:rect l="l" t="t" r="r" b="b"/>
            <a:pathLst>
              <a:path w="3597471" h="3597471">
                <a:moveTo>
                  <a:pt x="0" y="0"/>
                </a:moveTo>
                <a:lnTo>
                  <a:pt x="3597471" y="0"/>
                </a:lnTo>
                <a:lnTo>
                  <a:pt x="3597471" y="3597471"/>
                </a:lnTo>
                <a:lnTo>
                  <a:pt x="0" y="3597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557749" y="4415071"/>
            <a:ext cx="9195689" cy="384721"/>
          </a:xfrm>
          <a:prstGeom prst="rect">
            <a:avLst/>
          </a:prstGeom>
        </p:spPr>
        <p:txBody>
          <a:bodyPr wrap="square" lIns="0" tIns="0" rIns="0" bIns="0" rtlCol="0" anchor="t">
            <a:spAutoFit/>
          </a:bodyPr>
          <a:lstStyle/>
          <a:p>
            <a:pPr algn="ctr">
              <a:lnSpc>
                <a:spcPts val="3041"/>
              </a:lnSpc>
              <a:spcBef>
                <a:spcPct val="0"/>
              </a:spcBef>
            </a:pPr>
            <a:r>
              <a:rPr lang="en-US" sz="3041" dirty="0">
                <a:solidFill>
                  <a:srgbClr val="675D50"/>
                </a:solidFill>
                <a:latin typeface="Oswald"/>
              </a:rPr>
              <a:t>Billy </a:t>
            </a:r>
            <a:r>
              <a:rPr lang="en-US" sz="3041" dirty="0" err="1">
                <a:solidFill>
                  <a:srgbClr val="675D50"/>
                </a:solidFill>
                <a:latin typeface="Oswald"/>
              </a:rPr>
              <a:t>Virgiawan</a:t>
            </a:r>
            <a:r>
              <a:rPr lang="en-US" sz="3041" dirty="0">
                <a:solidFill>
                  <a:srgbClr val="675D50"/>
                </a:solidFill>
                <a:latin typeface="Oswald"/>
              </a:rPr>
              <a:t> </a:t>
            </a:r>
            <a:r>
              <a:rPr lang="en-US" sz="3041" dirty="0" err="1">
                <a:solidFill>
                  <a:srgbClr val="675D50"/>
                </a:solidFill>
                <a:latin typeface="Oswald"/>
              </a:rPr>
              <a:t>Aglinanta</a:t>
            </a:r>
            <a:r>
              <a:rPr lang="en-US" sz="3041" dirty="0">
                <a:solidFill>
                  <a:srgbClr val="675D50"/>
                </a:solidFill>
                <a:latin typeface="Oswald"/>
              </a:rPr>
              <a:t> </a:t>
            </a:r>
            <a:r>
              <a:rPr lang="en-US" sz="3041" dirty="0" err="1">
                <a:solidFill>
                  <a:srgbClr val="675D50"/>
                </a:solidFill>
                <a:latin typeface="Oswald"/>
              </a:rPr>
              <a:t>Saksana</a:t>
            </a:r>
            <a:r>
              <a:rPr lang="en-US" sz="3041" dirty="0">
                <a:solidFill>
                  <a:srgbClr val="675D50"/>
                </a:solidFill>
                <a:latin typeface="Oswald"/>
              </a:rPr>
              <a:t>  </a:t>
            </a:r>
            <a:r>
              <a:rPr lang="id-ID" sz="3041" dirty="0">
                <a:solidFill>
                  <a:srgbClr val="675D50"/>
                </a:solidFill>
                <a:latin typeface="Oswald"/>
              </a:rPr>
              <a:t>	</a:t>
            </a:r>
            <a:r>
              <a:rPr lang="en-US" sz="3041" dirty="0">
                <a:solidFill>
                  <a:srgbClr val="675D50"/>
                </a:solidFill>
                <a:latin typeface="Oswald"/>
              </a:rPr>
              <a:t> (105811107321)</a:t>
            </a:r>
          </a:p>
        </p:txBody>
      </p:sp>
      <p:sp>
        <p:nvSpPr>
          <p:cNvPr id="9" name="TextBox 9"/>
          <p:cNvSpPr txBox="1"/>
          <p:nvPr/>
        </p:nvSpPr>
        <p:spPr>
          <a:xfrm>
            <a:off x="5078353" y="6174625"/>
            <a:ext cx="6215821" cy="384721"/>
          </a:xfrm>
          <a:prstGeom prst="rect">
            <a:avLst/>
          </a:prstGeom>
        </p:spPr>
        <p:txBody>
          <a:bodyPr wrap="square" lIns="0" tIns="0" rIns="0" bIns="0" rtlCol="0" anchor="t">
            <a:spAutoFit/>
          </a:bodyPr>
          <a:lstStyle/>
          <a:p>
            <a:pPr algn="ctr">
              <a:lnSpc>
                <a:spcPts val="3041"/>
              </a:lnSpc>
            </a:pPr>
            <a:r>
              <a:rPr lang="en-US" sz="3041" dirty="0">
                <a:solidFill>
                  <a:srgbClr val="675D50"/>
                </a:solidFill>
                <a:latin typeface="Oswald"/>
              </a:rPr>
              <a:t>Arsifah </a:t>
            </a:r>
            <a:r>
              <a:rPr lang="en-US" sz="3041" dirty="0" err="1">
                <a:solidFill>
                  <a:srgbClr val="675D50"/>
                </a:solidFill>
                <a:latin typeface="Oswald"/>
              </a:rPr>
              <a:t>Ainun</a:t>
            </a:r>
            <a:r>
              <a:rPr lang="en-US" sz="3041" dirty="0">
                <a:solidFill>
                  <a:srgbClr val="675D50"/>
                </a:solidFill>
                <a:latin typeface="Oswald"/>
              </a:rPr>
              <a:t> Aulia</a:t>
            </a:r>
            <a:r>
              <a:rPr lang="id-ID" sz="3041" dirty="0">
                <a:solidFill>
                  <a:srgbClr val="675D50"/>
                </a:solidFill>
                <a:latin typeface="Oswald"/>
              </a:rPr>
              <a:t>		</a:t>
            </a:r>
            <a:r>
              <a:rPr lang="en-US" sz="3041" dirty="0">
                <a:solidFill>
                  <a:srgbClr val="675D50"/>
                </a:solidFill>
                <a:latin typeface="Oswald"/>
              </a:rPr>
              <a:t>(105841106122)</a:t>
            </a:r>
          </a:p>
        </p:txBody>
      </p:sp>
      <p:sp>
        <p:nvSpPr>
          <p:cNvPr id="10" name="TextBox 10"/>
          <p:cNvSpPr txBox="1"/>
          <p:nvPr/>
        </p:nvSpPr>
        <p:spPr>
          <a:xfrm>
            <a:off x="4323333" y="5294848"/>
            <a:ext cx="7664520" cy="384721"/>
          </a:xfrm>
          <a:prstGeom prst="rect">
            <a:avLst/>
          </a:prstGeom>
        </p:spPr>
        <p:txBody>
          <a:bodyPr wrap="square" lIns="0" tIns="0" rIns="0" bIns="0" rtlCol="0" anchor="t">
            <a:spAutoFit/>
          </a:bodyPr>
          <a:lstStyle/>
          <a:p>
            <a:pPr algn="ctr">
              <a:lnSpc>
                <a:spcPts val="3041"/>
              </a:lnSpc>
            </a:pPr>
            <a:r>
              <a:rPr lang="en-US" sz="3041" dirty="0" err="1">
                <a:solidFill>
                  <a:srgbClr val="675D50"/>
                </a:solidFill>
                <a:latin typeface="Oswald"/>
              </a:rPr>
              <a:t>Muh</a:t>
            </a:r>
            <a:r>
              <a:rPr lang="en-US" sz="3041" dirty="0">
                <a:solidFill>
                  <a:srgbClr val="675D50"/>
                </a:solidFill>
                <a:latin typeface="Oswald"/>
              </a:rPr>
              <a:t>. Akbar </a:t>
            </a:r>
            <a:r>
              <a:rPr lang="en-US" sz="3041" dirty="0" err="1">
                <a:solidFill>
                  <a:srgbClr val="675D50"/>
                </a:solidFill>
                <a:latin typeface="Oswald"/>
              </a:rPr>
              <a:t>Haeruddin</a:t>
            </a:r>
            <a:r>
              <a:rPr lang="id-ID" sz="3041" dirty="0">
                <a:solidFill>
                  <a:srgbClr val="675D50"/>
                </a:solidFill>
                <a:latin typeface="Oswald"/>
              </a:rPr>
              <a:t>		</a:t>
            </a:r>
            <a:r>
              <a:rPr lang="en-US" sz="3041" dirty="0">
                <a:solidFill>
                  <a:srgbClr val="675D50"/>
                </a:solidFill>
                <a:latin typeface="Oswald"/>
              </a:rPr>
              <a:t>(105841104622)</a:t>
            </a:r>
          </a:p>
        </p:txBody>
      </p:sp>
      <p:sp>
        <p:nvSpPr>
          <p:cNvPr id="11" name="TextBox 11"/>
          <p:cNvSpPr txBox="1"/>
          <p:nvPr/>
        </p:nvSpPr>
        <p:spPr>
          <a:xfrm>
            <a:off x="4842978" y="7090643"/>
            <a:ext cx="6828223" cy="769441"/>
          </a:xfrm>
          <a:prstGeom prst="rect">
            <a:avLst/>
          </a:prstGeom>
        </p:spPr>
        <p:txBody>
          <a:bodyPr wrap="square" lIns="0" tIns="0" rIns="0" bIns="0" rtlCol="0" anchor="t">
            <a:spAutoFit/>
          </a:bodyPr>
          <a:lstStyle/>
          <a:p>
            <a:pPr algn="ctr">
              <a:lnSpc>
                <a:spcPts val="3041"/>
              </a:lnSpc>
            </a:pPr>
            <a:r>
              <a:rPr lang="en-US" sz="3041" dirty="0" err="1">
                <a:solidFill>
                  <a:srgbClr val="675D50"/>
                </a:solidFill>
                <a:latin typeface="Oswald"/>
              </a:rPr>
              <a:t>Muh</a:t>
            </a:r>
            <a:r>
              <a:rPr lang="en-US" sz="3041" dirty="0">
                <a:solidFill>
                  <a:srgbClr val="675D50"/>
                </a:solidFill>
                <a:latin typeface="Oswald"/>
              </a:rPr>
              <a:t>. </a:t>
            </a:r>
            <a:r>
              <a:rPr lang="en-US" sz="3041" dirty="0" err="1">
                <a:solidFill>
                  <a:srgbClr val="675D50"/>
                </a:solidFill>
                <a:latin typeface="Oswald"/>
              </a:rPr>
              <a:t>Alfian</a:t>
            </a:r>
            <a:r>
              <a:rPr lang="id-ID" sz="3041" dirty="0">
                <a:solidFill>
                  <a:srgbClr val="675D50"/>
                </a:solidFill>
                <a:latin typeface="Oswald"/>
              </a:rPr>
              <a:t>		</a:t>
            </a:r>
            <a:r>
              <a:rPr lang="en-US" sz="3041" dirty="0">
                <a:solidFill>
                  <a:srgbClr val="675D50"/>
                </a:solidFill>
                <a:latin typeface="Oswald"/>
              </a:rPr>
              <a:t>(105841118122)</a:t>
            </a:r>
          </a:p>
          <a:p>
            <a:pPr algn="ctr">
              <a:lnSpc>
                <a:spcPts val="3041"/>
              </a:lnSpc>
              <a:spcBef>
                <a:spcPct val="0"/>
              </a:spcBef>
            </a:pPr>
            <a:endParaRPr lang="en-US" sz="3041" dirty="0">
              <a:solidFill>
                <a:srgbClr val="675D50"/>
              </a:solidFill>
              <a:latin typeface="Oswald"/>
            </a:endParaRPr>
          </a:p>
        </p:txBody>
      </p:sp>
      <p:sp>
        <p:nvSpPr>
          <p:cNvPr id="13" name="Freeform 13"/>
          <p:cNvSpPr/>
          <p:nvPr/>
        </p:nvSpPr>
        <p:spPr>
          <a:xfrm>
            <a:off x="14281179" y="7356164"/>
            <a:ext cx="927700" cy="2057400"/>
          </a:xfrm>
          <a:custGeom>
            <a:avLst/>
            <a:gdLst/>
            <a:ahLst/>
            <a:cxnLst/>
            <a:rect l="l" t="t" r="r" b="b"/>
            <a:pathLst>
              <a:path w="927700" h="2057400">
                <a:moveTo>
                  <a:pt x="0" y="0"/>
                </a:moveTo>
                <a:lnTo>
                  <a:pt x="927701" y="0"/>
                </a:lnTo>
                <a:lnTo>
                  <a:pt x="927701"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2233001" y="1508846"/>
            <a:ext cx="641399" cy="1422458"/>
          </a:xfrm>
          <a:custGeom>
            <a:avLst/>
            <a:gdLst/>
            <a:ahLst/>
            <a:cxnLst/>
            <a:rect l="l" t="t" r="r" b="b"/>
            <a:pathLst>
              <a:path w="641399" h="1422458">
                <a:moveTo>
                  <a:pt x="0" y="0"/>
                </a:moveTo>
                <a:lnTo>
                  <a:pt x="641399" y="0"/>
                </a:lnTo>
                <a:lnTo>
                  <a:pt x="641399" y="1422458"/>
                </a:lnTo>
                <a:lnTo>
                  <a:pt x="0" y="14224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grpSp>
        <p:nvGrpSpPr>
          <p:cNvPr id="2" name="Group 2"/>
          <p:cNvGrpSpPr/>
          <p:nvPr/>
        </p:nvGrpSpPr>
        <p:grpSpPr>
          <a:xfrm>
            <a:off x="1902483" y="1164327"/>
            <a:ext cx="14759017" cy="8716571"/>
            <a:chOff x="0" y="0"/>
            <a:chExt cx="3887149" cy="2295722"/>
          </a:xfrm>
        </p:grpSpPr>
        <p:sp>
          <p:nvSpPr>
            <p:cNvPr id="3" name="Freeform 3"/>
            <p:cNvSpPr/>
            <p:nvPr/>
          </p:nvSpPr>
          <p:spPr>
            <a:xfrm>
              <a:off x="0" y="0"/>
              <a:ext cx="3887149" cy="2295722"/>
            </a:xfrm>
            <a:custGeom>
              <a:avLst/>
              <a:gdLst/>
              <a:ahLst/>
              <a:cxnLst/>
              <a:rect l="l" t="t" r="r" b="b"/>
              <a:pathLst>
                <a:path w="3887149" h="2295722">
                  <a:moveTo>
                    <a:pt x="0" y="0"/>
                  </a:moveTo>
                  <a:lnTo>
                    <a:pt x="3887149" y="0"/>
                  </a:lnTo>
                  <a:lnTo>
                    <a:pt x="3887149" y="2295722"/>
                  </a:lnTo>
                  <a:lnTo>
                    <a:pt x="0" y="2295722"/>
                  </a:lnTo>
                  <a:close/>
                </a:path>
              </a:pathLst>
            </a:custGeom>
            <a:solidFill>
              <a:srgbClr val="8D5E4F"/>
            </a:solidFill>
          </p:spPr>
        </p:sp>
        <p:sp>
          <p:nvSpPr>
            <p:cNvPr id="4" name="TextBox 4"/>
            <p:cNvSpPr txBox="1"/>
            <p:nvPr/>
          </p:nvSpPr>
          <p:spPr>
            <a:xfrm>
              <a:off x="0" y="47625"/>
              <a:ext cx="3887149" cy="2248097"/>
            </a:xfrm>
            <a:prstGeom prst="rect">
              <a:avLst/>
            </a:prstGeom>
          </p:spPr>
          <p:txBody>
            <a:bodyPr lIns="50800" tIns="50800" rIns="50800" bIns="50800" rtlCol="0" anchor="ctr"/>
            <a:lstStyle/>
            <a:p>
              <a:pPr algn="ctr">
                <a:lnSpc>
                  <a:spcPts val="2641"/>
                </a:lnSpc>
              </a:pPr>
              <a:endParaRPr/>
            </a:p>
          </p:txBody>
        </p:sp>
      </p:grpSp>
      <p:sp>
        <p:nvSpPr>
          <p:cNvPr id="5" name="Freeform 5"/>
          <p:cNvSpPr/>
          <p:nvPr/>
        </p:nvSpPr>
        <p:spPr>
          <a:xfrm>
            <a:off x="0" y="5937822"/>
            <a:ext cx="4349178" cy="4349178"/>
          </a:xfrm>
          <a:custGeom>
            <a:avLst/>
            <a:gdLst/>
            <a:ahLst/>
            <a:cxnLst/>
            <a:rect l="l" t="t" r="r" b="b"/>
            <a:pathLst>
              <a:path w="4349178" h="4349178">
                <a:moveTo>
                  <a:pt x="0" y="0"/>
                </a:moveTo>
                <a:lnTo>
                  <a:pt x="4349178" y="0"/>
                </a:lnTo>
                <a:lnTo>
                  <a:pt x="4349178" y="4349178"/>
                </a:lnTo>
                <a:lnTo>
                  <a:pt x="0" y="43491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146625" y="-1164327"/>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902483" y="1164327"/>
            <a:ext cx="941595" cy="941595"/>
          </a:xfrm>
          <a:custGeom>
            <a:avLst/>
            <a:gdLst/>
            <a:ahLst/>
            <a:cxnLst/>
            <a:rect l="l" t="t" r="r" b="b"/>
            <a:pathLst>
              <a:path w="941595" h="941595">
                <a:moveTo>
                  <a:pt x="0" y="0"/>
                </a:moveTo>
                <a:lnTo>
                  <a:pt x="941595" y="0"/>
                </a:lnTo>
                <a:lnTo>
                  <a:pt x="941595" y="941594"/>
                </a:lnTo>
                <a:lnTo>
                  <a:pt x="0" y="941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373281" y="1461933"/>
            <a:ext cx="4351440" cy="930291"/>
          </a:xfrm>
          <a:prstGeom prst="rect">
            <a:avLst/>
          </a:prstGeom>
        </p:spPr>
        <p:txBody>
          <a:bodyPr lIns="0" tIns="0" rIns="0" bIns="0" rtlCol="0" anchor="t">
            <a:spAutoFit/>
          </a:bodyPr>
          <a:lstStyle/>
          <a:p>
            <a:pPr algn="ctr">
              <a:lnSpc>
                <a:spcPts val="7000"/>
              </a:lnSpc>
            </a:pPr>
            <a:r>
              <a:rPr lang="en-US" sz="7000">
                <a:solidFill>
                  <a:srgbClr val="FFFFFF"/>
                </a:solidFill>
                <a:latin typeface="Oswald"/>
              </a:rPr>
              <a:t>A. Wasiat</a:t>
            </a:r>
          </a:p>
        </p:txBody>
      </p:sp>
      <p:sp>
        <p:nvSpPr>
          <p:cNvPr id="9" name="TextBox 9"/>
          <p:cNvSpPr txBox="1"/>
          <p:nvPr/>
        </p:nvSpPr>
        <p:spPr>
          <a:xfrm>
            <a:off x="2131647" y="2851447"/>
            <a:ext cx="14300689" cy="7029450"/>
          </a:xfrm>
          <a:prstGeom prst="rect">
            <a:avLst/>
          </a:prstGeom>
        </p:spPr>
        <p:txBody>
          <a:bodyPr lIns="0" tIns="0" rIns="0" bIns="0" rtlCol="0" anchor="t">
            <a:spAutoFit/>
          </a:bodyPr>
          <a:lstStyle/>
          <a:p>
            <a:pPr algn="just">
              <a:lnSpc>
                <a:spcPts val="3119"/>
              </a:lnSpc>
            </a:pPr>
            <a:r>
              <a:rPr lang="en-US" sz="2599">
                <a:solidFill>
                  <a:srgbClr val="FFFFFF"/>
                </a:solidFill>
                <a:latin typeface="Be Vietnam"/>
              </a:rPr>
              <a:t> Wasiat berasal dari bahasa Arab dan berarti "suatu ucapan atau pernyataan dimulainya suatu perbuatan", yang biasanya dimulai setelah orang yang mengucapkan atau menyatakan itu meninggal dunia. </a:t>
            </a:r>
          </a:p>
          <a:p>
            <a:pPr algn="just">
              <a:lnSpc>
                <a:spcPts val="3119"/>
              </a:lnSpc>
            </a:pPr>
            <a:endParaRPr lang="en-US" sz="2599">
              <a:solidFill>
                <a:srgbClr val="FFFFFF"/>
              </a:solidFill>
              <a:latin typeface="Be Vietnam"/>
            </a:endParaRPr>
          </a:p>
          <a:p>
            <a:pPr algn="just">
              <a:lnSpc>
                <a:spcPts val="3119"/>
              </a:lnSpc>
            </a:pPr>
            <a:r>
              <a:rPr lang="en-US" sz="2599">
                <a:solidFill>
                  <a:srgbClr val="FFFFFF"/>
                </a:solidFill>
                <a:latin typeface="Be Vietnam"/>
              </a:rPr>
              <a:t> Para ulama setuju bahwa wasiat adalah pernyataan seseorang kepada orang lain bahwa ia memberikan harta tertentu kepada orang lain, membebaskan hutang orang itu, atau memberikan manfaat atas barang kepunyaan seseorang setelah dia meninggal dunia.</a:t>
            </a:r>
          </a:p>
          <a:p>
            <a:pPr algn="l">
              <a:lnSpc>
                <a:spcPts val="3119"/>
              </a:lnSpc>
            </a:pPr>
            <a:r>
              <a:rPr lang="en-US" sz="2599">
                <a:solidFill>
                  <a:srgbClr val="FFFFFF"/>
                </a:solidFill>
                <a:latin typeface="Be Vietnam"/>
              </a:rPr>
              <a:t> </a:t>
            </a:r>
          </a:p>
          <a:p>
            <a:pPr algn="just">
              <a:lnSpc>
                <a:spcPts val="3119"/>
              </a:lnSpc>
            </a:pPr>
            <a:r>
              <a:rPr lang="en-US" sz="2599">
                <a:solidFill>
                  <a:srgbClr val="FFFFFF"/>
                </a:solidFill>
                <a:latin typeface="Be Vietnam"/>
              </a:rPr>
              <a:t> Menurut Mazhdhab Hanafi, Maliki, Syafi'i, dan Hambali, serta Zya'ah Zaidiyah, wasiat tidak wajib bagi orang yang memiliki banyak harta. Namun, hukumnya tidak berlaku untuk semua orang. Hukumnya disesuaikan dengan keadaan orang yang berwasiat dan orang atau yang akan menerima wasiat. Selanjutnya, mereka menyatakan bahwa wasiat yang merusak orang lain (misalnya, merusak ahli waris atau memberi lebih dari tiga) adalah haram. Sebagaimana dinyatakan oleh Ibnu Abbas RA, tindakan yang merugikan termasuk dosa besar.(HR. An Nisa'i) "Wasiat yang menimbulkan kemudharatan termasuk perbuatan dosa besar." </a:t>
            </a:r>
          </a:p>
          <a:p>
            <a:pPr algn="l">
              <a:lnSpc>
                <a:spcPts val="3119"/>
              </a:lnSpc>
            </a:pPr>
            <a:endParaRPr lang="en-US" sz="2599">
              <a:solidFill>
                <a:srgbClr val="FFFFFF"/>
              </a:solidFill>
              <a:latin typeface="Be Vietnam"/>
            </a:endParaRPr>
          </a:p>
          <a:p>
            <a:pPr algn="ctr">
              <a:lnSpc>
                <a:spcPts val="3119"/>
              </a:lnSpc>
            </a:pPr>
            <a:endParaRPr lang="en-US" sz="2599">
              <a:solidFill>
                <a:srgbClr val="FFFFFF"/>
              </a:solidFill>
              <a:latin typeface="Be Vietnam"/>
            </a:endParaRPr>
          </a:p>
        </p:txBody>
      </p:sp>
      <p:sp>
        <p:nvSpPr>
          <p:cNvPr id="10" name="Freeform 10"/>
          <p:cNvSpPr/>
          <p:nvPr/>
        </p:nvSpPr>
        <p:spPr>
          <a:xfrm>
            <a:off x="15781278" y="8564299"/>
            <a:ext cx="694001" cy="694001"/>
          </a:xfrm>
          <a:custGeom>
            <a:avLst/>
            <a:gdLst/>
            <a:ahLst/>
            <a:cxnLst/>
            <a:rect l="l" t="t" r="r" b="b"/>
            <a:pathLst>
              <a:path w="694001" h="694001">
                <a:moveTo>
                  <a:pt x="0" y="0"/>
                </a:moveTo>
                <a:lnTo>
                  <a:pt x="694000" y="0"/>
                </a:lnTo>
                <a:lnTo>
                  <a:pt x="694000" y="694001"/>
                </a:lnTo>
                <a:lnTo>
                  <a:pt x="0" y="6940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115627" y="1837641"/>
            <a:ext cx="15143673" cy="6611717"/>
            <a:chOff x="0" y="0"/>
            <a:chExt cx="3988457" cy="1741358"/>
          </a:xfrm>
        </p:grpSpPr>
        <p:sp>
          <p:nvSpPr>
            <p:cNvPr id="4" name="Freeform 4"/>
            <p:cNvSpPr/>
            <p:nvPr/>
          </p:nvSpPr>
          <p:spPr>
            <a:xfrm>
              <a:off x="0" y="0"/>
              <a:ext cx="3988457" cy="1741358"/>
            </a:xfrm>
            <a:custGeom>
              <a:avLst/>
              <a:gdLst/>
              <a:ahLst/>
              <a:cxnLst/>
              <a:rect l="l" t="t" r="r" b="b"/>
              <a:pathLst>
                <a:path w="3988457" h="1741358">
                  <a:moveTo>
                    <a:pt x="0" y="0"/>
                  </a:moveTo>
                  <a:lnTo>
                    <a:pt x="3988457" y="0"/>
                  </a:lnTo>
                  <a:lnTo>
                    <a:pt x="3988457" y="1741358"/>
                  </a:lnTo>
                  <a:lnTo>
                    <a:pt x="0" y="1741358"/>
                  </a:lnTo>
                  <a:close/>
                </a:path>
              </a:pathLst>
            </a:custGeom>
            <a:solidFill>
              <a:srgbClr val="8D5E4F"/>
            </a:solidFill>
          </p:spPr>
        </p:sp>
        <p:sp>
          <p:nvSpPr>
            <p:cNvPr id="5" name="TextBox 5"/>
            <p:cNvSpPr txBox="1"/>
            <p:nvPr/>
          </p:nvSpPr>
          <p:spPr>
            <a:xfrm>
              <a:off x="0" y="47625"/>
              <a:ext cx="3988457" cy="1693733"/>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2115627" y="2074877"/>
            <a:ext cx="7006878" cy="800100"/>
          </a:xfrm>
          <a:prstGeom prst="rect">
            <a:avLst/>
          </a:prstGeom>
        </p:spPr>
        <p:txBody>
          <a:bodyPr lIns="0" tIns="0" rIns="0" bIns="0" rtlCol="0" anchor="t">
            <a:spAutoFit/>
          </a:bodyPr>
          <a:lstStyle/>
          <a:p>
            <a:pPr algn="ctr">
              <a:lnSpc>
                <a:spcPts val="6000"/>
              </a:lnSpc>
            </a:pPr>
            <a:r>
              <a:rPr lang="en-US" sz="6000" dirty="0">
                <a:solidFill>
                  <a:srgbClr val="FFFFFF"/>
                </a:solidFill>
                <a:latin typeface="Oswald"/>
              </a:rPr>
              <a:t>1.</a:t>
            </a:r>
            <a:r>
              <a:rPr lang="id-ID" sz="6000" dirty="0">
                <a:solidFill>
                  <a:srgbClr val="FFFFFF"/>
                </a:solidFill>
                <a:latin typeface="Oswald"/>
              </a:rPr>
              <a:t> </a:t>
            </a:r>
            <a:r>
              <a:rPr lang="en-US" sz="6000" dirty="0">
                <a:solidFill>
                  <a:srgbClr val="FFFFFF"/>
                </a:solidFill>
                <a:latin typeface="Oswald"/>
              </a:rPr>
              <a:t>Dasar Hukum </a:t>
            </a:r>
            <a:r>
              <a:rPr lang="en-US" sz="6000" dirty="0" err="1">
                <a:solidFill>
                  <a:srgbClr val="FFFFFF"/>
                </a:solidFill>
                <a:latin typeface="Oswald"/>
              </a:rPr>
              <a:t>Wasiat</a:t>
            </a:r>
            <a:endParaRPr lang="en-US" sz="6000" dirty="0">
              <a:solidFill>
                <a:srgbClr val="FFFFFF"/>
              </a:solidFill>
              <a:latin typeface="Oswald"/>
            </a:endParaRPr>
          </a:p>
        </p:txBody>
      </p:sp>
      <p:sp>
        <p:nvSpPr>
          <p:cNvPr id="7" name="TextBox 7"/>
          <p:cNvSpPr txBox="1"/>
          <p:nvPr/>
        </p:nvSpPr>
        <p:spPr>
          <a:xfrm>
            <a:off x="2359376" y="2874977"/>
            <a:ext cx="14375869" cy="5791200"/>
          </a:xfrm>
          <a:prstGeom prst="rect">
            <a:avLst/>
          </a:prstGeom>
        </p:spPr>
        <p:txBody>
          <a:bodyPr lIns="0" tIns="0" rIns="0" bIns="0" rtlCol="0" anchor="t">
            <a:spAutoFit/>
          </a:bodyPr>
          <a:lstStyle/>
          <a:p>
            <a:pPr algn="just">
              <a:lnSpc>
                <a:spcPts val="2879"/>
              </a:lnSpc>
            </a:pPr>
            <a:r>
              <a:rPr lang="en-US" sz="2400">
                <a:solidFill>
                  <a:srgbClr val="FFFFFF"/>
                </a:solidFill>
                <a:latin typeface="Be Vietnam"/>
              </a:rPr>
              <a:t> </a:t>
            </a:r>
          </a:p>
          <a:p>
            <a:pPr algn="just">
              <a:lnSpc>
                <a:spcPts val="2879"/>
              </a:lnSpc>
            </a:pPr>
            <a:r>
              <a:rPr lang="en-US" sz="2400">
                <a:solidFill>
                  <a:srgbClr val="FFFFFF"/>
                </a:solidFill>
                <a:latin typeface="Be Vietnam"/>
              </a:rPr>
              <a:t>ada beberapa pendapat ulama mengenai hukum wasiat yaitu; Wajib jika terdapat kewajiban syar'i, seperti zakat dan haji, dan dia khawatir harta akan habis jika tidak diwasiatkan. Ini juga berlaku untuk hutang dan hadiah jika pemilik sebenarnya tidak diketahui oleh orang lain. Sunnah ketika seseorang berwasiat untuk orang-orang yang memerlukan tetapi tidak berhak atas harta pusaka. makruh jika berwasiat kepada sahabat andai atau orang kaya yang bukan dari golongan yang berilmu dan beramal soleh. haram jika berwasiat kepada hal-hal yang haram, haram apabila harta yang diwasiatkan untuk tujuan yang dilarang oleh agama. Misalnya, mewasiatkan untuk membangun tempat perjudian atau tempat maksiat yang lainnya.</a:t>
            </a:r>
          </a:p>
          <a:p>
            <a:pPr algn="just">
              <a:lnSpc>
                <a:spcPts val="2879"/>
              </a:lnSpc>
            </a:pPr>
            <a:r>
              <a:rPr lang="en-US" sz="2400">
                <a:solidFill>
                  <a:srgbClr val="FFFFFF"/>
                </a:solidFill>
                <a:latin typeface="Be Vietnam"/>
              </a:rPr>
              <a:t> </a:t>
            </a:r>
          </a:p>
          <a:p>
            <a:pPr algn="l">
              <a:lnSpc>
                <a:spcPts val="2879"/>
              </a:lnSpc>
            </a:pPr>
            <a:r>
              <a:rPr lang="en-US" sz="2400">
                <a:solidFill>
                  <a:srgbClr val="FFFFFF"/>
                </a:solidFill>
                <a:latin typeface="Be Vietnam"/>
              </a:rPr>
              <a:t>Wasiat yang diterima dalam Islam adalah wasiat yang disampaikan secara lisan dua hari sebelum orang yang berwasiat itu meninggal dunia, dan jika wasiat itu lebih dari dua hari, hendaknya dibuat secara tertulis. Agar tidak terjadi hal yang tidak diinginkan, maka hendaknya ketika berwasiat disaksikan minimal dua orang saksi yang adil.</a:t>
            </a:r>
          </a:p>
          <a:p>
            <a:pPr algn="just">
              <a:lnSpc>
                <a:spcPts val="2879"/>
              </a:lnSpc>
            </a:pPr>
            <a:endParaRPr lang="en-US" sz="2400">
              <a:solidFill>
                <a:srgbClr val="FFFFFF"/>
              </a:solidFill>
              <a:latin typeface="Be Vietnam"/>
            </a:endParaRPr>
          </a:p>
          <a:p>
            <a:pPr algn="ctr">
              <a:lnSpc>
                <a:spcPts val="2879"/>
              </a:lnSpc>
            </a:pPr>
            <a:endParaRPr lang="en-US" sz="2400">
              <a:solidFill>
                <a:srgbClr val="FFFFFF"/>
              </a:solidFill>
              <a:latin typeface="Be Vietnam"/>
            </a:endParaRPr>
          </a:p>
        </p:txBody>
      </p:sp>
      <p:sp>
        <p:nvSpPr>
          <p:cNvPr id="8" name="Freeform 8"/>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321724" y="1481754"/>
            <a:ext cx="15937576" cy="7776546"/>
            <a:chOff x="0" y="0"/>
            <a:chExt cx="4197551" cy="2048144"/>
          </a:xfrm>
        </p:grpSpPr>
        <p:sp>
          <p:nvSpPr>
            <p:cNvPr id="4" name="Freeform 4"/>
            <p:cNvSpPr/>
            <p:nvPr/>
          </p:nvSpPr>
          <p:spPr>
            <a:xfrm>
              <a:off x="0" y="0"/>
              <a:ext cx="4197551" cy="2048144"/>
            </a:xfrm>
            <a:custGeom>
              <a:avLst/>
              <a:gdLst/>
              <a:ahLst/>
              <a:cxnLst/>
              <a:rect l="l" t="t" r="r" b="b"/>
              <a:pathLst>
                <a:path w="4197551" h="2048144">
                  <a:moveTo>
                    <a:pt x="0" y="0"/>
                  </a:moveTo>
                  <a:lnTo>
                    <a:pt x="4197551" y="0"/>
                  </a:lnTo>
                  <a:lnTo>
                    <a:pt x="4197551" y="2048144"/>
                  </a:lnTo>
                  <a:lnTo>
                    <a:pt x="0" y="2048144"/>
                  </a:lnTo>
                  <a:close/>
                </a:path>
              </a:pathLst>
            </a:custGeom>
            <a:solidFill>
              <a:srgbClr val="8D5E4F"/>
            </a:solidFill>
          </p:spPr>
        </p:sp>
        <p:sp>
          <p:nvSpPr>
            <p:cNvPr id="5" name="TextBox 5"/>
            <p:cNvSpPr txBox="1"/>
            <p:nvPr/>
          </p:nvSpPr>
          <p:spPr>
            <a:xfrm>
              <a:off x="0" y="47625"/>
              <a:ext cx="4197551" cy="2000519"/>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704063" y="1942416"/>
            <a:ext cx="4750138" cy="742315"/>
          </a:xfrm>
          <a:prstGeom prst="rect">
            <a:avLst/>
          </a:prstGeom>
        </p:spPr>
        <p:txBody>
          <a:bodyPr lIns="0" tIns="0" rIns="0" bIns="0" rtlCol="0" anchor="t">
            <a:spAutoFit/>
          </a:bodyPr>
          <a:lstStyle/>
          <a:p>
            <a:pPr algn="l">
              <a:lnSpc>
                <a:spcPts val="5600"/>
              </a:lnSpc>
            </a:pPr>
            <a:r>
              <a:rPr lang="en-US" sz="5600">
                <a:solidFill>
                  <a:srgbClr val="FFFFFF"/>
                </a:solidFill>
                <a:latin typeface="Oswald"/>
              </a:rPr>
              <a:t>2. Syarat wasiat</a:t>
            </a:r>
          </a:p>
        </p:txBody>
      </p:sp>
      <p:sp>
        <p:nvSpPr>
          <p:cNvPr id="7" name="TextBox 7"/>
          <p:cNvSpPr txBox="1"/>
          <p:nvPr/>
        </p:nvSpPr>
        <p:spPr>
          <a:xfrm>
            <a:off x="2155364" y="2684732"/>
            <a:ext cx="13415554" cy="3133725"/>
          </a:xfrm>
          <a:prstGeom prst="rect">
            <a:avLst/>
          </a:prstGeom>
        </p:spPr>
        <p:txBody>
          <a:bodyPr lIns="0" tIns="0" rIns="0" bIns="0" rtlCol="0" anchor="t">
            <a:spAutoFit/>
          </a:bodyPr>
          <a:lstStyle/>
          <a:p>
            <a:pPr algn="just">
              <a:lnSpc>
                <a:spcPts val="3599"/>
              </a:lnSpc>
            </a:pPr>
            <a:r>
              <a:rPr lang="en-US" sz="2999">
                <a:solidFill>
                  <a:srgbClr val="FFFFFF"/>
                </a:solidFill>
                <a:latin typeface="Be Vietnam"/>
              </a:rPr>
              <a:t> Adapun syarat-syarat wasiat yaitu:</a:t>
            </a:r>
          </a:p>
          <a:p>
            <a:pPr marL="647697" lvl="1" indent="-323848" algn="just">
              <a:lnSpc>
                <a:spcPts val="3599"/>
              </a:lnSpc>
              <a:buAutoNum type="arabicPeriod"/>
            </a:pPr>
            <a:r>
              <a:rPr lang="en-US" sz="2999">
                <a:solidFill>
                  <a:srgbClr val="FFFFFF"/>
                </a:solidFill>
                <a:latin typeface="Be Vietnam"/>
              </a:rPr>
              <a:t> Mushi (pewasiat)</a:t>
            </a:r>
          </a:p>
          <a:p>
            <a:pPr algn="just">
              <a:lnSpc>
                <a:spcPts val="3599"/>
              </a:lnSpc>
            </a:pPr>
            <a:r>
              <a:rPr lang="en-US" sz="2999">
                <a:solidFill>
                  <a:srgbClr val="FFFFFF"/>
                </a:solidFill>
                <a:latin typeface="Be Vietnam"/>
              </a:rPr>
              <a:t>   2. Penerima wasiat (Musa lahu)</a:t>
            </a:r>
          </a:p>
          <a:p>
            <a:pPr algn="just">
              <a:lnSpc>
                <a:spcPts val="3599"/>
              </a:lnSpc>
            </a:pPr>
            <a:r>
              <a:rPr lang="en-US" sz="2999">
                <a:solidFill>
                  <a:srgbClr val="FFFFFF"/>
                </a:solidFill>
                <a:latin typeface="Be Vietnam"/>
              </a:rPr>
              <a:t>   3. Harta yang diwasiatkan (Musa bihi)</a:t>
            </a:r>
          </a:p>
          <a:p>
            <a:pPr algn="just">
              <a:lnSpc>
                <a:spcPts val="3599"/>
              </a:lnSpc>
            </a:pPr>
            <a:r>
              <a:rPr lang="en-US" sz="2999">
                <a:solidFill>
                  <a:srgbClr val="FFFFFF"/>
                </a:solidFill>
                <a:latin typeface="Be Vietnam"/>
              </a:rPr>
              <a:t>   4. Sighat (ijab dan kabul)</a:t>
            </a:r>
          </a:p>
          <a:p>
            <a:pPr algn="just">
              <a:lnSpc>
                <a:spcPts val="3599"/>
              </a:lnSpc>
            </a:pPr>
            <a:endParaRPr lang="en-US" sz="2999">
              <a:solidFill>
                <a:srgbClr val="FFFFFF"/>
              </a:solidFill>
              <a:latin typeface="Be Vietnam"/>
            </a:endParaRPr>
          </a:p>
          <a:p>
            <a:pPr algn="just">
              <a:lnSpc>
                <a:spcPts val="3599"/>
              </a:lnSpc>
            </a:pPr>
            <a:endParaRPr lang="en-US" sz="2999">
              <a:solidFill>
                <a:srgbClr val="FFFFFF"/>
              </a:solidFill>
              <a:latin typeface="Be Vietnam"/>
            </a:endParaRPr>
          </a:p>
        </p:txBody>
      </p:sp>
      <p:sp>
        <p:nvSpPr>
          <p:cNvPr id="8" name="Freeform 8"/>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704063" y="5248275"/>
            <a:ext cx="4750138" cy="742315"/>
          </a:xfrm>
          <a:prstGeom prst="rect">
            <a:avLst/>
          </a:prstGeom>
        </p:spPr>
        <p:txBody>
          <a:bodyPr lIns="0" tIns="0" rIns="0" bIns="0" rtlCol="0" anchor="t">
            <a:spAutoFit/>
          </a:bodyPr>
          <a:lstStyle/>
          <a:p>
            <a:pPr algn="l">
              <a:lnSpc>
                <a:spcPts val="5600"/>
              </a:lnSpc>
            </a:pPr>
            <a:r>
              <a:rPr lang="en-US" sz="5600">
                <a:solidFill>
                  <a:srgbClr val="FFFFFF"/>
                </a:solidFill>
                <a:latin typeface="Oswald"/>
              </a:rPr>
              <a:t>3. Jenis wasiat</a:t>
            </a:r>
          </a:p>
        </p:txBody>
      </p:sp>
      <p:sp>
        <p:nvSpPr>
          <p:cNvPr id="11" name="TextBox 11"/>
          <p:cNvSpPr txBox="1"/>
          <p:nvPr/>
        </p:nvSpPr>
        <p:spPr>
          <a:xfrm>
            <a:off x="2155364" y="6063063"/>
            <a:ext cx="13415554" cy="4476750"/>
          </a:xfrm>
          <a:prstGeom prst="rect">
            <a:avLst/>
          </a:prstGeom>
        </p:spPr>
        <p:txBody>
          <a:bodyPr lIns="0" tIns="0" rIns="0" bIns="0" rtlCol="0" anchor="t">
            <a:spAutoFit/>
          </a:bodyPr>
          <a:lstStyle/>
          <a:p>
            <a:pPr algn="just">
              <a:lnSpc>
                <a:spcPts val="3599"/>
              </a:lnSpc>
            </a:pPr>
            <a:r>
              <a:rPr lang="en-US" sz="2999">
                <a:solidFill>
                  <a:srgbClr val="FFFFFF"/>
                </a:solidFill>
                <a:latin typeface="Be Vietnam"/>
              </a:rPr>
              <a:t> Adapun syarat-syarat wasiat yaitu:</a:t>
            </a:r>
          </a:p>
          <a:p>
            <a:pPr marL="647697" lvl="1" indent="-323848" algn="just">
              <a:lnSpc>
                <a:spcPts val="3599"/>
              </a:lnSpc>
              <a:buAutoNum type="arabicPeriod"/>
            </a:pPr>
            <a:r>
              <a:rPr lang="en-US" sz="2999">
                <a:solidFill>
                  <a:srgbClr val="FFFFFF"/>
                </a:solidFill>
                <a:latin typeface="Be Vietnam"/>
              </a:rPr>
              <a:t> Wasiat pengangkatan ahli waris</a:t>
            </a:r>
          </a:p>
          <a:p>
            <a:pPr algn="just">
              <a:lnSpc>
                <a:spcPts val="3599"/>
              </a:lnSpc>
            </a:pPr>
            <a:r>
              <a:rPr lang="en-US" sz="2999">
                <a:solidFill>
                  <a:srgbClr val="FFFFFF"/>
                </a:solidFill>
                <a:latin typeface="Be Vietnam"/>
              </a:rPr>
              <a:t>   2. Hibah wasiat/ Wasiat yang berisi hibah (legaat)</a:t>
            </a:r>
          </a:p>
          <a:p>
            <a:pPr algn="just">
              <a:lnSpc>
                <a:spcPts val="3599"/>
              </a:lnSpc>
            </a:pPr>
            <a:r>
              <a:rPr lang="en-US" sz="2999">
                <a:solidFill>
                  <a:srgbClr val="FFFFFF"/>
                </a:solidFill>
                <a:latin typeface="Be Vietnam"/>
              </a:rPr>
              <a:t>   3. Wasiat Olografis (Wasiat Yang Ditulis Sendiri).</a:t>
            </a:r>
          </a:p>
          <a:p>
            <a:pPr algn="just">
              <a:lnSpc>
                <a:spcPts val="3599"/>
              </a:lnSpc>
            </a:pPr>
            <a:r>
              <a:rPr lang="en-US" sz="2999">
                <a:solidFill>
                  <a:srgbClr val="FFFFFF"/>
                </a:solidFill>
                <a:latin typeface="Be Vietnam"/>
              </a:rPr>
              <a:t>   4. Wasiat umum</a:t>
            </a:r>
          </a:p>
          <a:p>
            <a:pPr algn="just">
              <a:lnSpc>
                <a:spcPts val="3599"/>
              </a:lnSpc>
            </a:pPr>
            <a:r>
              <a:rPr lang="en-US" sz="2999">
                <a:solidFill>
                  <a:srgbClr val="FFFFFF"/>
                </a:solidFill>
                <a:latin typeface="Be Vietnam"/>
              </a:rPr>
              <a:t>   5. Wasiat Rahasia/Tertutup</a:t>
            </a:r>
          </a:p>
          <a:p>
            <a:pPr algn="just">
              <a:lnSpc>
                <a:spcPts val="3599"/>
              </a:lnSpc>
            </a:pPr>
            <a:endParaRPr lang="en-US" sz="2999">
              <a:solidFill>
                <a:srgbClr val="FFFFFF"/>
              </a:solidFill>
              <a:latin typeface="Be Vietnam"/>
            </a:endParaRPr>
          </a:p>
          <a:p>
            <a:pPr algn="just">
              <a:lnSpc>
                <a:spcPts val="3599"/>
              </a:lnSpc>
            </a:pPr>
            <a:endParaRPr lang="en-US" sz="2999">
              <a:solidFill>
                <a:srgbClr val="FFFFFF"/>
              </a:solidFill>
              <a:latin typeface="Be Vietnam"/>
            </a:endParaRPr>
          </a:p>
          <a:p>
            <a:pPr algn="just">
              <a:lnSpc>
                <a:spcPts val="3599"/>
              </a:lnSpc>
            </a:pPr>
            <a:endParaRPr lang="en-US" sz="2999">
              <a:solidFill>
                <a:srgbClr val="FFFFFF"/>
              </a:solidFill>
              <a:latin typeface="Be Vietnam"/>
            </a:endParaRPr>
          </a:p>
          <a:p>
            <a:pPr algn="just">
              <a:lnSpc>
                <a:spcPts val="3599"/>
              </a:lnSpc>
            </a:pPr>
            <a:endParaRPr lang="en-US" sz="2999">
              <a:solidFill>
                <a:srgbClr val="FFFFFF"/>
              </a:solidFill>
              <a:latin typeface="Be Vietna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37931"/>
            <a:ext cx="14225062" cy="6828068"/>
            <a:chOff x="0" y="0"/>
            <a:chExt cx="3746518" cy="1798339"/>
          </a:xfrm>
        </p:grpSpPr>
        <p:sp>
          <p:nvSpPr>
            <p:cNvPr id="3" name="Freeform 3"/>
            <p:cNvSpPr/>
            <p:nvPr/>
          </p:nvSpPr>
          <p:spPr>
            <a:xfrm>
              <a:off x="0" y="0"/>
              <a:ext cx="3746519" cy="1798339"/>
            </a:xfrm>
            <a:custGeom>
              <a:avLst/>
              <a:gdLst/>
              <a:ahLst/>
              <a:cxnLst/>
              <a:rect l="l" t="t" r="r" b="b"/>
              <a:pathLst>
                <a:path w="3746519" h="1798339">
                  <a:moveTo>
                    <a:pt x="0" y="0"/>
                  </a:moveTo>
                  <a:lnTo>
                    <a:pt x="3746519" y="0"/>
                  </a:lnTo>
                  <a:lnTo>
                    <a:pt x="3746519" y="1798339"/>
                  </a:lnTo>
                  <a:lnTo>
                    <a:pt x="0" y="1798339"/>
                  </a:lnTo>
                  <a:close/>
                </a:path>
              </a:pathLst>
            </a:custGeom>
            <a:solidFill>
              <a:srgbClr val="8D5E4F"/>
            </a:solidFill>
          </p:spPr>
        </p:sp>
        <p:sp>
          <p:nvSpPr>
            <p:cNvPr id="4" name="TextBox 4"/>
            <p:cNvSpPr txBox="1"/>
            <p:nvPr/>
          </p:nvSpPr>
          <p:spPr>
            <a:xfrm>
              <a:off x="0" y="47625"/>
              <a:ext cx="3746518" cy="1750714"/>
            </a:xfrm>
            <a:prstGeom prst="rect">
              <a:avLst/>
            </a:prstGeom>
          </p:spPr>
          <p:txBody>
            <a:bodyPr lIns="50800" tIns="50800" rIns="50800" bIns="50800" rtlCol="0" anchor="ctr"/>
            <a:lstStyle/>
            <a:p>
              <a:pPr algn="ctr">
                <a:lnSpc>
                  <a:spcPts val="2641"/>
                </a:lnSpc>
              </a:pPr>
              <a:endParaRPr/>
            </a:p>
          </p:txBody>
        </p:sp>
      </p:grpSp>
      <p:sp>
        <p:nvSpPr>
          <p:cNvPr id="5" name="Freeform 5"/>
          <p:cNvSpPr/>
          <p:nvPr/>
        </p:nvSpPr>
        <p:spPr>
          <a:xfrm>
            <a:off x="12000312" y="1028700"/>
            <a:ext cx="641399" cy="1422458"/>
          </a:xfrm>
          <a:custGeom>
            <a:avLst/>
            <a:gdLst/>
            <a:ahLst/>
            <a:cxnLst/>
            <a:rect l="l" t="t" r="r" b="b"/>
            <a:pathLst>
              <a:path w="641399" h="1422458">
                <a:moveTo>
                  <a:pt x="0" y="0"/>
                </a:moveTo>
                <a:lnTo>
                  <a:pt x="641400" y="0"/>
                </a:lnTo>
                <a:lnTo>
                  <a:pt x="641400" y="1422458"/>
                </a:lnTo>
                <a:lnTo>
                  <a:pt x="0" y="1422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641712" y="2037931"/>
            <a:ext cx="6009277" cy="6211139"/>
          </a:xfrm>
          <a:custGeom>
            <a:avLst/>
            <a:gdLst/>
            <a:ahLst/>
            <a:cxnLst/>
            <a:rect l="l" t="t" r="r" b="b"/>
            <a:pathLst>
              <a:path w="6009277" h="6211139">
                <a:moveTo>
                  <a:pt x="0" y="0"/>
                </a:moveTo>
                <a:lnTo>
                  <a:pt x="6009276" y="0"/>
                </a:lnTo>
                <a:lnTo>
                  <a:pt x="6009276" y="6211138"/>
                </a:lnTo>
                <a:lnTo>
                  <a:pt x="0" y="6211138"/>
                </a:lnTo>
                <a:lnTo>
                  <a:pt x="0" y="0"/>
                </a:lnTo>
                <a:close/>
              </a:path>
            </a:pathLst>
          </a:custGeom>
          <a:blipFill>
            <a:blip r:embed="rId4"/>
            <a:stretch>
              <a:fillRect/>
            </a:stretch>
          </a:blipFill>
        </p:spPr>
      </p:sp>
      <p:sp>
        <p:nvSpPr>
          <p:cNvPr id="7" name="TextBox 7"/>
          <p:cNvSpPr txBox="1"/>
          <p:nvPr/>
        </p:nvSpPr>
        <p:spPr>
          <a:xfrm>
            <a:off x="1565937" y="2584508"/>
            <a:ext cx="6575294" cy="817245"/>
          </a:xfrm>
          <a:prstGeom prst="rect">
            <a:avLst/>
          </a:prstGeom>
        </p:spPr>
        <p:txBody>
          <a:bodyPr lIns="0" tIns="0" rIns="0" bIns="0" rtlCol="0" anchor="t">
            <a:spAutoFit/>
          </a:bodyPr>
          <a:lstStyle/>
          <a:p>
            <a:pPr algn="l">
              <a:lnSpc>
                <a:spcPts val="6299"/>
              </a:lnSpc>
            </a:pPr>
            <a:r>
              <a:rPr lang="en-US" sz="6299">
                <a:solidFill>
                  <a:srgbClr val="FFFFFF"/>
                </a:solidFill>
                <a:latin typeface="Oswald"/>
              </a:rPr>
              <a:t>B. HIBAH</a:t>
            </a:r>
          </a:p>
        </p:txBody>
      </p:sp>
      <p:sp>
        <p:nvSpPr>
          <p:cNvPr id="8" name="TextBox 8"/>
          <p:cNvSpPr txBox="1"/>
          <p:nvPr/>
        </p:nvSpPr>
        <p:spPr>
          <a:xfrm>
            <a:off x="2269900" y="3964651"/>
            <a:ext cx="10755075" cy="4787900"/>
          </a:xfrm>
          <a:prstGeom prst="rect">
            <a:avLst/>
          </a:prstGeom>
        </p:spPr>
        <p:txBody>
          <a:bodyPr lIns="0" tIns="0" rIns="0" bIns="0" rtlCol="0" anchor="t">
            <a:spAutoFit/>
          </a:bodyPr>
          <a:lstStyle/>
          <a:p>
            <a:pPr algn="l">
              <a:lnSpc>
                <a:spcPts val="2599"/>
              </a:lnSpc>
            </a:pPr>
            <a:r>
              <a:rPr lang="en-US" sz="2599">
                <a:solidFill>
                  <a:srgbClr val="FFFFFF"/>
                </a:solidFill>
                <a:latin typeface="Be Vietnam"/>
              </a:rPr>
              <a:t>Hibah berasal dari kata Wahaba, yang berarti "beralih dari satu tangan ke tangan yang lain" atau kesadaran untuk berbuat baik, menurut bahasa. Hibah adalah pengalihan hak milik secara langsung dan tanpa syarat terhadap suatu benda yang masih hidup, bahkan tanpa penggantian. Dari perspektif istilah, itu mengacu pada tindakan mentransfer kepemilikan suatu barang melalui transaksi (aqad) tanpa mengharapkan imbalan yang terlihat saat penerimanya masih hidup. Secara terminologi hibah berarti pemberian yang dilakukan secara sukarela dalam mendekatkan diri kepada Allah SWT. Tanpa mengharapkan balasan apapun.</a:t>
            </a:r>
          </a:p>
          <a:p>
            <a:pPr algn="l">
              <a:lnSpc>
                <a:spcPts val="2400"/>
              </a:lnSpc>
            </a:pPr>
            <a:endParaRPr lang="en-US" sz="2599">
              <a:solidFill>
                <a:srgbClr val="FFFFFF"/>
              </a:solidFill>
              <a:latin typeface="Be Vietnam"/>
            </a:endParaRPr>
          </a:p>
          <a:p>
            <a:pPr algn="l">
              <a:lnSpc>
                <a:spcPts val="2400"/>
              </a:lnSpc>
            </a:pPr>
            <a:endParaRPr lang="en-US" sz="2599">
              <a:solidFill>
                <a:srgbClr val="FFFFFF"/>
              </a:solidFill>
              <a:latin typeface="Be Vietnam"/>
            </a:endParaRPr>
          </a:p>
          <a:p>
            <a:pPr algn="l">
              <a:lnSpc>
                <a:spcPts val="2400"/>
              </a:lnSpc>
            </a:pPr>
            <a:endParaRPr lang="en-US" sz="2599">
              <a:solidFill>
                <a:srgbClr val="FFFFFF"/>
              </a:solidFill>
              <a:latin typeface="Be Vietnam"/>
            </a:endParaRPr>
          </a:p>
          <a:p>
            <a:pPr algn="l">
              <a:lnSpc>
                <a:spcPts val="2400"/>
              </a:lnSpc>
            </a:pPr>
            <a:endParaRPr lang="en-US" sz="2599">
              <a:solidFill>
                <a:srgbClr val="FFFFFF"/>
              </a:solidFill>
              <a:latin typeface="Be Vietnam"/>
            </a:endParaRPr>
          </a:p>
        </p:txBody>
      </p:sp>
      <p:sp>
        <p:nvSpPr>
          <p:cNvPr id="9" name="Freeform 9"/>
          <p:cNvSpPr/>
          <p:nvPr/>
        </p:nvSpPr>
        <p:spPr>
          <a:xfrm>
            <a:off x="16686144" y="908806"/>
            <a:ext cx="3597471" cy="3597471"/>
          </a:xfrm>
          <a:custGeom>
            <a:avLst/>
            <a:gdLst/>
            <a:ahLst/>
            <a:cxnLst/>
            <a:rect l="l" t="t" r="r" b="b"/>
            <a:pathLst>
              <a:path w="3597471" h="3597471">
                <a:moveTo>
                  <a:pt x="0" y="0"/>
                </a:moveTo>
                <a:lnTo>
                  <a:pt x="3597471" y="0"/>
                </a:lnTo>
                <a:lnTo>
                  <a:pt x="3597471" y="3597471"/>
                </a:lnTo>
                <a:lnTo>
                  <a:pt x="0" y="35974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379430" y="9258300"/>
            <a:ext cx="2524564" cy="2524564"/>
          </a:xfrm>
          <a:custGeom>
            <a:avLst/>
            <a:gdLst/>
            <a:ahLst/>
            <a:cxnLst/>
            <a:rect l="l" t="t" r="r" b="b"/>
            <a:pathLst>
              <a:path w="2524564" h="2524564">
                <a:moveTo>
                  <a:pt x="0" y="0"/>
                </a:moveTo>
                <a:lnTo>
                  <a:pt x="2524563" y="0"/>
                </a:lnTo>
                <a:lnTo>
                  <a:pt x="2524563" y="2524564"/>
                </a:lnTo>
                <a:lnTo>
                  <a:pt x="0" y="2524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7937" y="1837641"/>
            <a:ext cx="16031363" cy="7168633"/>
            <a:chOff x="0" y="0"/>
            <a:chExt cx="4222252" cy="1888035"/>
          </a:xfrm>
        </p:grpSpPr>
        <p:sp>
          <p:nvSpPr>
            <p:cNvPr id="4" name="Freeform 4"/>
            <p:cNvSpPr/>
            <p:nvPr/>
          </p:nvSpPr>
          <p:spPr>
            <a:xfrm>
              <a:off x="0" y="0"/>
              <a:ext cx="4222252" cy="1888035"/>
            </a:xfrm>
            <a:custGeom>
              <a:avLst/>
              <a:gdLst/>
              <a:ahLst/>
              <a:cxnLst/>
              <a:rect l="l" t="t" r="r" b="b"/>
              <a:pathLst>
                <a:path w="4222252" h="1888035">
                  <a:moveTo>
                    <a:pt x="0" y="0"/>
                  </a:moveTo>
                  <a:lnTo>
                    <a:pt x="4222252" y="0"/>
                  </a:lnTo>
                  <a:lnTo>
                    <a:pt x="4222252" y="1888035"/>
                  </a:lnTo>
                  <a:lnTo>
                    <a:pt x="0" y="1888035"/>
                  </a:lnTo>
                  <a:close/>
                </a:path>
              </a:pathLst>
            </a:custGeom>
            <a:solidFill>
              <a:srgbClr val="8D5E4F"/>
            </a:solidFill>
          </p:spPr>
        </p:sp>
        <p:sp>
          <p:nvSpPr>
            <p:cNvPr id="5" name="TextBox 5"/>
            <p:cNvSpPr txBox="1"/>
            <p:nvPr/>
          </p:nvSpPr>
          <p:spPr>
            <a:xfrm>
              <a:off x="0" y="47625"/>
              <a:ext cx="4222252" cy="1840410"/>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028700" y="2231388"/>
            <a:ext cx="7006878" cy="730969"/>
          </a:xfrm>
          <a:prstGeom prst="rect">
            <a:avLst/>
          </a:prstGeom>
        </p:spPr>
        <p:txBody>
          <a:bodyPr lIns="0" tIns="0" rIns="0" bIns="0" rtlCol="0" anchor="t">
            <a:spAutoFit/>
          </a:bodyPr>
          <a:lstStyle/>
          <a:p>
            <a:pPr algn="ctr">
              <a:lnSpc>
                <a:spcPts val="5700"/>
              </a:lnSpc>
            </a:pPr>
            <a:r>
              <a:rPr lang="en-US" sz="5700" dirty="0">
                <a:solidFill>
                  <a:srgbClr val="FFFFFF"/>
                </a:solidFill>
                <a:latin typeface="Oswald"/>
              </a:rPr>
              <a:t>1.</a:t>
            </a:r>
            <a:r>
              <a:rPr lang="id-ID" sz="5700" dirty="0">
                <a:solidFill>
                  <a:srgbClr val="FFFFFF"/>
                </a:solidFill>
                <a:latin typeface="Oswald"/>
              </a:rPr>
              <a:t> </a:t>
            </a:r>
            <a:r>
              <a:rPr lang="en-US" sz="5700" dirty="0">
                <a:solidFill>
                  <a:srgbClr val="FFFFFF"/>
                </a:solidFill>
                <a:latin typeface="Oswald"/>
              </a:rPr>
              <a:t>Dasar Hukum </a:t>
            </a:r>
            <a:r>
              <a:rPr lang="en-US" sz="5700" dirty="0" err="1">
                <a:solidFill>
                  <a:srgbClr val="FFFFFF"/>
                </a:solidFill>
                <a:latin typeface="Oswald"/>
              </a:rPr>
              <a:t>Hibah</a:t>
            </a:r>
            <a:endParaRPr lang="en-US" sz="5700" dirty="0">
              <a:solidFill>
                <a:srgbClr val="FFFFFF"/>
              </a:solidFill>
              <a:latin typeface="Oswald"/>
            </a:endParaRPr>
          </a:p>
        </p:txBody>
      </p:sp>
      <p:sp>
        <p:nvSpPr>
          <p:cNvPr id="7" name="TextBox 7"/>
          <p:cNvSpPr txBox="1"/>
          <p:nvPr/>
        </p:nvSpPr>
        <p:spPr>
          <a:xfrm>
            <a:off x="1728028" y="3534404"/>
            <a:ext cx="15031181" cy="4210050"/>
          </a:xfrm>
          <a:prstGeom prst="rect">
            <a:avLst/>
          </a:prstGeom>
        </p:spPr>
        <p:txBody>
          <a:bodyPr lIns="0" tIns="0" rIns="0" bIns="0" rtlCol="0" anchor="t">
            <a:spAutoFit/>
          </a:bodyPr>
          <a:lstStyle/>
          <a:p>
            <a:pPr algn="just">
              <a:lnSpc>
                <a:spcPts val="2623"/>
              </a:lnSpc>
            </a:pPr>
            <a:r>
              <a:rPr lang="en-US" sz="2186">
                <a:solidFill>
                  <a:srgbClr val="FFFFFF"/>
                </a:solidFill>
                <a:latin typeface="Be Vietnam"/>
              </a:rPr>
              <a:t>Adapun hukum hibah yaitu mandub atau dianjurkan yang sesuai dengan hadits yang diriwayatkan oleh Aisyah ra. Sebagaimana sabda Nabi SWT :</a:t>
            </a:r>
          </a:p>
          <a:p>
            <a:pPr algn="just">
              <a:lnSpc>
                <a:spcPts val="2623"/>
              </a:lnSpc>
            </a:pPr>
            <a:r>
              <a:rPr lang="en-US" sz="2186">
                <a:solidFill>
                  <a:srgbClr val="FFFFFF"/>
                </a:solidFill>
                <a:latin typeface="Be Vietnam"/>
              </a:rPr>
              <a:t> “saling memberi hadiahlah kalian niscaya kalian akan saling mencintai”</a:t>
            </a:r>
          </a:p>
          <a:p>
            <a:pPr algn="just">
              <a:lnSpc>
                <a:spcPts val="2623"/>
              </a:lnSpc>
            </a:pPr>
            <a:endParaRPr lang="en-US" sz="2186">
              <a:solidFill>
                <a:srgbClr val="FFFFFF"/>
              </a:solidFill>
              <a:latin typeface="Be Vietnam"/>
            </a:endParaRPr>
          </a:p>
          <a:p>
            <a:pPr algn="just">
              <a:lnSpc>
                <a:spcPts val="2623"/>
              </a:lnSpc>
            </a:pPr>
            <a:r>
              <a:rPr lang="en-US" sz="2186">
                <a:solidFill>
                  <a:srgbClr val="FFFFFF"/>
                </a:solidFill>
                <a:latin typeface="Be Vietnam"/>
              </a:rPr>
              <a:t>Hibah disyari'atkan dan dihukumi mandub (sunah) dalam Islam, berdasarkan firman Allah SWT Surat al Baqarah ayat 177:</a:t>
            </a:r>
          </a:p>
          <a:p>
            <a:pPr algn="just">
              <a:lnSpc>
                <a:spcPts val="2623"/>
              </a:lnSpc>
            </a:pPr>
            <a:r>
              <a:rPr lang="en-US" sz="2186">
                <a:solidFill>
                  <a:srgbClr val="FFFFFF"/>
                </a:solidFill>
                <a:latin typeface="Be Vietnam"/>
              </a:rPr>
              <a:t>Artinya:”Dan memberikan harta yang dicintainya kepada kerabatnya, anak- anak yatim, orang-orang miskin, musafir (yang memerlukan pertolongan)”(Q.S al Baqarah: 177)</a:t>
            </a:r>
          </a:p>
          <a:p>
            <a:pPr algn="just">
              <a:lnSpc>
                <a:spcPts val="2623"/>
              </a:lnSpc>
            </a:pPr>
            <a:endParaRPr lang="en-US" sz="2186">
              <a:solidFill>
                <a:srgbClr val="FFFFFF"/>
              </a:solidFill>
              <a:latin typeface="Be Vietnam"/>
            </a:endParaRPr>
          </a:p>
          <a:p>
            <a:pPr algn="just">
              <a:lnSpc>
                <a:spcPts val="2623"/>
              </a:lnSpc>
            </a:pPr>
            <a:r>
              <a:rPr lang="en-US" sz="2186">
                <a:solidFill>
                  <a:srgbClr val="FFFFFF"/>
                </a:solidFill>
                <a:latin typeface="Be Vietnam"/>
              </a:rPr>
              <a:t>Dalam As-Sunnah juga disebutkan mengenai dasar hukum hibah, antara lain adalah:</a:t>
            </a:r>
          </a:p>
          <a:p>
            <a:pPr algn="just">
              <a:lnSpc>
                <a:spcPts val="2623"/>
              </a:lnSpc>
            </a:pPr>
            <a:r>
              <a:rPr lang="en-US" sz="2186">
                <a:solidFill>
                  <a:srgbClr val="FFFFFF"/>
                </a:solidFill>
                <a:latin typeface="Be Vietnam"/>
              </a:rPr>
              <a:t>Artinya: Diriwayatkan dari Abu Hurairah r.a: Nabi SAW. Pernah bersabda, “Wahai kaum muslimat, jangan memandang rendah hadiah yang diberikan tetanggamu meskipun sekadar telapak kaki kambing.”(H.R. Bukhari).</a:t>
            </a:r>
          </a:p>
          <a:p>
            <a:pPr algn="just">
              <a:lnSpc>
                <a:spcPts val="2623"/>
              </a:lnSpc>
            </a:pPr>
            <a:endParaRPr lang="en-US" sz="2186">
              <a:solidFill>
                <a:srgbClr val="FFFFFF"/>
              </a:solidFill>
              <a:latin typeface="Be Vietnam"/>
            </a:endParaRPr>
          </a:p>
        </p:txBody>
      </p:sp>
      <p:sp>
        <p:nvSpPr>
          <p:cNvPr id="8" name="Freeform 8"/>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7937" y="1837641"/>
            <a:ext cx="16031363" cy="7420659"/>
            <a:chOff x="0" y="0"/>
            <a:chExt cx="4222252" cy="1954412"/>
          </a:xfrm>
        </p:grpSpPr>
        <p:sp>
          <p:nvSpPr>
            <p:cNvPr id="4" name="Freeform 4"/>
            <p:cNvSpPr/>
            <p:nvPr/>
          </p:nvSpPr>
          <p:spPr>
            <a:xfrm>
              <a:off x="0" y="0"/>
              <a:ext cx="4222252" cy="1954412"/>
            </a:xfrm>
            <a:custGeom>
              <a:avLst/>
              <a:gdLst/>
              <a:ahLst/>
              <a:cxnLst/>
              <a:rect l="l" t="t" r="r" b="b"/>
              <a:pathLst>
                <a:path w="4222252" h="1954412">
                  <a:moveTo>
                    <a:pt x="0" y="0"/>
                  </a:moveTo>
                  <a:lnTo>
                    <a:pt x="4222252" y="0"/>
                  </a:lnTo>
                  <a:lnTo>
                    <a:pt x="4222252" y="1954412"/>
                  </a:lnTo>
                  <a:lnTo>
                    <a:pt x="0" y="1954412"/>
                  </a:lnTo>
                  <a:close/>
                </a:path>
              </a:pathLst>
            </a:custGeom>
            <a:solidFill>
              <a:srgbClr val="8D5E4F"/>
            </a:solidFill>
          </p:spPr>
        </p:sp>
        <p:sp>
          <p:nvSpPr>
            <p:cNvPr id="5" name="TextBox 5"/>
            <p:cNvSpPr txBox="1"/>
            <p:nvPr/>
          </p:nvSpPr>
          <p:spPr>
            <a:xfrm>
              <a:off x="0" y="47625"/>
              <a:ext cx="4222252" cy="1906787"/>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860626" y="3963175"/>
            <a:ext cx="15398674" cy="3981450"/>
          </a:xfrm>
          <a:prstGeom prst="rect">
            <a:avLst/>
          </a:prstGeom>
        </p:spPr>
        <p:txBody>
          <a:bodyPr lIns="0" tIns="0" rIns="0" bIns="0" rtlCol="0" anchor="t">
            <a:spAutoFit/>
          </a:bodyPr>
          <a:lstStyle/>
          <a:p>
            <a:pPr algn="l">
              <a:lnSpc>
                <a:spcPts val="2863"/>
              </a:lnSpc>
            </a:pPr>
            <a:r>
              <a:rPr lang="en-US" sz="2386">
                <a:solidFill>
                  <a:srgbClr val="FFFFFF"/>
                </a:solidFill>
                <a:latin typeface="Be Vietnam"/>
              </a:rPr>
              <a:t> 1. Peng-hibah</a:t>
            </a:r>
          </a:p>
          <a:p>
            <a:pPr algn="l">
              <a:lnSpc>
                <a:spcPts val="2863"/>
              </a:lnSpc>
            </a:pPr>
            <a:r>
              <a:rPr lang="en-US" sz="2386">
                <a:solidFill>
                  <a:srgbClr val="FFFFFF"/>
                </a:solidFill>
                <a:latin typeface="Be Vietnam"/>
              </a:rPr>
              <a:t> Penghibah adalah orang yang memberikan hibah atau orang yang mengibahkan hartanya kepada orang                        lain, adapun penghibah itu mempunyai persyaratan sebagai berikut  </a:t>
            </a:r>
          </a:p>
          <a:p>
            <a:pPr algn="l">
              <a:lnSpc>
                <a:spcPts val="2863"/>
              </a:lnSpc>
            </a:pPr>
            <a:r>
              <a:rPr lang="en-US" sz="2386">
                <a:solidFill>
                  <a:srgbClr val="FFFFFF"/>
                </a:solidFill>
                <a:latin typeface="Be Vietnam"/>
              </a:rPr>
              <a:t>       a) Pemilik harta yang sempurna</a:t>
            </a:r>
          </a:p>
          <a:p>
            <a:pPr algn="l">
              <a:lnSpc>
                <a:spcPts val="2863"/>
              </a:lnSpc>
            </a:pPr>
            <a:r>
              <a:rPr lang="en-US" sz="2386">
                <a:solidFill>
                  <a:srgbClr val="FFFFFF"/>
                </a:solidFill>
                <a:latin typeface="Be Vietnam"/>
              </a:rPr>
              <a:t>       b) Cakap bertindak secara sempurna yang dimaksud adalah baligh dan berakal.</a:t>
            </a:r>
          </a:p>
          <a:p>
            <a:pPr algn="l">
              <a:lnSpc>
                <a:spcPts val="2863"/>
              </a:lnSpc>
            </a:pPr>
            <a:r>
              <a:rPr lang="en-US" sz="2386">
                <a:solidFill>
                  <a:srgbClr val="FFFFFF"/>
                </a:solidFill>
                <a:latin typeface="Be Vietnam"/>
              </a:rPr>
              <a:t>       c) Tidak dalam keadaan terpaksa</a:t>
            </a:r>
          </a:p>
          <a:p>
            <a:pPr algn="l">
              <a:lnSpc>
                <a:spcPts val="2863"/>
              </a:lnSpc>
            </a:pPr>
            <a:r>
              <a:rPr lang="en-US" sz="2386">
                <a:solidFill>
                  <a:srgbClr val="FFFFFF"/>
                </a:solidFill>
                <a:latin typeface="Be Vietnam"/>
              </a:rPr>
              <a:t>2. Penerima Hibah</a:t>
            </a:r>
          </a:p>
          <a:p>
            <a:pPr algn="l">
              <a:lnSpc>
                <a:spcPts val="2863"/>
              </a:lnSpc>
            </a:pPr>
            <a:r>
              <a:rPr lang="en-US" sz="2386">
                <a:solidFill>
                  <a:srgbClr val="FFFFFF"/>
                </a:solidFill>
                <a:latin typeface="Be Vietnam Ultra-Bold"/>
              </a:rPr>
              <a:t> </a:t>
            </a:r>
            <a:r>
              <a:rPr lang="en-US" sz="2386">
                <a:solidFill>
                  <a:srgbClr val="FFFFFF"/>
                </a:solidFill>
                <a:latin typeface="Be Vietnam"/>
              </a:rPr>
              <a:t>Penerima hibah adalah orang yang menerima pemberian dalam hal ini tidak ada ketentuan tentang siapa yang berhak menerima hibah, pada dasarnya setiap orang yang memiliki kecakapan melakukan perbuatan hukum dapat menerima hibah, bahkan dapat ditambahkan disini anak-anak atau mereka yang berada dibawah pengampuan dapat menerima hibah melalui kuasanya (wali). </a:t>
            </a:r>
          </a:p>
        </p:txBody>
      </p:sp>
      <p:sp>
        <p:nvSpPr>
          <p:cNvPr id="7" name="Freeform 7"/>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227937" y="2730288"/>
            <a:ext cx="7006878" cy="670981"/>
          </a:xfrm>
          <a:prstGeom prst="rect">
            <a:avLst/>
          </a:prstGeom>
        </p:spPr>
        <p:txBody>
          <a:bodyPr lIns="0" tIns="0" rIns="0" bIns="0" rtlCol="0" anchor="t">
            <a:spAutoFit/>
          </a:bodyPr>
          <a:lstStyle/>
          <a:p>
            <a:pPr algn="ctr">
              <a:lnSpc>
                <a:spcPts val="5041"/>
              </a:lnSpc>
              <a:spcBef>
                <a:spcPct val="0"/>
              </a:spcBef>
            </a:pPr>
            <a:r>
              <a:rPr lang="en-US" sz="5041">
                <a:solidFill>
                  <a:srgbClr val="FFFFFF"/>
                </a:solidFill>
                <a:latin typeface="Oswald"/>
              </a:rPr>
              <a:t>2. Syarat Dan Rukun Hibah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EBCE"/>
        </a:solidFill>
        <a:effectLst/>
      </p:bgPr>
    </p:bg>
    <p:spTree>
      <p:nvGrpSpPr>
        <p:cNvPr id="1" name=""/>
        <p:cNvGrpSpPr/>
        <p:nvPr/>
      </p:nvGrpSpPr>
      <p:grpSpPr>
        <a:xfrm>
          <a:off x="0" y="0"/>
          <a:ext cx="0" cy="0"/>
          <a:chOff x="0" y="0"/>
          <a:chExt cx="0" cy="0"/>
        </a:xfrm>
      </p:grpSpPr>
      <p:sp>
        <p:nvSpPr>
          <p:cNvPr id="2" name="Freeform 2"/>
          <p:cNvSpPr/>
          <p:nvPr/>
        </p:nvSpPr>
        <p:spPr>
          <a:xfrm>
            <a:off x="-1923657" y="-1790079"/>
            <a:ext cx="7255441" cy="7255441"/>
          </a:xfrm>
          <a:custGeom>
            <a:avLst/>
            <a:gdLst/>
            <a:ahLst/>
            <a:cxnLst/>
            <a:rect l="l" t="t" r="r" b="b"/>
            <a:pathLst>
              <a:path w="7255441" h="7255441">
                <a:moveTo>
                  <a:pt x="0" y="0"/>
                </a:moveTo>
                <a:lnTo>
                  <a:pt x="7255441" y="0"/>
                </a:lnTo>
                <a:lnTo>
                  <a:pt x="7255441" y="7255441"/>
                </a:lnTo>
                <a:lnTo>
                  <a:pt x="0" y="72554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27937" y="1837641"/>
            <a:ext cx="16031363" cy="7420659"/>
            <a:chOff x="0" y="0"/>
            <a:chExt cx="4222252" cy="1954412"/>
          </a:xfrm>
        </p:grpSpPr>
        <p:sp>
          <p:nvSpPr>
            <p:cNvPr id="4" name="Freeform 4"/>
            <p:cNvSpPr/>
            <p:nvPr/>
          </p:nvSpPr>
          <p:spPr>
            <a:xfrm>
              <a:off x="0" y="0"/>
              <a:ext cx="4222252" cy="1954412"/>
            </a:xfrm>
            <a:custGeom>
              <a:avLst/>
              <a:gdLst/>
              <a:ahLst/>
              <a:cxnLst/>
              <a:rect l="l" t="t" r="r" b="b"/>
              <a:pathLst>
                <a:path w="4222252" h="1954412">
                  <a:moveTo>
                    <a:pt x="0" y="0"/>
                  </a:moveTo>
                  <a:lnTo>
                    <a:pt x="4222252" y="0"/>
                  </a:lnTo>
                  <a:lnTo>
                    <a:pt x="4222252" y="1954412"/>
                  </a:lnTo>
                  <a:lnTo>
                    <a:pt x="0" y="1954412"/>
                  </a:lnTo>
                  <a:close/>
                </a:path>
              </a:pathLst>
            </a:custGeom>
            <a:solidFill>
              <a:srgbClr val="8D5E4F"/>
            </a:solidFill>
          </p:spPr>
        </p:sp>
        <p:sp>
          <p:nvSpPr>
            <p:cNvPr id="5" name="TextBox 5"/>
            <p:cNvSpPr txBox="1"/>
            <p:nvPr/>
          </p:nvSpPr>
          <p:spPr>
            <a:xfrm>
              <a:off x="0" y="47625"/>
              <a:ext cx="4222252" cy="1906787"/>
            </a:xfrm>
            <a:prstGeom prst="rect">
              <a:avLst/>
            </a:prstGeom>
          </p:spPr>
          <p:txBody>
            <a:bodyPr lIns="50800" tIns="50800" rIns="50800" bIns="50800" rtlCol="0" anchor="ctr"/>
            <a:lstStyle/>
            <a:p>
              <a:pPr algn="ctr">
                <a:lnSpc>
                  <a:spcPts val="2641"/>
                </a:lnSpc>
              </a:pPr>
              <a:endParaRPr/>
            </a:p>
          </p:txBody>
        </p:sp>
      </p:grpSp>
      <p:sp>
        <p:nvSpPr>
          <p:cNvPr id="6" name="TextBox 6"/>
          <p:cNvSpPr txBox="1"/>
          <p:nvPr/>
        </p:nvSpPr>
        <p:spPr>
          <a:xfrm>
            <a:off x="1704063" y="6342656"/>
            <a:ext cx="15398674" cy="2038350"/>
          </a:xfrm>
          <a:prstGeom prst="rect">
            <a:avLst/>
          </a:prstGeom>
        </p:spPr>
        <p:txBody>
          <a:bodyPr lIns="0" tIns="0" rIns="0" bIns="0" rtlCol="0" anchor="t">
            <a:spAutoFit/>
          </a:bodyPr>
          <a:lstStyle/>
          <a:p>
            <a:pPr marL="472039" lvl="1" indent="-236019" algn="l">
              <a:lnSpc>
                <a:spcPts val="2623"/>
              </a:lnSpc>
              <a:buAutoNum type="arabicPeriod"/>
            </a:pPr>
            <a:r>
              <a:rPr lang="en-US" sz="2186">
                <a:solidFill>
                  <a:srgbClr val="FFFFFF"/>
                </a:solidFill>
                <a:latin typeface="Be Vietnam"/>
              </a:rPr>
              <a:t>Jika pemberian kepada orang lain dimaksudkan untuk mendekatkan diri kepada Allah SWT dan diberikan kepada orang yang sangat membutuhkan tanpa mengharapkan pengganti pemberian tersebut dinamakan sedekah. </a:t>
            </a:r>
          </a:p>
          <a:p>
            <a:pPr marL="472039" lvl="1" indent="-236019" algn="l">
              <a:lnSpc>
                <a:spcPts val="2623"/>
              </a:lnSpc>
              <a:buAutoNum type="arabicPeriod"/>
            </a:pPr>
            <a:r>
              <a:rPr lang="en-US" sz="2186">
                <a:solidFill>
                  <a:srgbClr val="FFFFFF"/>
                </a:solidFill>
                <a:latin typeface="Be Vietnam"/>
              </a:rPr>
              <a:t>Jika pemberian tersebut dimaksudkan untuk mengagungkan atau karena rasa cinta, dinamakan hadiah. </a:t>
            </a:r>
          </a:p>
          <a:p>
            <a:pPr marL="472039" lvl="1" indent="-236019" algn="l">
              <a:lnSpc>
                <a:spcPts val="2623"/>
              </a:lnSpc>
              <a:buAutoNum type="arabicPeriod"/>
            </a:pPr>
            <a:r>
              <a:rPr lang="en-US" sz="2186">
                <a:solidFill>
                  <a:srgbClr val="FFFFFF"/>
                </a:solidFill>
                <a:latin typeface="Be Vietnam"/>
              </a:rPr>
              <a:t>Jika diberikan tanpa maksud yang ada pada sedekah dan hadiah dinamakan hibah.</a:t>
            </a:r>
          </a:p>
          <a:p>
            <a:pPr algn="l">
              <a:lnSpc>
                <a:spcPts val="2983"/>
              </a:lnSpc>
            </a:pPr>
            <a:r>
              <a:rPr lang="en-US" sz="2486">
                <a:solidFill>
                  <a:srgbClr val="FFFFFF"/>
                </a:solidFill>
                <a:latin typeface="Be Vietnam"/>
              </a:rPr>
              <a:t>   4. Jika hibah tersebut diberikan seseorang kepada orang lain saat ia sakit menjelang kematiannya,      dinamakan athiyah</a:t>
            </a:r>
          </a:p>
        </p:txBody>
      </p:sp>
      <p:sp>
        <p:nvSpPr>
          <p:cNvPr id="7" name="Freeform 7"/>
          <p:cNvSpPr/>
          <p:nvPr/>
        </p:nvSpPr>
        <p:spPr>
          <a:xfrm>
            <a:off x="14406591" y="9258300"/>
            <a:ext cx="2328654" cy="2328654"/>
          </a:xfrm>
          <a:custGeom>
            <a:avLst/>
            <a:gdLst/>
            <a:ahLst/>
            <a:cxnLst/>
            <a:rect l="l" t="t" r="r" b="b"/>
            <a:pathLst>
              <a:path w="2328654" h="2328654">
                <a:moveTo>
                  <a:pt x="0" y="0"/>
                </a:moveTo>
                <a:lnTo>
                  <a:pt x="2328653" y="0"/>
                </a:lnTo>
                <a:lnTo>
                  <a:pt x="2328653" y="2328654"/>
                </a:lnTo>
                <a:lnTo>
                  <a:pt x="0" y="2328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498337" y="1960577"/>
            <a:ext cx="466563" cy="1034716"/>
          </a:xfrm>
          <a:custGeom>
            <a:avLst/>
            <a:gdLst/>
            <a:ahLst/>
            <a:cxnLst/>
            <a:rect l="l" t="t" r="r" b="b"/>
            <a:pathLst>
              <a:path w="466563" h="1034716">
                <a:moveTo>
                  <a:pt x="0" y="0"/>
                </a:moveTo>
                <a:lnTo>
                  <a:pt x="466563" y="0"/>
                </a:lnTo>
                <a:lnTo>
                  <a:pt x="466563" y="1034716"/>
                </a:lnTo>
                <a:lnTo>
                  <a:pt x="0" y="10347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704063" y="5260105"/>
            <a:ext cx="7006878" cy="670981"/>
          </a:xfrm>
          <a:prstGeom prst="rect">
            <a:avLst/>
          </a:prstGeom>
        </p:spPr>
        <p:txBody>
          <a:bodyPr lIns="0" tIns="0" rIns="0" bIns="0" rtlCol="0" anchor="t">
            <a:spAutoFit/>
          </a:bodyPr>
          <a:lstStyle/>
          <a:p>
            <a:pPr algn="l">
              <a:lnSpc>
                <a:spcPts val="5041"/>
              </a:lnSpc>
              <a:spcBef>
                <a:spcPct val="0"/>
              </a:spcBef>
            </a:pPr>
            <a:r>
              <a:rPr lang="en-US" sz="5041">
                <a:solidFill>
                  <a:srgbClr val="FFFFFF"/>
                </a:solidFill>
                <a:latin typeface="Oswald"/>
              </a:rPr>
              <a:t>3. Jenis hibah</a:t>
            </a:r>
          </a:p>
        </p:txBody>
      </p:sp>
      <p:sp>
        <p:nvSpPr>
          <p:cNvPr id="10" name="TextBox 10"/>
          <p:cNvSpPr txBox="1"/>
          <p:nvPr/>
        </p:nvSpPr>
        <p:spPr>
          <a:xfrm>
            <a:off x="1704063" y="1893487"/>
            <a:ext cx="15398674" cy="3076575"/>
          </a:xfrm>
          <a:prstGeom prst="rect">
            <a:avLst/>
          </a:prstGeom>
        </p:spPr>
        <p:txBody>
          <a:bodyPr lIns="0" tIns="0" rIns="0" bIns="0" rtlCol="0" anchor="t">
            <a:spAutoFit/>
          </a:bodyPr>
          <a:lstStyle/>
          <a:p>
            <a:pPr algn="l">
              <a:lnSpc>
                <a:spcPts val="2743"/>
              </a:lnSpc>
            </a:pPr>
            <a:endParaRPr/>
          </a:p>
          <a:p>
            <a:pPr algn="l">
              <a:lnSpc>
                <a:spcPts val="2743"/>
              </a:lnSpc>
            </a:pPr>
            <a:r>
              <a:rPr lang="en-US" sz="2286">
                <a:solidFill>
                  <a:srgbClr val="FFFFFF"/>
                </a:solidFill>
                <a:latin typeface="Be Vietnam"/>
              </a:rPr>
              <a:t>3. Barang yang dihibahkan</a:t>
            </a:r>
          </a:p>
          <a:p>
            <a:pPr algn="l">
              <a:lnSpc>
                <a:spcPts val="2743"/>
              </a:lnSpc>
            </a:pPr>
            <a:r>
              <a:rPr lang="en-US" sz="2286">
                <a:solidFill>
                  <a:srgbClr val="FFFFFF"/>
                </a:solidFill>
                <a:latin typeface="Be Vietnam"/>
              </a:rPr>
              <a:t>Harta atau barang yang menjadi objek hibah dapat berupa </a:t>
            </a:r>
            <a:r>
              <a:rPr lang="en-US" sz="2286">
                <a:solidFill>
                  <a:srgbClr val="FFFFFF"/>
                </a:solidFill>
                <a:latin typeface="Be Vietnam Medium"/>
              </a:rPr>
              <a:t>barang apapun, baik benda bergerak maupun tidak bergerak yang bermanfaat dan menghasilkan sesuatu</a:t>
            </a:r>
            <a:r>
              <a:rPr lang="en-US" sz="2286">
                <a:solidFill>
                  <a:srgbClr val="FFFFFF"/>
                </a:solidFill>
                <a:latin typeface="Be Vietnam"/>
              </a:rPr>
              <a:t>. Asalkan barang hibah tidak melanggar syariat Islam, sah-sah saja untuk dijadikan objek hibah</a:t>
            </a:r>
          </a:p>
          <a:p>
            <a:pPr algn="l">
              <a:lnSpc>
                <a:spcPts val="2743"/>
              </a:lnSpc>
            </a:pPr>
            <a:r>
              <a:rPr lang="en-US" sz="2286">
                <a:solidFill>
                  <a:srgbClr val="FFFFFF"/>
                </a:solidFill>
                <a:latin typeface="Be Vietnam"/>
              </a:rPr>
              <a:t>4. sighat</a:t>
            </a:r>
          </a:p>
          <a:p>
            <a:pPr algn="l">
              <a:lnSpc>
                <a:spcPts val="2743"/>
              </a:lnSpc>
            </a:pPr>
            <a:r>
              <a:rPr lang="en-US" sz="2286">
                <a:solidFill>
                  <a:srgbClr val="FFFFFF"/>
                </a:solidFill>
                <a:latin typeface="Be Vietnam"/>
              </a:rPr>
              <a:t>sighat adalah kata-kata yang dilakukan oleh orang yang melakukan hibah, karena hibah itu semacam akad. Ijab adalah kata yang diucapkan oleh penghibah, sedangkan qabul adalah kata yang yang diucapkan oleh orang yang menerima hibah.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1699</Words>
  <Application>Microsoft Office PowerPoint</Application>
  <PresentationFormat>Custom</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Be Vietnam</vt:lpstr>
      <vt:lpstr>Be Vietnam Medium</vt:lpstr>
      <vt:lpstr>Be Vietnam Ultra-Bold</vt:lpstr>
      <vt:lpstr>Oswald</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Cokelat Minimalis Simpel Ramadhan Presentasi</dc:title>
  <dc:creator>arsifah aulia</dc:creator>
  <cp:lastModifiedBy>arsifah aulia</cp:lastModifiedBy>
  <cp:revision>3</cp:revision>
  <dcterms:created xsi:type="dcterms:W3CDTF">2006-08-16T00:00:00Z</dcterms:created>
  <dcterms:modified xsi:type="dcterms:W3CDTF">2024-05-09T04:31:55Z</dcterms:modified>
  <dc:identifier>DAGEQDOWaVI</dc:identifier>
</cp:coreProperties>
</file>