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5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0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oisal" initials="F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9" autoAdjust="0"/>
  </p:normalViewPr>
  <p:slideViewPr>
    <p:cSldViewPr>
      <p:cViewPr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CA574-B9D8-41D6-9D71-DB1D599A40B6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5B5EA-34E9-4DE8-9B86-D7C79DA13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5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0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0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18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3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0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0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0F6B-D314-4FCC-89C5-C4C2C9ECA03D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70B4-7C24-4355-BF1B-F28C7C863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1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96552" y="1844824"/>
            <a:ext cx="8784976" cy="4680520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Background</a:t>
            </a:r>
            <a:endParaRPr lang="en-GB" b="1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GB" sz="3200" dirty="0" smtClean="0"/>
              <a:t>FPGA is a modern reconfigurable platform</a:t>
            </a:r>
          </a:p>
          <a:p>
            <a:pPr lvl="1">
              <a:buFont typeface="Wingdings" pitchFamily="2" charset="2"/>
              <a:buChar char="Ø"/>
            </a:pPr>
            <a:r>
              <a:rPr lang="en-GB" sz="3200" dirty="0" smtClean="0"/>
              <a:t>Recent concerned issues are </a:t>
            </a:r>
            <a:r>
              <a:rPr lang="en-GB" sz="3200" dirty="0" smtClean="0"/>
              <a:t>Reliability and Security </a:t>
            </a:r>
            <a:r>
              <a:rPr lang="en-GB" sz="3200" dirty="0" smtClean="0"/>
              <a:t>due to</a:t>
            </a:r>
            <a:endParaRPr lang="en-GB" sz="3200" dirty="0" smtClean="0"/>
          </a:p>
          <a:p>
            <a:pPr marL="1609725" lvl="4" indent="-354013">
              <a:buFont typeface="Wingdings" pitchFamily="2" charset="2"/>
              <a:buChar char="q"/>
            </a:pPr>
            <a:r>
              <a:rPr lang="en-GB" sz="2600" dirty="0" smtClean="0"/>
              <a:t>Counterfeiting</a:t>
            </a:r>
            <a:endParaRPr lang="en-GB" sz="2600" dirty="0" smtClean="0"/>
          </a:p>
          <a:p>
            <a:pPr marL="1609725" lvl="4" indent="-354013">
              <a:buFont typeface="Wingdings" pitchFamily="2" charset="2"/>
              <a:buChar char="q"/>
            </a:pPr>
            <a:r>
              <a:rPr lang="en-GB" sz="2600" dirty="0" smtClean="0"/>
              <a:t>Hardware Trojan (HT)</a:t>
            </a:r>
          </a:p>
          <a:p>
            <a:pPr marL="400050" lvl="1" indent="0">
              <a:buNone/>
            </a:pPr>
            <a:r>
              <a:rPr lang="en-GB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 lvl="1">
              <a:buFont typeface="Wingdings" pitchFamily="2" charset="2"/>
              <a:buChar char="Ø"/>
            </a:pPr>
            <a:r>
              <a:rPr lang="en-GB" sz="2600" dirty="0" smtClean="0"/>
              <a:t>Detect the Counterfeit FPGA and </a:t>
            </a:r>
            <a:r>
              <a:rPr lang="en-GB" sz="2600" dirty="0" smtClean="0"/>
              <a:t>HT</a:t>
            </a:r>
          </a:p>
          <a:p>
            <a:pPr lvl="1">
              <a:buFont typeface="Wingdings" pitchFamily="2" charset="2"/>
              <a:buChar char="Ø"/>
            </a:pPr>
            <a:r>
              <a:rPr lang="en-GB" sz="2600" dirty="0" smtClean="0"/>
              <a:t>Protect the critical </a:t>
            </a:r>
            <a:r>
              <a:rPr lang="en-GB" sz="2600" dirty="0" smtClean="0"/>
              <a:t>applications(i.e</a:t>
            </a:r>
            <a:r>
              <a:rPr lang="en-GB" sz="2600" dirty="0"/>
              <a:t>. medical, </a:t>
            </a:r>
          </a:p>
          <a:p>
            <a:pPr marL="457200" lvl="1" indent="0">
              <a:buNone/>
            </a:pPr>
            <a:r>
              <a:rPr lang="en-GB" sz="2600" dirty="0"/>
              <a:t>nuclear plant, defence </a:t>
            </a:r>
            <a:r>
              <a:rPr lang="en-GB" sz="2600" dirty="0" smtClean="0"/>
              <a:t>etc. </a:t>
            </a:r>
            <a:r>
              <a:rPr lang="en-GB" sz="2600" dirty="0" smtClean="0"/>
              <a:t>)  from catastrophic</a:t>
            </a:r>
          </a:p>
          <a:p>
            <a:pPr marL="457200" lvl="1" indent="0">
              <a:buNone/>
            </a:pPr>
            <a:r>
              <a:rPr lang="en-GB" sz="2600" dirty="0" smtClean="0"/>
              <a:t> conditions. </a:t>
            </a:r>
            <a:endParaRPr lang="en-GB" sz="2600" dirty="0" smtClean="0"/>
          </a:p>
          <a:p>
            <a:pPr marL="457200" lvl="1" indent="0">
              <a:buNone/>
            </a:pPr>
            <a:endParaRPr lang="en-GB" sz="2400" dirty="0" smtClean="0"/>
          </a:p>
          <a:p>
            <a:pPr lvl="1">
              <a:buFont typeface="Wingdings" pitchFamily="2" charset="2"/>
              <a:buChar char="Ø"/>
            </a:pPr>
            <a:endParaRPr lang="en-GB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1640" y="116632"/>
            <a:ext cx="784887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u="sng" dirty="0" smtClean="0">
                <a:solidFill>
                  <a:srgbClr val="002060"/>
                </a:solidFill>
              </a:rPr>
              <a:t>FPGA Reliability and Security</a:t>
            </a:r>
            <a:endParaRPr lang="en-US" sz="3600" u="sng" dirty="0">
              <a:solidFill>
                <a:srgbClr val="002060"/>
              </a:solidFill>
            </a:endParaRPr>
          </a:p>
        </p:txBody>
      </p:sp>
      <p:pic>
        <p:nvPicPr>
          <p:cNvPr id="7" name="Picture 2" descr="C:\Users\Foisal\Pictures\Naistp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110253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96627" y="769628"/>
            <a:ext cx="79928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 smtClean="0"/>
              <a:t>Ahmed Foisal,  Mian Riaz-ul-Haque, Islam Syful and </a:t>
            </a:r>
            <a:r>
              <a:rPr lang="en-GB" sz="2000" b="1" dirty="0"/>
              <a:t>Michihiro Shintani</a:t>
            </a:r>
            <a:endParaRPr lang="en-US" altLang="en-US" sz="2000" b="1" dirty="0" smtClean="0"/>
          </a:p>
          <a:p>
            <a:pPr algn="ctr"/>
            <a:r>
              <a:rPr lang="en-US" sz="2000" dirty="0" smtClean="0"/>
              <a:t>Dependable System laboratory, Graduate School of Information Science,</a:t>
            </a:r>
          </a:p>
          <a:p>
            <a:pPr algn="ctr"/>
            <a:r>
              <a:rPr lang="en-US" sz="2000" dirty="0" smtClean="0"/>
              <a:t> Nara Institute of Science and Technology (NAIST)</a:t>
            </a:r>
            <a:endParaRPr lang="en-US" sz="2000" dirty="0"/>
          </a:p>
        </p:txBody>
      </p:sp>
      <p:grpSp>
        <p:nvGrpSpPr>
          <p:cNvPr id="8" name="図形グループ 3"/>
          <p:cNvGrpSpPr/>
          <p:nvPr/>
        </p:nvGrpSpPr>
        <p:grpSpPr>
          <a:xfrm>
            <a:off x="6156176" y="5140099"/>
            <a:ext cx="1433718" cy="1169221"/>
            <a:chOff x="3629940" y="1421507"/>
            <a:chExt cx="1082131" cy="1014904"/>
          </a:xfrm>
        </p:grpSpPr>
        <p:pic>
          <p:nvPicPr>
            <p:cNvPr id="9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940" y="1421507"/>
              <a:ext cx="975094" cy="933652"/>
            </a:xfrm>
            <a:prstGeom prst="rect">
              <a:avLst/>
            </a:prstGeom>
          </p:spPr>
        </p:pic>
        <p:pic>
          <p:nvPicPr>
            <p:cNvPr id="10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653" y="1755347"/>
              <a:ext cx="587418" cy="68106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32339" y="5949280"/>
            <a:ext cx="78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HT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3246" y="4725144"/>
            <a:ext cx="213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Counterfeiting</a:t>
            </a:r>
            <a:endParaRPr lang="en-GB" sz="2400" b="1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851920" y="3212976"/>
            <a:ext cx="5489198" cy="1670992"/>
            <a:chOff x="12938368" y="6381902"/>
            <a:chExt cx="11760355" cy="3469174"/>
          </a:xfrm>
        </p:grpSpPr>
        <p:sp>
          <p:nvSpPr>
            <p:cNvPr id="45" name="Right Arrow 44"/>
            <p:cNvSpPr/>
            <p:nvPr/>
          </p:nvSpPr>
          <p:spPr>
            <a:xfrm>
              <a:off x="20543421" y="6866960"/>
              <a:ext cx="977832" cy="38237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6129750" y="6883734"/>
              <a:ext cx="977832" cy="38237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Callout 1029"/>
            <p:cNvSpPr/>
            <p:nvPr/>
          </p:nvSpPr>
          <p:spPr>
            <a:xfrm rot="565364">
              <a:off x="19479686" y="8056715"/>
              <a:ext cx="4546596" cy="1448967"/>
            </a:xfrm>
            <a:custGeom>
              <a:avLst/>
              <a:gdLst>
                <a:gd name="connsiteX0" fmla="*/ 617197 w 2116079"/>
                <a:gd name="connsiteY0" fmla="*/ 994597 h 884086"/>
                <a:gd name="connsiteX1" fmla="*/ 538086 w 2116079"/>
                <a:gd name="connsiteY1" fmla="*/ 827026 h 884086"/>
                <a:gd name="connsiteX2" fmla="*/ 643445 w 2116079"/>
                <a:gd name="connsiteY2" fmla="*/ 35351 h 884086"/>
                <a:gd name="connsiteX3" fmla="*/ 1359336 w 2116079"/>
                <a:gd name="connsiteY3" fmla="*/ 18302 h 884086"/>
                <a:gd name="connsiteX4" fmla="*/ 1739692 w 2116079"/>
                <a:gd name="connsiteY4" fmla="*/ 780120 h 884086"/>
                <a:gd name="connsiteX5" fmla="*/ 921134 w 2116079"/>
                <a:gd name="connsiteY5" fmla="*/ 880369 h 884086"/>
                <a:gd name="connsiteX6" fmla="*/ 617197 w 2116079"/>
                <a:gd name="connsiteY6" fmla="*/ 994597 h 884086"/>
                <a:gd name="connsiteX0" fmla="*/ 275 w 3404637"/>
                <a:gd name="connsiteY0" fmla="*/ 1623247 h 1623247"/>
                <a:gd name="connsiteX1" fmla="*/ 1826164 w 3404637"/>
                <a:gd name="connsiteY1" fmla="*/ 827026 h 1623247"/>
                <a:gd name="connsiteX2" fmla="*/ 1931523 w 3404637"/>
                <a:gd name="connsiteY2" fmla="*/ 35351 h 1623247"/>
                <a:gd name="connsiteX3" fmla="*/ 2647414 w 3404637"/>
                <a:gd name="connsiteY3" fmla="*/ 18302 h 1623247"/>
                <a:gd name="connsiteX4" fmla="*/ 3027770 w 3404637"/>
                <a:gd name="connsiteY4" fmla="*/ 780120 h 1623247"/>
                <a:gd name="connsiteX5" fmla="*/ 2209212 w 3404637"/>
                <a:gd name="connsiteY5" fmla="*/ 880369 h 1623247"/>
                <a:gd name="connsiteX6" fmla="*/ 275 w 3404637"/>
                <a:gd name="connsiteY6" fmla="*/ 1623247 h 16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4637" h="1623247">
                  <a:moveTo>
                    <a:pt x="275" y="1623247"/>
                  </a:moveTo>
                  <a:cubicBezTo>
                    <a:pt x="-26095" y="1567390"/>
                    <a:pt x="1852534" y="882883"/>
                    <a:pt x="1826164" y="827026"/>
                  </a:cubicBezTo>
                  <a:cubicBezTo>
                    <a:pt x="1062192" y="646921"/>
                    <a:pt x="1124470" y="178961"/>
                    <a:pt x="1931523" y="35351"/>
                  </a:cubicBezTo>
                  <a:cubicBezTo>
                    <a:pt x="2158129" y="-4972"/>
                    <a:pt x="2411308" y="-11002"/>
                    <a:pt x="2647414" y="18302"/>
                  </a:cubicBezTo>
                  <a:cubicBezTo>
                    <a:pt x="3454712" y="118498"/>
                    <a:pt x="3671865" y="553436"/>
                    <a:pt x="3027770" y="780120"/>
                  </a:cubicBezTo>
                  <a:cubicBezTo>
                    <a:pt x="2800675" y="860044"/>
                    <a:pt x="2503646" y="896421"/>
                    <a:pt x="2209212" y="880369"/>
                  </a:cubicBezTo>
                  <a:lnTo>
                    <a:pt x="275" y="162324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4" algn="ctr"/>
              <a:r>
                <a:rPr lang="en-GB" sz="2400" b="1" dirty="0">
                  <a:solidFill>
                    <a:srgbClr val="FF0000"/>
                  </a:solidFill>
                </a:rPr>
                <a:t> </a:t>
              </a:r>
              <a:r>
                <a:rPr lang="en-GB" sz="2400" b="1" dirty="0" smtClean="0">
                  <a:solidFill>
                    <a:srgbClr val="FF0000"/>
                  </a:solidFill>
                </a:rPr>
                <a:t>                </a:t>
              </a:r>
              <a:endParaRPr lang="en-GB" sz="20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16618666" y="7266105"/>
              <a:ext cx="1497884" cy="1420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9683860" y="7318306"/>
              <a:ext cx="1570008" cy="13803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804589">
              <a:off x="21637601" y="8351026"/>
              <a:ext cx="3061122" cy="644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4"/>
              <a:r>
                <a:rPr lang="en-GB" sz="1400" b="1" dirty="0" smtClean="0"/>
                <a:t>Attackers</a:t>
              </a:r>
              <a:endParaRPr lang="en-GB" sz="1400" b="1" dirty="0"/>
            </a:p>
          </p:txBody>
        </p:sp>
        <p:pic>
          <p:nvPicPr>
            <p:cNvPr id="51" name="Picture 2" descr="C:\Users\Foisal\Desktop\Research\cicp 2017\image\Project pic\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9677" y="8120478"/>
              <a:ext cx="1704958" cy="1730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12938368" y="6471524"/>
              <a:ext cx="3017068" cy="1338176"/>
              <a:chOff x="14515124" y="7351331"/>
              <a:chExt cx="4442414" cy="2125369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4515124" y="7351331"/>
                <a:ext cx="4442414" cy="2125369"/>
                <a:chOff x="14515124" y="7903782"/>
                <a:chExt cx="2687231" cy="1531741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15" name="Bevel 114"/>
                <p:cNvSpPr/>
                <p:nvPr/>
              </p:nvSpPr>
              <p:spPr>
                <a:xfrm>
                  <a:off x="14835220" y="8205531"/>
                  <a:ext cx="2057400" cy="936796"/>
                </a:xfrm>
                <a:prstGeom prst="bevel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15090253" y="9134856"/>
                  <a:ext cx="1577483" cy="300667"/>
                  <a:chOff x="15090253" y="9134856"/>
                  <a:chExt cx="1577483" cy="300667"/>
                </a:xfrm>
                <a:grpFill/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15090253" y="9144103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V="1">
                    <a:off x="15330114" y="9145434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flipV="1">
                    <a:off x="15593828" y="914676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/>
                  <p:cNvCxnSpPr/>
                  <p:nvPr/>
                </p:nvCxnSpPr>
                <p:spPr>
                  <a:xfrm flipV="1">
                    <a:off x="15873444" y="914014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V="1">
                    <a:off x="16137158" y="914147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16392921" y="913485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16667736" y="9143718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5067731" y="7903782"/>
                  <a:ext cx="1577483" cy="300667"/>
                  <a:chOff x="15090253" y="9134856"/>
                  <a:chExt cx="1577483" cy="300667"/>
                </a:xfrm>
                <a:grpFill/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 flipV="1">
                    <a:off x="15090253" y="9144103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V="1">
                    <a:off x="15330114" y="9145434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 flipV="1">
                    <a:off x="15593828" y="914676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15873444" y="914014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 flipV="1">
                    <a:off x="16137158" y="914147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16392921" y="913485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V="1">
                    <a:off x="16667736" y="9143718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14515124" y="8404531"/>
                  <a:ext cx="320096" cy="504906"/>
                  <a:chOff x="14515124" y="8404531"/>
                  <a:chExt cx="320096" cy="504906"/>
                </a:xfrm>
                <a:grpFill/>
              </p:grpSpPr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14534984" y="8404531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14528364" y="8580784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14529695" y="87570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14515124" y="89094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16882259" y="8421476"/>
                  <a:ext cx="320096" cy="504906"/>
                  <a:chOff x="14515124" y="8404531"/>
                  <a:chExt cx="320096" cy="504906"/>
                </a:xfrm>
                <a:grpFill/>
              </p:grpSpPr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14534984" y="8404531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4528364" y="8580784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4529695" y="87570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14515124" y="89094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14738894" y="7964381"/>
                <a:ext cx="3927605" cy="921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Manufacturers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1619558" y="6381902"/>
              <a:ext cx="3017068" cy="1338176"/>
              <a:chOff x="14515124" y="7351331"/>
              <a:chExt cx="4442414" cy="2125369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14515124" y="7351331"/>
                <a:ext cx="4442414" cy="2125369"/>
                <a:chOff x="14515124" y="7903782"/>
                <a:chExt cx="2687231" cy="1531741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6" name="Bevel 85"/>
                <p:cNvSpPr/>
                <p:nvPr/>
              </p:nvSpPr>
              <p:spPr>
                <a:xfrm>
                  <a:off x="14835220" y="8205531"/>
                  <a:ext cx="2057400" cy="936796"/>
                </a:xfrm>
                <a:prstGeom prst="bevel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5090253" y="9134856"/>
                  <a:ext cx="1577483" cy="300667"/>
                  <a:chOff x="15090253" y="9134856"/>
                  <a:chExt cx="1577483" cy="300667"/>
                </a:xfrm>
                <a:grpFill/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15090253" y="9144103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V="1">
                    <a:off x="15330114" y="9145434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V="1">
                    <a:off x="15593828" y="914676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15873444" y="914014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16137158" y="914147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flipV="1">
                    <a:off x="16392921" y="913485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V="1">
                    <a:off x="16667736" y="9143718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5067731" y="7903782"/>
                  <a:ext cx="1577483" cy="300667"/>
                  <a:chOff x="15090253" y="9134856"/>
                  <a:chExt cx="1577483" cy="300667"/>
                </a:xfrm>
                <a:grpFill/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V="1">
                    <a:off x="15090253" y="9144103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V="1">
                    <a:off x="15330114" y="9145434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V="1">
                    <a:off x="15593828" y="914676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V="1">
                    <a:off x="15873444" y="914014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flipV="1">
                    <a:off x="16137158" y="914147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16392921" y="913485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V="1">
                    <a:off x="16667736" y="9143718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4515124" y="8404531"/>
                  <a:ext cx="320096" cy="504906"/>
                  <a:chOff x="14515124" y="8404531"/>
                  <a:chExt cx="320096" cy="504906"/>
                </a:xfrm>
                <a:grpFill/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14534984" y="8404531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14528364" y="8580784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14529695" y="87570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14515124" y="89094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6882259" y="8421476"/>
                  <a:ext cx="320096" cy="504906"/>
                  <a:chOff x="14515124" y="8404531"/>
                  <a:chExt cx="320096" cy="504906"/>
                </a:xfrm>
                <a:grpFill/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14534984" y="8404531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4528364" y="8580784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4529695" y="87570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14515124" y="89094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TextBox 84"/>
              <p:cNvSpPr txBox="1"/>
              <p:nvPr/>
            </p:nvSpPr>
            <p:spPr>
              <a:xfrm>
                <a:off x="14859756" y="7874106"/>
                <a:ext cx="3927605" cy="102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Users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7319241" y="6392306"/>
              <a:ext cx="3017069" cy="1338176"/>
              <a:chOff x="14515124" y="7351331"/>
              <a:chExt cx="4442414" cy="212536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4515124" y="7351331"/>
                <a:ext cx="4442414" cy="2125369"/>
                <a:chOff x="14515124" y="7903782"/>
                <a:chExt cx="2687231" cy="1531741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57" name="Bevel 56"/>
                <p:cNvSpPr/>
                <p:nvPr/>
              </p:nvSpPr>
              <p:spPr>
                <a:xfrm>
                  <a:off x="14835220" y="8205531"/>
                  <a:ext cx="2057400" cy="936796"/>
                </a:xfrm>
                <a:prstGeom prst="bevel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5090253" y="9134856"/>
                  <a:ext cx="1577483" cy="300667"/>
                  <a:chOff x="15090253" y="9134856"/>
                  <a:chExt cx="1577483" cy="300667"/>
                </a:xfrm>
                <a:grpFill/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 flipV="1">
                    <a:off x="15090253" y="9144103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V="1">
                    <a:off x="15330114" y="9145434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593828" y="914676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15873444" y="914014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flipV="1">
                    <a:off x="16137158" y="914147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6392921" y="913485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 flipV="1">
                    <a:off x="16667736" y="9143718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15067731" y="7903782"/>
                  <a:ext cx="1577483" cy="300667"/>
                  <a:chOff x="15090253" y="9134856"/>
                  <a:chExt cx="1577483" cy="300667"/>
                </a:xfrm>
                <a:grpFill/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5090253" y="9144103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15330114" y="9145434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15593828" y="914676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15873444" y="9140145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6137158" y="914147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16392921" y="9134856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flipV="1">
                    <a:off x="16667736" y="9143718"/>
                    <a:ext cx="0" cy="288758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14515124" y="8404531"/>
                  <a:ext cx="320096" cy="504906"/>
                  <a:chOff x="14515124" y="8404531"/>
                  <a:chExt cx="320096" cy="504906"/>
                </a:xfrm>
                <a:grpFill/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4534984" y="8404531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4528364" y="8580784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4529695" y="87570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14515124" y="89094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6882259" y="8421476"/>
                  <a:ext cx="320096" cy="504906"/>
                  <a:chOff x="14515124" y="8404531"/>
                  <a:chExt cx="320096" cy="504906"/>
                </a:xfrm>
                <a:grpFill/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4534984" y="8404531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4528364" y="8580784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4529695" y="87570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4515124" y="8909437"/>
                    <a:ext cx="300236" cy="0"/>
                  </a:xfrm>
                  <a:prstGeom prst="line">
                    <a:avLst/>
                  </a:prstGeom>
                  <a:grpFill/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" name="TextBox 55"/>
              <p:cNvSpPr txBox="1"/>
              <p:nvPr/>
            </p:nvSpPr>
            <p:spPr>
              <a:xfrm>
                <a:off x="14840939" y="7938025"/>
                <a:ext cx="3927605" cy="102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Retailers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5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Proposed </a:t>
            </a:r>
            <a:r>
              <a:rPr lang="en-GB" dirty="0" smtClean="0"/>
              <a:t>FPGA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47253"/>
            <a:ext cx="3816424" cy="601074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sz="9600" b="1" dirty="0" smtClean="0"/>
              <a:t>Hardware Part</a:t>
            </a:r>
          </a:p>
          <a:p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Ring Oscillator based</a:t>
            </a:r>
          </a:p>
          <a:p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Host PC controls all FPGA’s</a:t>
            </a:r>
          </a:p>
          <a:p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 d</a:t>
            </a: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isplay </a:t>
            </a: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result</a:t>
            </a:r>
          </a:p>
          <a:p>
            <a:pPr>
              <a:buFont typeface="Wingdings" pitchFamily="2" charset="2"/>
              <a:buChar char="q"/>
            </a:pPr>
            <a:r>
              <a:rPr lang="en-GB" sz="9600" b="1" dirty="0" smtClean="0"/>
              <a:t>Software Part</a:t>
            </a:r>
            <a:endParaRPr lang="en-GB" sz="9600" dirty="0" smtClean="0"/>
          </a:p>
          <a:p>
            <a:r>
              <a:rPr lang="en-GB" sz="9600" b="1" u="sng" dirty="0" smtClean="0"/>
              <a:t>Finger Print Generation</a:t>
            </a:r>
          </a:p>
          <a:p>
            <a:pPr lvl="1">
              <a:buFont typeface="Wingdings" pitchFamily="2" charset="2"/>
              <a:buChar char="Ø"/>
            </a:pP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Golden FPGA</a:t>
            </a:r>
          </a:p>
          <a:p>
            <a:pPr lvl="1">
              <a:buFont typeface="Wingdings" pitchFamily="2" charset="2"/>
              <a:buChar char="Ø"/>
            </a:pP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Frequency from different </a:t>
            </a: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ROs</a:t>
            </a:r>
            <a:endParaRPr lang="en-GB" sz="9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Applying </a:t>
            </a: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   Algorithm</a:t>
            </a:r>
            <a:endParaRPr lang="en-GB" sz="9600" u="sng" dirty="0" smtClean="0"/>
          </a:p>
          <a:p>
            <a:r>
              <a:rPr lang="en-GB" sz="9600" b="1" u="sng" dirty="0" smtClean="0"/>
              <a:t>DUT’s Measurement</a:t>
            </a:r>
          </a:p>
          <a:p>
            <a:pPr lvl="1">
              <a:buFont typeface="Wingdings" pitchFamily="2" charset="2"/>
              <a:buChar char="Ø"/>
            </a:pP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Suspicious FPGA</a:t>
            </a:r>
          </a:p>
          <a:p>
            <a:pPr lvl="1">
              <a:buFont typeface="Wingdings" pitchFamily="2" charset="2"/>
              <a:buChar char="Ø"/>
            </a:pP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Applying s</a:t>
            </a:r>
            <a:r>
              <a:rPr lang="en-GB" sz="9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ame technique</a:t>
            </a:r>
          </a:p>
          <a:p>
            <a:pPr marL="355600" lvl="1" indent="-355600" algn="just">
              <a:buFont typeface="Wingdings" pitchFamily="2" charset="2"/>
              <a:buChar char="q"/>
            </a:pPr>
            <a:r>
              <a:rPr lang="en-GB" sz="9600" dirty="0" smtClean="0"/>
              <a:t>Compare result with     Golden data for decision.</a:t>
            </a:r>
          </a:p>
          <a:p>
            <a:pPr marL="457200" lvl="1" indent="0">
              <a:buNone/>
            </a:pPr>
            <a:endParaRPr lang="en-GB" sz="9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GB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42" y="980728"/>
            <a:ext cx="292396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3903439"/>
            <a:ext cx="21886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Hardware Part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682053" y="3933056"/>
            <a:ext cx="18722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Part</a:t>
            </a:r>
            <a:endParaRPr lang="en-GB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54" y="1052736"/>
            <a:ext cx="2332622" cy="277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 descr="C:\Users\Foisal\Desktop\Research\cicp 2017\image\Project pic\Capture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3982261" cy="193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580112" y="6381328"/>
            <a:ext cx="13681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Result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71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</TotalTime>
  <Words>144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Proposed FPGA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Reliability and Security</dc:title>
  <dc:creator>Foisal</dc:creator>
  <cp:lastModifiedBy>Foisal</cp:lastModifiedBy>
  <cp:revision>45</cp:revision>
  <dcterms:created xsi:type="dcterms:W3CDTF">2017-12-05T10:32:53Z</dcterms:created>
  <dcterms:modified xsi:type="dcterms:W3CDTF">2017-12-09T11:48:02Z</dcterms:modified>
</cp:coreProperties>
</file>